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3.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xml" ContentType="application/vnd.openxmlformats-officedocument.presentationml.tags+xml"/>
  <Override PartName="/ppt/notesSlides/notesSlide43.xml" ContentType="application/vnd.openxmlformats-officedocument.presentationml.notesSlide+xml"/>
  <Override PartName="/ppt/tags/tag5.xml" ContentType="application/vnd.openxmlformats-officedocument.presentationml.tags+xml"/>
  <Override PartName="/ppt/notesSlides/notesSlide44.xml" ContentType="application/vnd.openxmlformats-officedocument.presentationml.notesSlide+xml"/>
  <Override PartName="/ppt/tags/tag6.xml" ContentType="application/vnd.openxmlformats-officedocument.presentationml.tags+xml"/>
  <Override PartName="/ppt/notesSlides/notesSlide45.xml" ContentType="application/vnd.openxmlformats-officedocument.presentationml.notesSlide+xml"/>
  <Override PartName="/ppt/tags/tag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8.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9.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0"/>
  </p:notesMasterIdLst>
  <p:sldIdLst>
    <p:sldId id="256" r:id="rId2"/>
    <p:sldId id="258" r:id="rId3"/>
    <p:sldId id="599" r:id="rId4"/>
    <p:sldId id="600" r:id="rId5"/>
    <p:sldId id="601" r:id="rId6"/>
    <p:sldId id="602" r:id="rId7"/>
    <p:sldId id="603" r:id="rId8"/>
    <p:sldId id="598" r:id="rId9"/>
    <p:sldId id="471" r:id="rId10"/>
    <p:sldId id="472" r:id="rId11"/>
    <p:sldId id="556" r:id="rId12"/>
    <p:sldId id="457" r:id="rId13"/>
    <p:sldId id="473" r:id="rId14"/>
    <p:sldId id="474" r:id="rId15"/>
    <p:sldId id="555" r:id="rId16"/>
    <p:sldId id="545" r:id="rId17"/>
    <p:sldId id="464" r:id="rId18"/>
    <p:sldId id="546" r:id="rId19"/>
    <p:sldId id="544" r:id="rId20"/>
    <p:sldId id="458" r:id="rId21"/>
    <p:sldId id="459" r:id="rId22"/>
    <p:sldId id="476" r:id="rId23"/>
    <p:sldId id="479" r:id="rId24"/>
    <p:sldId id="480" r:id="rId25"/>
    <p:sldId id="477" r:id="rId26"/>
    <p:sldId id="558" r:id="rId27"/>
    <p:sldId id="604" r:id="rId28"/>
    <p:sldId id="557" r:id="rId29"/>
    <p:sldId id="605" r:id="rId30"/>
    <p:sldId id="437" r:id="rId31"/>
    <p:sldId id="438" r:id="rId32"/>
    <p:sldId id="439" r:id="rId33"/>
    <p:sldId id="442" r:id="rId34"/>
    <p:sldId id="443" r:id="rId35"/>
    <p:sldId id="444" r:id="rId36"/>
    <p:sldId id="482" r:id="rId37"/>
    <p:sldId id="488" r:id="rId38"/>
    <p:sldId id="334" r:id="rId39"/>
    <p:sldId id="561" r:id="rId40"/>
    <p:sldId id="335" r:id="rId41"/>
    <p:sldId id="566" r:id="rId42"/>
    <p:sldId id="563" r:id="rId43"/>
    <p:sldId id="597" r:id="rId44"/>
    <p:sldId id="340" r:id="rId45"/>
    <p:sldId id="548" r:id="rId46"/>
    <p:sldId id="550" r:id="rId47"/>
    <p:sldId id="568" r:id="rId48"/>
    <p:sldId id="567" r:id="rId49"/>
    <p:sldId id="337" r:id="rId50"/>
    <p:sldId id="569" r:id="rId51"/>
    <p:sldId id="341" r:id="rId52"/>
    <p:sldId id="570" r:id="rId53"/>
    <p:sldId id="574" r:id="rId54"/>
    <p:sldId id="572" r:id="rId55"/>
    <p:sldId id="573" r:id="rId56"/>
    <p:sldId id="579" r:id="rId57"/>
    <p:sldId id="578" r:id="rId58"/>
    <p:sldId id="576" r:id="rId59"/>
    <p:sldId id="342" r:id="rId60"/>
    <p:sldId id="289" r:id="rId61"/>
    <p:sldId id="481" r:id="rId62"/>
    <p:sldId id="466" r:id="rId63"/>
    <p:sldId id="470" r:id="rId64"/>
    <p:sldId id="502" r:id="rId65"/>
    <p:sldId id="496" r:id="rId66"/>
    <p:sldId id="483" r:id="rId67"/>
    <p:sldId id="591" r:id="rId68"/>
    <p:sldId id="484" r:id="rId69"/>
    <p:sldId id="592" r:id="rId70"/>
    <p:sldId id="497" r:id="rId71"/>
    <p:sldId id="400" r:id="rId72"/>
    <p:sldId id="498" r:id="rId73"/>
    <p:sldId id="485" r:id="rId74"/>
    <p:sldId id="590" r:id="rId75"/>
    <p:sldId id="487" r:id="rId76"/>
    <p:sldId id="554" r:id="rId77"/>
    <p:sldId id="564" r:id="rId78"/>
    <p:sldId id="565" r:id="rId79"/>
    <p:sldId id="403" r:id="rId80"/>
    <p:sldId id="583" r:id="rId81"/>
    <p:sldId id="584" r:id="rId82"/>
    <p:sldId id="595" r:id="rId83"/>
    <p:sldId id="414" r:id="rId84"/>
    <p:sldId id="415" r:id="rId85"/>
    <p:sldId id="585" r:id="rId86"/>
    <p:sldId id="417" r:id="rId87"/>
    <p:sldId id="416" r:id="rId88"/>
    <p:sldId id="418" r:id="rId89"/>
    <p:sldId id="445" r:id="rId90"/>
    <p:sldId id="486" r:id="rId91"/>
    <p:sldId id="521" r:id="rId92"/>
    <p:sldId id="306" r:id="rId93"/>
    <p:sldId id="538" r:id="rId94"/>
    <p:sldId id="522" r:id="rId95"/>
    <p:sldId id="305" r:id="rId96"/>
    <p:sldId id="532" r:id="rId97"/>
    <p:sldId id="531" r:id="rId98"/>
    <p:sldId id="523" r:id="rId99"/>
    <p:sldId id="536" r:id="rId100"/>
    <p:sldId id="552" r:id="rId101"/>
    <p:sldId id="593" r:id="rId102"/>
    <p:sldId id="594" r:id="rId103"/>
    <p:sldId id="524" r:id="rId104"/>
    <p:sldId id="525" r:id="rId105"/>
    <p:sldId id="526" r:id="rId106"/>
    <p:sldId id="398" r:id="rId107"/>
    <p:sldId id="527" r:id="rId108"/>
    <p:sldId id="528" r:id="rId109"/>
    <p:sldId id="529" r:id="rId110"/>
    <p:sldId id="534" r:id="rId111"/>
    <p:sldId id="533" r:id="rId112"/>
    <p:sldId id="520" r:id="rId113"/>
    <p:sldId id="397" r:id="rId114"/>
    <p:sldId id="399" r:id="rId115"/>
    <p:sldId id="535" r:id="rId116"/>
    <p:sldId id="530" r:id="rId117"/>
    <p:sldId id="299" r:id="rId118"/>
    <p:sldId id="580" r:id="rId119"/>
    <p:sldId id="581" r:id="rId120"/>
    <p:sldId id="582" r:id="rId121"/>
    <p:sldId id="307" r:id="rId122"/>
    <p:sldId id="543" r:id="rId123"/>
    <p:sldId id="468" r:id="rId124"/>
    <p:sldId id="541" r:id="rId125"/>
    <p:sldId id="542" r:id="rId126"/>
    <p:sldId id="315" r:id="rId127"/>
    <p:sldId id="345" r:id="rId128"/>
    <p:sldId id="503" r:id="rId129"/>
    <p:sldId id="504" r:id="rId130"/>
    <p:sldId id="505" r:id="rId131"/>
    <p:sldId id="506" r:id="rId132"/>
    <p:sldId id="540" r:id="rId133"/>
    <p:sldId id="326" r:id="rId134"/>
    <p:sldId id="348" r:id="rId135"/>
    <p:sldId id="347" r:id="rId136"/>
    <p:sldId id="308" r:id="rId137"/>
    <p:sldId id="551" r:id="rId138"/>
    <p:sldId id="575"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E659B7C-0C65-2C4B-BDFD-D6ED79C62722}">
          <p14:sldIdLst>
            <p14:sldId id="256"/>
          </p14:sldIdLst>
        </p14:section>
        <p14:section name="Intro and motivation" id="{05CCD04B-80C0-7246-AE97-6AEAB66EBAD3}">
          <p14:sldIdLst>
            <p14:sldId id="258"/>
            <p14:sldId id="599"/>
            <p14:sldId id="600"/>
            <p14:sldId id="601"/>
            <p14:sldId id="602"/>
            <p14:sldId id="603"/>
            <p14:sldId id="598"/>
            <p14:sldId id="471"/>
            <p14:sldId id="472"/>
            <p14:sldId id="556"/>
            <p14:sldId id="457"/>
            <p14:sldId id="473"/>
            <p14:sldId id="474"/>
            <p14:sldId id="555"/>
            <p14:sldId id="545"/>
            <p14:sldId id="464"/>
            <p14:sldId id="546"/>
            <p14:sldId id="544"/>
            <p14:sldId id="458"/>
            <p14:sldId id="459"/>
            <p14:sldId id="476"/>
            <p14:sldId id="479"/>
            <p14:sldId id="480"/>
            <p14:sldId id="477"/>
            <p14:sldId id="558"/>
            <p14:sldId id="604"/>
            <p14:sldId id="557"/>
            <p14:sldId id="605"/>
            <p14:sldId id="437"/>
            <p14:sldId id="438"/>
            <p14:sldId id="439"/>
            <p14:sldId id="442"/>
            <p14:sldId id="443"/>
            <p14:sldId id="444"/>
          </p14:sldIdLst>
        </p14:section>
        <p14:section name="P1: System Design" id="{14AC9A83-9A1D-2C46-B28C-838ABBA37E81}">
          <p14:sldIdLst>
            <p14:sldId id="482"/>
            <p14:sldId id="488"/>
            <p14:sldId id="334"/>
            <p14:sldId id="561"/>
            <p14:sldId id="335"/>
            <p14:sldId id="566"/>
            <p14:sldId id="563"/>
            <p14:sldId id="597"/>
            <p14:sldId id="340"/>
            <p14:sldId id="548"/>
            <p14:sldId id="550"/>
            <p14:sldId id="568"/>
            <p14:sldId id="567"/>
            <p14:sldId id="337"/>
            <p14:sldId id="569"/>
            <p14:sldId id="341"/>
            <p14:sldId id="570"/>
            <p14:sldId id="574"/>
            <p14:sldId id="572"/>
            <p14:sldId id="573"/>
            <p14:sldId id="579"/>
            <p14:sldId id="578"/>
            <p14:sldId id="576"/>
            <p14:sldId id="342"/>
            <p14:sldId id="289"/>
            <p14:sldId id="481"/>
            <p14:sldId id="466"/>
            <p14:sldId id="470"/>
            <p14:sldId id="502"/>
            <p14:sldId id="496"/>
            <p14:sldId id="483"/>
            <p14:sldId id="591"/>
            <p14:sldId id="484"/>
            <p14:sldId id="592"/>
          </p14:sldIdLst>
        </p14:section>
        <p14:section name="P2: Evaluation" id="{4AD9EAE3-A3D5-7A4A-A792-74D44E4CF4E5}">
          <p14:sldIdLst>
            <p14:sldId id="497"/>
            <p14:sldId id="400"/>
            <p14:sldId id="498"/>
            <p14:sldId id="485"/>
            <p14:sldId id="590"/>
          </p14:sldIdLst>
        </p14:section>
        <p14:section name="Untitled Section" id="{6B609FE7-F1CD-3F43-9F82-AF02B81FAE6A}">
          <p14:sldIdLst>
            <p14:sldId id="487"/>
            <p14:sldId id="554"/>
            <p14:sldId id="564"/>
            <p14:sldId id="565"/>
            <p14:sldId id="403"/>
            <p14:sldId id="583"/>
            <p14:sldId id="584"/>
            <p14:sldId id="595"/>
            <p14:sldId id="414"/>
            <p14:sldId id="415"/>
            <p14:sldId id="585"/>
            <p14:sldId id="417"/>
            <p14:sldId id="416"/>
            <p14:sldId id="418"/>
            <p14:sldId id="445"/>
          </p14:sldIdLst>
        </p14:section>
        <p14:section name="P3: Formalism" id="{117EDFB6-7122-B942-8734-D7686B72CBA3}">
          <p14:sldIdLst>
            <p14:sldId id="486"/>
            <p14:sldId id="521"/>
            <p14:sldId id="306"/>
            <p14:sldId id="538"/>
            <p14:sldId id="522"/>
            <p14:sldId id="305"/>
            <p14:sldId id="532"/>
            <p14:sldId id="531"/>
            <p14:sldId id="523"/>
            <p14:sldId id="536"/>
            <p14:sldId id="552"/>
            <p14:sldId id="593"/>
            <p14:sldId id="594"/>
            <p14:sldId id="524"/>
            <p14:sldId id="525"/>
            <p14:sldId id="526"/>
            <p14:sldId id="398"/>
            <p14:sldId id="527"/>
            <p14:sldId id="528"/>
            <p14:sldId id="529"/>
            <p14:sldId id="534"/>
            <p14:sldId id="533"/>
            <p14:sldId id="520"/>
            <p14:sldId id="397"/>
            <p14:sldId id="399"/>
            <p14:sldId id="535"/>
            <p14:sldId id="530"/>
            <p14:sldId id="299"/>
            <p14:sldId id="580"/>
            <p14:sldId id="581"/>
            <p14:sldId id="582"/>
            <p14:sldId id="307"/>
            <p14:sldId id="543"/>
            <p14:sldId id="468"/>
            <p14:sldId id="541"/>
            <p14:sldId id="542"/>
            <p14:sldId id="315"/>
            <p14:sldId id="345"/>
            <p14:sldId id="503"/>
            <p14:sldId id="504"/>
            <p14:sldId id="505"/>
            <p14:sldId id="506"/>
            <p14:sldId id="540"/>
            <p14:sldId id="326"/>
            <p14:sldId id="348"/>
            <p14:sldId id="347"/>
            <p14:sldId id="308"/>
            <p14:sldId id="551"/>
            <p14:sldId id="5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E51FF"/>
    <a:srgbClr val="0B24FB"/>
    <a:srgbClr val="4DA2E9"/>
    <a:srgbClr val="DBEEF3"/>
    <a:srgbClr val="DB4437"/>
    <a:srgbClr val="4285F4"/>
    <a:srgbClr val="1360B2"/>
    <a:srgbClr val="FF0C00"/>
    <a:srgbClr val="FFFFFF"/>
    <a:srgbClr val="FF1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7"/>
    <p:restoredTop sz="88202"/>
  </p:normalViewPr>
  <p:slideViewPr>
    <p:cSldViewPr snapToGrid="0" snapToObjects="1">
      <p:cViewPr varScale="1">
        <p:scale>
          <a:sx n="104" d="100"/>
          <a:sy n="104" d="100"/>
        </p:scale>
        <p:origin x="1024" y="200"/>
      </p:cViewPr>
      <p:guideLst/>
    </p:cSldViewPr>
  </p:slideViewPr>
  <p:outlineViewPr>
    <p:cViewPr>
      <p:scale>
        <a:sx n="33" d="100"/>
        <a:sy n="33" d="100"/>
      </p:scale>
      <p:origin x="0" y="-41088"/>
    </p:cViewPr>
  </p:outlineViewPr>
  <p:notesTextViewPr>
    <p:cViewPr>
      <p:scale>
        <a:sx n="90" d="100"/>
        <a:sy n="9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B3A77-899F-6441-A20B-F2239F4076C0}" type="datetimeFigureOut">
              <a:rPr lang="en-US" smtClean="0"/>
              <a:t>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E438F2-796D-4542-A64A-55FC71FAA1A2}" type="slidenum">
              <a:rPr lang="en-US" smtClean="0"/>
              <a:t>‹#›</a:t>
            </a:fld>
            <a:endParaRPr lang="en-US"/>
          </a:p>
        </p:txBody>
      </p:sp>
    </p:spTree>
    <p:extLst>
      <p:ext uri="{BB962C8B-B14F-4D97-AF65-F5344CB8AC3E}">
        <p14:creationId xmlns:p14="http://schemas.microsoft.com/office/powerpoint/2010/main" val="1054731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en.wikipedia.org/wiki/Blocks_world"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Daniel</a:t>
            </a:r>
            <a:r>
              <a:rPr lang="en-US" baseline="0" dirty="0"/>
              <a:t> and in this talk, I am going to tell you about thesis research. </a:t>
            </a:r>
          </a:p>
          <a:p>
            <a:endParaRPr lang="en-US" baseline="0" dirty="0"/>
          </a:p>
        </p:txBody>
      </p:sp>
      <p:sp>
        <p:nvSpPr>
          <p:cNvPr id="4" name="Slide Number Placeholder 3"/>
          <p:cNvSpPr>
            <a:spLocks noGrp="1"/>
          </p:cNvSpPr>
          <p:nvPr>
            <p:ph type="sldNum" sz="quarter" idx="10"/>
          </p:nvPr>
        </p:nvSpPr>
        <p:spPr/>
        <p:txBody>
          <a:bodyPr/>
          <a:lstStyle/>
          <a:p>
            <a:fld id="{15E438F2-796D-4542-A64A-55FC71FAA1A2}" type="slidenum">
              <a:rPr lang="en-US" smtClean="0"/>
              <a:t>1</a:t>
            </a:fld>
            <a:endParaRPr lang="en-US"/>
          </a:p>
        </p:txBody>
      </p:sp>
    </p:spTree>
    <p:extLst>
      <p:ext uri="{BB962C8B-B14F-4D97-AF65-F5344CB8AC3E}">
        <p14:creationId xmlns:p14="http://schemas.microsoft.com/office/powerpoint/2010/main" val="796495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One of the hardest aspects is ambiguity.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Ambiguity comes along when trying to make sense of a given string.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And when I say strings, I mean it literally sequence of characters and bytes.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While an average human might be good at this, it’s incredibly hard for machines to map symbols/characters to their actual meaning.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Let’s read this simple sentence from the beginning of the story</a:t>
            </a:r>
            <a:r>
              <a:rPr lang="en-US" sz="1200" b="0" i="0" u="none" strike="noStrike" kern="1200" baseline="0" dirty="0">
                <a:solidFill>
                  <a:schemeClr val="tx1"/>
                </a:solidFill>
                <a:effectLst/>
                <a:latin typeface="+mn-lt"/>
                <a:ea typeface="+mn-ea"/>
                <a:cs typeface="+mn-cs"/>
              </a:rPr>
              <a:t>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You understand that “61-year old” is an attribute</a:t>
            </a:r>
            <a:r>
              <a:rPr lang="en-US" sz="1200" b="0" i="0" u="none" strike="noStrike" kern="1200" baseline="0" dirty="0">
                <a:solidFill>
                  <a:schemeClr val="tx1"/>
                </a:solidFill>
                <a:effectLst/>
                <a:latin typeface="+mn-lt"/>
                <a:ea typeface="+mn-ea"/>
                <a:cs typeface="+mn-cs"/>
              </a:rPr>
              <a:t> of the “salesman” and not the word closer to it, that is “furniture”. </a:t>
            </a:r>
            <a:endParaRPr lang="en-US" sz="1200" b="0" i="0" u="none" strike="noStrike" kern="1200" dirty="0">
              <a:solidFill>
                <a:schemeClr val="tx1"/>
              </a:solidFill>
              <a:effectLst/>
              <a:latin typeface="+mn-lt"/>
              <a:ea typeface="+mn-ea"/>
              <a:cs typeface="+mn-cs"/>
            </a:endParaRPr>
          </a:p>
          <a:p>
            <a:r>
              <a:rPr lang="en-US" dirty="0"/>
              <a:t>This causes ambiguity in</a:t>
            </a:r>
            <a:r>
              <a:rPr lang="en-US" baseline="0" dirty="0"/>
              <a:t> interpretation of text. </a:t>
            </a:r>
            <a:endParaRPr lang="en-US" dirty="0"/>
          </a:p>
          <a:p>
            <a:endParaRPr lang="en-US" dirty="0"/>
          </a:p>
          <a:p>
            <a:r>
              <a:rPr lang="en-US" dirty="0"/>
              <a:t>Another</a:t>
            </a:r>
            <a:r>
              <a:rPr lang="en-US" baseline="0" dirty="0"/>
              <a:t> example from the same text:</a:t>
            </a:r>
            <a:endParaRPr lang="en-US" dirty="0"/>
          </a:p>
          <a:p>
            <a:r>
              <a:rPr lang="en-US" dirty="0"/>
              <a:t>An</a:t>
            </a:r>
            <a:r>
              <a:rPr lang="en-US" baseline="0" dirty="0"/>
              <a:t> average human would interpret this as </a:t>
            </a:r>
          </a:p>
          <a:p>
            <a:r>
              <a:rPr lang="en-US" dirty="0"/>
              <a:t>The “shaft” being part of “the elevator”.</a:t>
            </a:r>
            <a:r>
              <a:rPr lang="en-US" baseline="0" dirty="0"/>
              <a:t> </a:t>
            </a:r>
          </a:p>
          <a:p>
            <a:endParaRPr lang="en-US" baseline="0" dirty="0"/>
          </a:p>
          <a:p>
            <a:r>
              <a:rPr lang="en-US" baseline="0" dirty="0"/>
              <a:t>What I was to say here is that, this is not that trivial; </a:t>
            </a:r>
          </a:p>
          <a:p>
            <a:r>
              <a:rPr lang="en-US" baseline="0" dirty="0"/>
              <a:t>I can just replace with something else, and the meaning of “of”, the preposition would change. </a:t>
            </a:r>
          </a:p>
          <a:p>
            <a:r>
              <a:rPr lang="en-US" baseline="0" dirty="0"/>
              <a:t>For example, if say, “height” of “the elevator”, this conveys a different sense of “of”</a:t>
            </a:r>
          </a:p>
          <a:p>
            <a:r>
              <a:rPr lang="en-US" baseline="0" dirty="0"/>
              <a:t>Alternatively, if I replace it with “manufacturer”, it would mean some high-level association between elevator and ”manufacturer”. </a:t>
            </a:r>
          </a:p>
          <a:p>
            <a:r>
              <a:rPr lang="en-US" baseline="0" dirty="0"/>
              <a:t>You see that prepositions can have many meanings, depending on their context. </a:t>
            </a:r>
          </a:p>
          <a:p>
            <a:r>
              <a:rPr lang="en-US" baseline="0" dirty="0"/>
              <a:t>In fact, the Oxford dictionary lists about 10 different meanings for this preposition. </a:t>
            </a:r>
          </a:p>
          <a:p>
            <a:r>
              <a:rPr lang="en-US" baseline="0" dirty="0"/>
              <a:t>And for machines, it’s really challenging to map this preposition to its right meaning. </a:t>
            </a:r>
          </a:p>
        </p:txBody>
      </p:sp>
      <p:sp>
        <p:nvSpPr>
          <p:cNvPr id="4" name="Slide Number Placeholder 3"/>
          <p:cNvSpPr>
            <a:spLocks noGrp="1"/>
          </p:cNvSpPr>
          <p:nvPr>
            <p:ph type="sldNum" sz="quarter" idx="10"/>
          </p:nvPr>
        </p:nvSpPr>
        <p:spPr/>
        <p:txBody>
          <a:bodyPr/>
          <a:lstStyle/>
          <a:p>
            <a:fld id="{15E438F2-796D-4542-A64A-55FC71FAA1A2}" type="slidenum">
              <a:rPr lang="en-US" smtClean="0"/>
              <a:t>10</a:t>
            </a:fld>
            <a:endParaRPr lang="en-US"/>
          </a:p>
        </p:txBody>
      </p:sp>
    </p:spTree>
    <p:extLst>
      <p:ext uri="{BB962C8B-B14F-4D97-AF65-F5344CB8AC3E}">
        <p14:creationId xmlns:p14="http://schemas.microsoft.com/office/powerpoint/2010/main" val="654497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3c39ea2c7b_0_48: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3c39ea2c7b_0_48:notes"/>
          <p:cNvSpPr txBox="1">
            <a:spLocks noGrp="1"/>
          </p:cNvSpPr>
          <p:nvPr>
            <p:ph type="body" idx="1"/>
          </p:nvPr>
        </p:nvSpPr>
        <p:spPr>
          <a:xfrm>
            <a:off x="685800" y="4416425"/>
            <a:ext cx="5486400" cy="41832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01" name="Google Shape;1801;g3c39ea2c7b_0_48:notes"/>
          <p:cNvSpPr txBox="1">
            <a:spLocks noGrp="1"/>
          </p:cNvSpPr>
          <p:nvPr>
            <p:ph type="sldNum" idx="12"/>
          </p:nvPr>
        </p:nvSpPr>
        <p:spPr>
          <a:xfrm>
            <a:off x="3884613" y="8829675"/>
            <a:ext cx="2971800" cy="465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129</a:t>
            </a:fld>
            <a:endParaRPr/>
          </a:p>
        </p:txBody>
      </p:sp>
    </p:spTree>
    <p:extLst>
      <p:ext uri="{BB962C8B-B14F-4D97-AF65-F5344CB8AC3E}">
        <p14:creationId xmlns:p14="http://schemas.microsoft.com/office/powerpoint/2010/main" val="30632041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3c39ea2c7b_0_56: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3c39ea2c7b_0_56:notes"/>
          <p:cNvSpPr txBox="1">
            <a:spLocks noGrp="1"/>
          </p:cNvSpPr>
          <p:nvPr>
            <p:ph type="body" idx="1"/>
          </p:nvPr>
        </p:nvSpPr>
        <p:spPr>
          <a:xfrm>
            <a:off x="685800" y="4416425"/>
            <a:ext cx="5486400" cy="41832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10" name="Google Shape;1810;g3c39ea2c7b_0_56:notes"/>
          <p:cNvSpPr txBox="1">
            <a:spLocks noGrp="1"/>
          </p:cNvSpPr>
          <p:nvPr>
            <p:ph type="sldNum" idx="12"/>
          </p:nvPr>
        </p:nvSpPr>
        <p:spPr>
          <a:xfrm>
            <a:off x="3884613" y="8829675"/>
            <a:ext cx="2971800" cy="465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130</a:t>
            </a:fld>
            <a:endParaRPr/>
          </a:p>
        </p:txBody>
      </p:sp>
    </p:spTree>
    <p:extLst>
      <p:ext uri="{BB962C8B-B14F-4D97-AF65-F5344CB8AC3E}">
        <p14:creationId xmlns:p14="http://schemas.microsoft.com/office/powerpoint/2010/main" val="12651281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3c39ea2c7b_0_65: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3c39ea2c7b_0_65:notes"/>
          <p:cNvSpPr txBox="1">
            <a:spLocks noGrp="1"/>
          </p:cNvSpPr>
          <p:nvPr>
            <p:ph type="body" idx="1"/>
          </p:nvPr>
        </p:nvSpPr>
        <p:spPr>
          <a:xfrm>
            <a:off x="685800" y="4416425"/>
            <a:ext cx="5486400" cy="41832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819" name="Google Shape;1819;g3c39ea2c7b_0_65:notes"/>
          <p:cNvSpPr txBox="1">
            <a:spLocks noGrp="1"/>
          </p:cNvSpPr>
          <p:nvPr>
            <p:ph type="sldNum" idx="12"/>
          </p:nvPr>
        </p:nvSpPr>
        <p:spPr>
          <a:xfrm>
            <a:off x="3884613" y="8829675"/>
            <a:ext cx="2971800" cy="465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131</a:t>
            </a:fld>
            <a:endParaRPr/>
          </a:p>
        </p:txBody>
      </p:sp>
    </p:spTree>
    <p:extLst>
      <p:ext uri="{BB962C8B-B14F-4D97-AF65-F5344CB8AC3E}">
        <p14:creationId xmlns:p14="http://schemas.microsoft.com/office/powerpoint/2010/main" val="178948839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3bb6046966_0_80: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3bb6046966_0_80:notes"/>
          <p:cNvSpPr txBox="1">
            <a:spLocks noGrp="1"/>
          </p:cNvSpPr>
          <p:nvPr>
            <p:ph type="body" idx="1"/>
          </p:nvPr>
        </p:nvSpPr>
        <p:spPr>
          <a:xfrm>
            <a:off x="685800" y="4416425"/>
            <a:ext cx="5486400" cy="41832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2000"/>
              <a:buChar char="•"/>
            </a:pPr>
            <a:r>
              <a:rPr lang="en-US" sz="2000"/>
              <a:t>Given a question q , answer options a, we seek a classifier that predicts whether a given term is essential. </a:t>
            </a:r>
            <a:endParaRPr/>
          </a:p>
        </p:txBody>
      </p:sp>
      <p:sp>
        <p:nvSpPr>
          <p:cNvPr id="1517" name="Google Shape;1517;g3bb6046966_0_80:notes"/>
          <p:cNvSpPr txBox="1">
            <a:spLocks noGrp="1"/>
          </p:cNvSpPr>
          <p:nvPr>
            <p:ph type="sldNum" idx="12"/>
          </p:nvPr>
        </p:nvSpPr>
        <p:spPr>
          <a:xfrm>
            <a:off x="3884613" y="8829675"/>
            <a:ext cx="2971800" cy="465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133</a:t>
            </a:fld>
            <a:endParaRPr/>
          </a:p>
        </p:txBody>
      </p:sp>
    </p:spTree>
    <p:extLst>
      <p:ext uri="{BB962C8B-B14F-4D97-AF65-F5344CB8AC3E}">
        <p14:creationId xmlns:p14="http://schemas.microsoft.com/office/powerpoint/2010/main" val="17213419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37d1e1abb4_0_65: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37d1e1abb4_0_65:notes"/>
          <p:cNvSpPr txBox="1">
            <a:spLocks noGrp="1"/>
          </p:cNvSpPr>
          <p:nvPr>
            <p:ph type="body" idx="1"/>
          </p:nvPr>
        </p:nvSpPr>
        <p:spPr>
          <a:xfrm>
            <a:off x="685800" y="4416425"/>
            <a:ext cx="5486400" cy="41832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137" name="Google Shape;1137;g37d1e1abb4_0_65:notes"/>
          <p:cNvSpPr txBox="1">
            <a:spLocks noGrp="1"/>
          </p:cNvSpPr>
          <p:nvPr>
            <p:ph type="sldNum" idx="12"/>
          </p:nvPr>
        </p:nvSpPr>
        <p:spPr>
          <a:xfrm>
            <a:off x="3884613" y="8829675"/>
            <a:ext cx="2971800" cy="465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134</a:t>
            </a:fld>
            <a:endParaRPr/>
          </a:p>
        </p:txBody>
      </p:sp>
    </p:spTree>
    <p:extLst>
      <p:ext uri="{BB962C8B-B14F-4D97-AF65-F5344CB8AC3E}">
        <p14:creationId xmlns:p14="http://schemas.microsoft.com/office/powerpoint/2010/main" val="151828064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d251e7feb_0_205: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3d251e7feb_0_205:notes"/>
          <p:cNvSpPr txBox="1">
            <a:spLocks noGrp="1"/>
          </p:cNvSpPr>
          <p:nvPr>
            <p:ph type="body" idx="1"/>
          </p:nvPr>
        </p:nvSpPr>
        <p:spPr>
          <a:xfrm>
            <a:off x="685800" y="4416425"/>
            <a:ext cx="5486400" cy="41832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723" name="Google Shape;723;g3d251e7feb_0_205:notes"/>
          <p:cNvSpPr txBox="1">
            <a:spLocks noGrp="1"/>
          </p:cNvSpPr>
          <p:nvPr>
            <p:ph type="sldNum" idx="12"/>
          </p:nvPr>
        </p:nvSpPr>
        <p:spPr>
          <a:xfrm>
            <a:off x="3884613" y="8829675"/>
            <a:ext cx="2971800" cy="465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135</a:t>
            </a:fld>
            <a:endParaRPr/>
          </a:p>
        </p:txBody>
      </p:sp>
    </p:spTree>
    <p:extLst>
      <p:ext uri="{BB962C8B-B14F-4D97-AF65-F5344CB8AC3E}">
        <p14:creationId xmlns:p14="http://schemas.microsoft.com/office/powerpoint/2010/main" val="24608833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3b4faa5328_1_0: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3b4faa5328_1_0:notes"/>
          <p:cNvSpPr txBox="1">
            <a:spLocks noGrp="1"/>
          </p:cNvSpPr>
          <p:nvPr>
            <p:ph type="body" idx="1"/>
          </p:nvPr>
        </p:nvSpPr>
        <p:spPr>
          <a:xfrm>
            <a:off x="685800" y="4416425"/>
            <a:ext cx="5486400" cy="4183200"/>
          </a:xfrm>
          <a:prstGeom prst="rect">
            <a:avLst/>
          </a:prstGeom>
        </p:spPr>
        <p:txBody>
          <a:bodyPr spcFirstLastPara="1" wrap="square" lIns="91425" tIns="91425" rIns="91425" bIns="91425" anchor="t" anchorCtr="0">
            <a:noAutofit/>
          </a:bodyPr>
          <a:lstStyle/>
          <a:p>
            <a:pPr marL="457200" lvl="0" indent="-317500" algn="l" rtl="0">
              <a:spcBef>
                <a:spcPts val="360"/>
              </a:spcBef>
              <a:spcAft>
                <a:spcPts val="0"/>
              </a:spcAft>
              <a:buSzPts val="1400"/>
              <a:buChar char="-"/>
            </a:pPr>
            <a:r>
              <a:rPr lang="en-US"/>
              <a:t>If we had the right paradigm, I don’t think domain or dataset was an issue. The fact that these are issues is that we are not doing right. </a:t>
            </a:r>
            <a:endParaRPr/>
          </a:p>
          <a:p>
            <a:pPr marL="457200" lvl="0" indent="-317500" algn="l" rtl="0">
              <a:spcBef>
                <a:spcPts val="0"/>
              </a:spcBef>
              <a:spcAft>
                <a:spcPts val="0"/>
              </a:spcAft>
              <a:buSzPts val="1400"/>
              <a:buChar char="-"/>
            </a:pPr>
            <a:r>
              <a:rPr lang="en-US"/>
              <a:t>Reasoning should not be defined too narrowly. We might have done a good job in formulating narrow definitions for tasks; we should focus on how to go beyond the narrow definitions. </a:t>
            </a:r>
            <a:endParaRPr/>
          </a:p>
          <a:p>
            <a:pPr marL="914400" lvl="1" indent="-317500" algn="l" rtl="0">
              <a:spcBef>
                <a:spcPts val="0"/>
              </a:spcBef>
              <a:spcAft>
                <a:spcPts val="0"/>
              </a:spcAft>
              <a:buSzPts val="1400"/>
              <a:buChar char="-"/>
            </a:pPr>
            <a:r>
              <a:rPr lang="en-US"/>
              <a:t>Just to clarify my point: consider this axis representing generality of tasks. We push towards more generality of the tasks. We might have okei-ish systems for each of the task of “paraphrase” and “quantitative reasoning” individually, I don’t think we have good ideas about how to create a system which does both. And I don’t think combining datasets to train combined </a:t>
            </a:r>
            <a:endParaRPr/>
          </a:p>
          <a:p>
            <a:pPr marL="457200" lvl="0" indent="-317500" algn="l" rtl="0">
              <a:spcBef>
                <a:spcPts val="0"/>
              </a:spcBef>
              <a:spcAft>
                <a:spcPts val="0"/>
              </a:spcAft>
              <a:buSzPts val="1400"/>
              <a:buChar char="-"/>
            </a:pPr>
            <a:endParaRPr/>
          </a:p>
        </p:txBody>
      </p:sp>
      <p:sp>
        <p:nvSpPr>
          <p:cNvPr id="1366" name="Google Shape;1366;g3b4faa5328_1_0:notes"/>
          <p:cNvSpPr txBox="1">
            <a:spLocks noGrp="1"/>
          </p:cNvSpPr>
          <p:nvPr>
            <p:ph type="sldNum" idx="12"/>
          </p:nvPr>
        </p:nvSpPr>
        <p:spPr>
          <a:xfrm>
            <a:off x="3884613" y="8829675"/>
            <a:ext cx="2971800" cy="465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136</a:t>
            </a:fld>
            <a:endParaRPr/>
          </a:p>
        </p:txBody>
      </p:sp>
    </p:spTree>
    <p:extLst>
      <p:ext uri="{BB962C8B-B14F-4D97-AF65-F5344CB8AC3E}">
        <p14:creationId xmlns:p14="http://schemas.microsoft.com/office/powerpoint/2010/main" val="32147663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424eea7d14_0_753: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424eea7d14_0_753:notes"/>
          <p:cNvSpPr txBox="1">
            <a:spLocks noGrp="1"/>
          </p:cNvSpPr>
          <p:nvPr>
            <p:ph type="body" idx="1"/>
          </p:nvPr>
        </p:nvSpPr>
        <p:spPr>
          <a:xfrm>
            <a:off x="685800" y="4416425"/>
            <a:ext cx="5486400" cy="41832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r>
              <a:rPr lang="en-US" dirty="0"/>
              <a:t>Before I finish I want to give credit to everyone who have helped and inspired me in this work. </a:t>
            </a:r>
            <a:endParaRPr dirty="0"/>
          </a:p>
          <a:p>
            <a:pPr marL="0" lvl="0" indent="0" algn="l" rtl="0">
              <a:spcBef>
                <a:spcPts val="360"/>
              </a:spcBef>
              <a:spcAft>
                <a:spcPts val="0"/>
              </a:spcAft>
              <a:buNone/>
            </a:pPr>
            <a:r>
              <a:rPr lang="en-US" dirty="0"/>
              <a:t>Dan first and foremost, and others. </a:t>
            </a:r>
            <a:endParaRPr dirty="0"/>
          </a:p>
          <a:p>
            <a:pPr marL="0" lvl="0" indent="0" algn="l" rtl="0">
              <a:spcBef>
                <a:spcPts val="360"/>
              </a:spcBef>
              <a:spcAft>
                <a:spcPts val="0"/>
              </a:spcAft>
              <a:buNone/>
            </a:pPr>
            <a:r>
              <a:rPr lang="en-US" dirty="0"/>
              <a:t>And with that I’m happy to answer a few questions. </a:t>
            </a:r>
            <a:endParaRPr dirty="0"/>
          </a:p>
        </p:txBody>
      </p:sp>
      <p:sp>
        <p:nvSpPr>
          <p:cNvPr id="1356" name="Google Shape;1356;g424eea7d14_0_753:notes"/>
          <p:cNvSpPr txBox="1">
            <a:spLocks noGrp="1"/>
          </p:cNvSpPr>
          <p:nvPr>
            <p:ph type="sldNum" idx="12"/>
          </p:nvPr>
        </p:nvSpPr>
        <p:spPr>
          <a:xfrm>
            <a:off x="3884613" y="8829675"/>
            <a:ext cx="2971800" cy="465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137</a:t>
            </a:fld>
            <a:endParaRPr/>
          </a:p>
        </p:txBody>
      </p:sp>
    </p:spTree>
    <p:extLst>
      <p:ext uri="{BB962C8B-B14F-4D97-AF65-F5344CB8AC3E}">
        <p14:creationId xmlns:p14="http://schemas.microsoft.com/office/powerpoint/2010/main" val="577690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One of the hardest aspects of NLU is ambiguity.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Ambiguity comes along when trying to make sense of a given string.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And when I say strings, I mean it literally sequence of characters and bytes.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Let’s read this simple sentence from the beginning of the story</a:t>
            </a:r>
            <a:r>
              <a:rPr lang="en-US" sz="1200" b="0" i="0" u="none" strike="noStrike" kern="1200" baseline="0" dirty="0">
                <a:solidFill>
                  <a:schemeClr val="tx1"/>
                </a:solidFill>
                <a:effectLst/>
                <a:latin typeface="+mn-lt"/>
                <a:ea typeface="+mn-ea"/>
                <a:cs typeface="+mn-cs"/>
              </a:rPr>
              <a:t>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a:t>
            </a: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While an average human might be good at interpreting text, it’s incredibly hard for machines to map symbols/characters to their actual meaning.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You understand that the mention “61-year old” is an attribute</a:t>
            </a:r>
            <a:r>
              <a:rPr lang="en-US" sz="1200" b="0" i="0" u="none" strike="noStrike" kern="1200" baseline="0" dirty="0">
                <a:solidFill>
                  <a:schemeClr val="tx1"/>
                </a:solidFill>
                <a:effectLst/>
                <a:latin typeface="+mn-lt"/>
                <a:ea typeface="+mn-ea"/>
                <a:cs typeface="+mn-cs"/>
              </a:rPr>
              <a:t> of the “salesman” and not “furniture” which is the phrase closer to it. </a:t>
            </a:r>
            <a:endParaRPr lang="en-US" sz="1200" b="0" i="0" u="none" strike="noStrike" kern="1200" dirty="0">
              <a:solidFill>
                <a:schemeClr val="tx1"/>
              </a:solidFill>
              <a:effectLst/>
              <a:latin typeface="+mn-lt"/>
              <a:ea typeface="+mn-ea"/>
              <a:cs typeface="+mn-cs"/>
            </a:endParaRPr>
          </a:p>
          <a:p>
            <a:r>
              <a:rPr lang="en-US" dirty="0"/>
              <a:t>But for machines, it is not a completely obvious observation;  This causes ambiguity in</a:t>
            </a:r>
            <a:r>
              <a:rPr lang="en-US" baseline="0" dirty="0"/>
              <a:t> interpretation of text. </a:t>
            </a:r>
            <a:endParaRPr lang="en-US" dirty="0"/>
          </a:p>
          <a:p>
            <a:endParaRPr lang="en-US" dirty="0"/>
          </a:p>
          <a:p>
            <a:r>
              <a:rPr lang="en-US" dirty="0"/>
              <a:t>Another</a:t>
            </a:r>
            <a:r>
              <a:rPr lang="en-US" baseline="0" dirty="0"/>
              <a:t> example of ambiguity in this text is when making sense of the preposition “of” (in red) and its arguments. </a:t>
            </a:r>
            <a:endParaRPr lang="en-US" dirty="0"/>
          </a:p>
          <a:p>
            <a:r>
              <a:rPr lang="en-US" dirty="0"/>
              <a:t>An</a:t>
            </a:r>
            <a:r>
              <a:rPr lang="en-US" baseline="0" dirty="0"/>
              <a:t> average human would interpret this as  as a part-whole relationship: </a:t>
            </a:r>
          </a:p>
          <a:p>
            <a:r>
              <a:rPr lang="en-US" dirty="0"/>
              <a:t>The “shaft” being part of “the elevator”.</a:t>
            </a:r>
            <a:r>
              <a:rPr lang="en-US" baseline="0" dirty="0"/>
              <a:t>  ….. </a:t>
            </a:r>
          </a:p>
          <a:p>
            <a:endParaRPr lang="en-US" baseline="0" dirty="0"/>
          </a:p>
          <a:p>
            <a:r>
              <a:rPr lang="en-US" baseline="0" dirty="0"/>
              <a:t>It might seem like a simple phrase to interpret; but it is not;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fact, the Oxford dictionary lists about 10 different meanings for this preposition. </a:t>
            </a:r>
          </a:p>
          <a:p>
            <a:endParaRPr lang="en-US" baseline="0" dirty="0"/>
          </a:p>
          <a:p>
            <a:r>
              <a:rPr lang="en-US" baseline="0" dirty="0"/>
              <a:t>I can just replace “shaft” with something else, and the meaning of the preposition, the preposition would change. </a:t>
            </a:r>
          </a:p>
          <a:p>
            <a:r>
              <a:rPr lang="en-US" baseline="0" dirty="0"/>
              <a:t>For example, if say, “height” of “the elevator”, this conveys a different relationship. </a:t>
            </a:r>
          </a:p>
          <a:p>
            <a:r>
              <a:rPr lang="en-US" baseline="0" dirty="0"/>
              <a:t>Alternatively, if I replace it with “manufacturer”, it would mean some high-level association between elevator and ”manufacturer”. </a:t>
            </a:r>
          </a:p>
          <a:p>
            <a:endParaRPr lang="en-US" baseline="0" dirty="0"/>
          </a:p>
          <a:p>
            <a:r>
              <a:rPr lang="en-US" baseline="0" dirty="0"/>
              <a:t>You see that prepositions can have many meanings, depending on their context. And this causes ambiguity. </a:t>
            </a:r>
          </a:p>
        </p:txBody>
      </p:sp>
      <p:sp>
        <p:nvSpPr>
          <p:cNvPr id="4" name="Slide Number Placeholder 3"/>
          <p:cNvSpPr>
            <a:spLocks noGrp="1"/>
          </p:cNvSpPr>
          <p:nvPr>
            <p:ph type="sldNum" sz="quarter" idx="10"/>
          </p:nvPr>
        </p:nvSpPr>
        <p:spPr/>
        <p:txBody>
          <a:bodyPr/>
          <a:lstStyle/>
          <a:p>
            <a:fld id="{15E438F2-796D-4542-A64A-55FC71FAA1A2}" type="slidenum">
              <a:rPr lang="en-US" smtClean="0"/>
              <a:t>11</a:t>
            </a:fld>
            <a:endParaRPr lang="en-US"/>
          </a:p>
        </p:txBody>
      </p:sp>
    </p:spTree>
    <p:extLst>
      <p:ext uri="{BB962C8B-B14F-4D97-AF65-F5344CB8AC3E}">
        <p14:creationId xmlns:p14="http://schemas.microsoft.com/office/powerpoint/2010/main" val="1943090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Let me show you another instance of ambiguity in this story.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Take this sentence for example . .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Often times what confuses machines are the words/phrases that have multiple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meanings. Here are a few such terms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 example,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 “Spring” here means a “helical metal”, but actually the most popular meaning of “spring” is a season.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 “Shaft” here refers to the vertical platform on which an elevator is mounted.  But actually the most popular meaning of “shaft” is a narrow rod; for example a vehicle shaft.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 The most-popular meaning for car is a vehicle, but here it refers to the elevator cabin.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 these seemingly simple terms and phrases that have multiple meanings are delicate to disambiguate and cause ambiguity problem for machines.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As you see, none of these terms in this sentence are used in their common meaning, which result in ambiguity when interpreting these these terms. </a:t>
            </a:r>
          </a:p>
        </p:txBody>
      </p:sp>
      <p:sp>
        <p:nvSpPr>
          <p:cNvPr id="4" name="Slide Number Placeholder 3"/>
          <p:cNvSpPr>
            <a:spLocks noGrp="1"/>
          </p:cNvSpPr>
          <p:nvPr>
            <p:ph type="sldNum" sz="quarter" idx="10"/>
          </p:nvPr>
        </p:nvSpPr>
        <p:spPr/>
        <p:txBody>
          <a:bodyPr/>
          <a:lstStyle/>
          <a:p>
            <a:fld id="{15E438F2-796D-4542-A64A-55FC71FAA1A2}" type="slidenum">
              <a:rPr lang="en-US" smtClean="0"/>
              <a:t>12</a:t>
            </a:fld>
            <a:endParaRPr lang="en-US"/>
          </a:p>
        </p:txBody>
      </p:sp>
    </p:spTree>
    <p:extLst>
      <p:ext uri="{BB962C8B-B14F-4D97-AF65-F5344CB8AC3E}">
        <p14:creationId xmlns:p14="http://schemas.microsoft.com/office/powerpoint/2010/main" val="1456287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next challenge is the variability of language: a single meaning, entity, idea can be written in many different ways.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Remember the main character of the story; the poor salesman.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 these high-lighted phrases refer to the same person, and this is the variability  of language in word level.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 us, it is straightforward for humans to abstract over all such mentions and combine them together, but for machines it’s non-trivial.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Beyond lexical level variability which I show here, you can imagine that in bigger units like phrases, sentences or paragraphs, there is even more variability.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15E438F2-796D-4542-A64A-55FC71FAA1A2}" type="slidenum">
              <a:rPr lang="en-US" smtClean="0"/>
              <a:t>13</a:t>
            </a:fld>
            <a:endParaRPr lang="en-US"/>
          </a:p>
        </p:txBody>
      </p:sp>
    </p:spTree>
    <p:extLst>
      <p:ext uri="{BB962C8B-B14F-4D97-AF65-F5344CB8AC3E}">
        <p14:creationId xmlns:p14="http://schemas.microsoft.com/office/powerpoint/2010/main" val="2121906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significant portion of the understanding involves information that is implied based on a readers’ background knowledge. </a:t>
            </a:r>
          </a:p>
          <a:p>
            <a:endParaRPr lang="en-US" baseline="0" dirty="0"/>
          </a:p>
          <a:p>
            <a:r>
              <a:rPr lang="en-US" baseline="0" dirty="0"/>
              <a:t>Take the following sentence from the story: </a:t>
            </a:r>
            <a:r>
              <a:rPr lang="mr-IN" baseline="0" dirty="0"/>
              <a:t>…</a:t>
            </a:r>
            <a:r>
              <a:rPr lang="en-US" baseline="0" dirty="0"/>
              <a:t> </a:t>
            </a:r>
          </a:p>
          <a:p>
            <a:endParaRPr lang="en-US" baseline="0" dirty="0"/>
          </a:p>
          <a:p>
            <a:r>
              <a:rPr lang="en-US" baseline="0" dirty="0"/>
              <a:t>By reading and understanding text we implicitly formation of a mental picture of the incident. Something like this </a:t>
            </a:r>
            <a:r>
              <a:rPr lang="mr-IN" baseline="0" dirty="0"/>
              <a:t>…</a:t>
            </a:r>
            <a:r>
              <a:rPr lang="en-US" baseline="0" dirty="0"/>
              <a:t> </a:t>
            </a:r>
          </a:p>
          <a:p>
            <a:endParaRPr lang="en-US" baseline="0" dirty="0"/>
          </a:p>
          <a:p>
            <a:r>
              <a:rPr lang="en-US" baseline="0" dirty="0"/>
              <a:t>And by forming this picture, implicitly, you are able to infer many details that are not mentioned explicitly in text. </a:t>
            </a:r>
          </a:p>
          <a:p>
            <a:r>
              <a:rPr lang="en-US" baseline="0" dirty="0"/>
              <a:t>For example, </a:t>
            </a:r>
            <a:r>
              <a:rPr lang="mr-IN" baseline="0" dirty="0"/>
              <a:t>…</a:t>
            </a:r>
            <a:r>
              <a:rPr lang="en-US" baseline="0" dirty="0"/>
              <a:t>. </a:t>
            </a:r>
          </a:p>
          <a:p>
            <a:endParaRPr lang="en-US" baseline="0" dirty="0"/>
          </a:p>
          <a:p>
            <a:r>
              <a:rPr lang="en-US" baseline="0" dirty="0"/>
              <a:t>What is interesting is that, all of us, all of you, while independent minds/biological processors / decision-makers, but you all share this kind of understanding, which is why it is usually called “common-sense”</a:t>
            </a:r>
          </a:p>
          <a:p>
            <a:r>
              <a:rPr lang="en-US" baseline="0" dirty="0"/>
              <a:t>Again, trivial for human, but incredibly hard for machines. </a:t>
            </a:r>
          </a:p>
        </p:txBody>
      </p:sp>
      <p:sp>
        <p:nvSpPr>
          <p:cNvPr id="4" name="Slide Number Placeholder 3"/>
          <p:cNvSpPr>
            <a:spLocks noGrp="1"/>
          </p:cNvSpPr>
          <p:nvPr>
            <p:ph type="sldNum" sz="quarter" idx="10"/>
          </p:nvPr>
        </p:nvSpPr>
        <p:spPr/>
        <p:txBody>
          <a:bodyPr/>
          <a:lstStyle/>
          <a:p>
            <a:fld id="{15E438F2-796D-4542-A64A-55FC71FAA1A2}" type="slidenum">
              <a:rPr lang="en-US" smtClean="0"/>
              <a:t>14</a:t>
            </a:fld>
            <a:endParaRPr lang="en-US"/>
          </a:p>
        </p:txBody>
      </p:sp>
    </p:spTree>
    <p:extLst>
      <p:ext uri="{BB962C8B-B14F-4D97-AF65-F5344CB8AC3E}">
        <p14:creationId xmlns:p14="http://schemas.microsoft.com/office/powerpoint/2010/main" val="320669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brings us the final challenge I will be discussing in this presentation: </a:t>
            </a:r>
          </a:p>
          <a:p>
            <a:endParaRPr lang="en-US" dirty="0"/>
          </a:p>
          <a:p>
            <a:r>
              <a:rPr lang="en-US" dirty="0"/>
              <a:t>Remember</a:t>
            </a:r>
            <a:r>
              <a:rPr lang="en-US" baseline="0" dirty="0"/>
              <a:t> that the text is not a recurring scenario in our life; yet we are able to comprehend many small and isolated meanings combine to make novel and big conclusions. </a:t>
            </a:r>
            <a:endParaRPr lang="en-US" dirty="0"/>
          </a:p>
          <a:p>
            <a:r>
              <a:rPr lang="en-US" dirty="0"/>
              <a:t>And this</a:t>
            </a:r>
            <a:r>
              <a:rPr lang="en-US" baseline="0" dirty="0"/>
              <a:t> high-level mechanism for making conclusions based on smaller and familiar pieces, is what I like to call “reasoning” ability. </a:t>
            </a:r>
            <a:endParaRPr lang="en-US" dirty="0"/>
          </a:p>
          <a:p>
            <a:pPr marL="0" indent="0">
              <a:buFontTx/>
              <a:buNone/>
            </a:pPr>
            <a:endParaRPr lang="en-US" dirty="0"/>
          </a:p>
          <a:p>
            <a:pPr marL="0" indent="0">
              <a:buFontTx/>
              <a:buNone/>
            </a:pPr>
            <a:r>
              <a:rPr lang="en-US" dirty="0"/>
              <a:t>Let give examples of such ability in the context of this story</a:t>
            </a:r>
            <a:br>
              <a:rPr lang="en-US" baseline="0" dirty="0"/>
            </a:br>
            <a:r>
              <a:rPr lang="en-US" baseline="0" dirty="0"/>
              <a:t>Take this text … </a:t>
            </a:r>
          </a:p>
          <a:p>
            <a:pPr marL="0" indent="0">
              <a:buFontTx/>
              <a:buNone/>
            </a:pPr>
            <a:r>
              <a:rPr lang="en-US" baseline="0" dirty="0"/>
              <a:t>Why was he crying? We don’t exactly know, but there are a few likely explanations: </a:t>
            </a:r>
            <a:r>
              <a:rPr lang="mr-IN" baseline="0" dirty="0"/>
              <a:t>…</a:t>
            </a:r>
            <a:r>
              <a:rPr lang="en-US" baseline="0" dirty="0"/>
              <a:t> </a:t>
            </a:r>
          </a:p>
          <a:p>
            <a:pPr marL="0" indent="0">
              <a:buFontTx/>
              <a:buNone/>
            </a:pPr>
            <a:r>
              <a:rPr lang="en-US" baseline="0" dirty="0"/>
              <a:t>This kind of reasoning is usually referred to as “abductive reasoning”, which is our ability to give best explanations for a given observation. </a:t>
            </a:r>
            <a:endParaRPr lang="en-US" dirty="0"/>
          </a:p>
          <a:p>
            <a:pPr marL="0" indent="0">
              <a:buFontTx/>
              <a:buNone/>
            </a:pPr>
            <a:endParaRPr lang="en-US" dirty="0"/>
          </a:p>
          <a:p>
            <a:pPr marL="0" indent="0">
              <a:buFontTx/>
              <a:buNone/>
            </a:pPr>
            <a:r>
              <a:rPr lang="en-US" dirty="0"/>
              <a:t>Later</a:t>
            </a:r>
            <a:r>
              <a:rPr lang="en-US" baseline="0" dirty="0"/>
              <a:t> in the story we read </a:t>
            </a:r>
            <a:r>
              <a:rPr lang="mr-IN" baseline="0" dirty="0"/>
              <a:t>…</a:t>
            </a:r>
            <a:r>
              <a:rPr lang="en-US" baseline="0" dirty="0"/>
              <a:t> </a:t>
            </a:r>
          </a:p>
          <a:p>
            <a:pPr marL="0" indent="0">
              <a:buFontTx/>
              <a:buNone/>
            </a:pPr>
            <a:r>
              <a:rPr lang="en-US" dirty="0"/>
              <a:t>By seeing this, many of us might conclude</a:t>
            </a:r>
            <a:r>
              <a:rPr lang="en-US" baseline="0" dirty="0"/>
              <a:t> that, </a:t>
            </a:r>
            <a:r>
              <a:rPr lang="en-US" dirty="0"/>
              <a:t>he likely goes back to work after treatment because similar incidents have happened in the past. </a:t>
            </a:r>
          </a:p>
          <a:p>
            <a:pPr marL="0" indent="0">
              <a:buFontTx/>
              <a:buNone/>
            </a:pPr>
            <a:r>
              <a:rPr lang="en-US" baseline="0" dirty="0"/>
              <a:t>How did we conclude this? If similar incidents happen for four times and you still go back to work, it probably means that you will do the same after the 5</a:t>
            </a:r>
            <a:r>
              <a:rPr lang="en-US" baseline="30000" dirty="0"/>
              <a:t>th</a:t>
            </a:r>
            <a:r>
              <a:rPr lang="en-US" baseline="0" dirty="0"/>
              <a:t> time.  </a:t>
            </a:r>
          </a:p>
          <a:p>
            <a:pPr marL="0" indent="0">
              <a:buFontTx/>
              <a:buNone/>
            </a:pPr>
            <a:r>
              <a:rPr lang="en-US" baseline="0" dirty="0"/>
              <a:t>This is similar to inductive reasoning in nature. </a:t>
            </a:r>
            <a:endParaRPr lang="en-US" dirty="0"/>
          </a:p>
          <a:p>
            <a:pPr marL="0" indent="0">
              <a:buFontTx/>
              <a:buNone/>
            </a:pPr>
            <a:endParaRPr lang="en-US" dirty="0"/>
          </a:p>
          <a:p>
            <a:pPr marL="0" indent="0">
              <a:buFontTx/>
              <a:buNone/>
            </a:pPr>
            <a:r>
              <a:rPr lang="en-US" dirty="0"/>
              <a:t>Let</a:t>
            </a:r>
            <a:r>
              <a:rPr lang="en-US" baseline="0" dirty="0"/>
              <a:t> me again emphasize that, none of you have experienced anything near similar to what is explained in this article. But all of you are capable of mental faculties that let you combine small pieces of information and make big conclusions. </a:t>
            </a:r>
            <a:endParaRPr lang="en-US" dirty="0"/>
          </a:p>
          <a:p>
            <a:pPr marL="0" indent="0">
              <a:buFontTx/>
              <a:buNone/>
            </a:pPr>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15</a:t>
            </a:fld>
            <a:endParaRPr lang="en-US"/>
          </a:p>
        </p:txBody>
      </p:sp>
    </p:spTree>
    <p:extLst>
      <p:ext uri="{BB962C8B-B14F-4D97-AF65-F5344CB8AC3E}">
        <p14:creationId xmlns:p14="http://schemas.microsoft.com/office/powerpoint/2010/main" val="1129447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brings us the final challenge we will be reviewing in this presentation: </a:t>
            </a:r>
          </a:p>
          <a:p>
            <a:endParaRPr lang="en-US" dirty="0"/>
          </a:p>
          <a:p>
            <a:r>
              <a:rPr lang="en-US" dirty="0"/>
              <a:t>Remember</a:t>
            </a:r>
            <a:r>
              <a:rPr lang="en-US" baseline="0" dirty="0"/>
              <a:t> that we are reading a story that doesn't usually happen to us; yet we are able to comprehend many small and isolated meanings combine to make novel and big conclusions. </a:t>
            </a:r>
            <a:endParaRPr lang="en-US" dirty="0"/>
          </a:p>
          <a:p>
            <a:r>
              <a:rPr lang="en-US" dirty="0"/>
              <a:t>And this</a:t>
            </a:r>
            <a:r>
              <a:rPr lang="en-US" baseline="0" dirty="0"/>
              <a:t> high-level mechanism for making conclusions based on smaller smaller and familiar pieces. And this is what I like to call “reasoning” ability. </a:t>
            </a:r>
            <a:endParaRPr lang="en-US" dirty="0"/>
          </a:p>
          <a:p>
            <a:pPr marL="0" indent="0">
              <a:buFontTx/>
              <a:buNone/>
            </a:pPr>
            <a:endParaRPr lang="en-US" dirty="0"/>
          </a:p>
          <a:p>
            <a:pPr marL="0" indent="0">
              <a:buFontTx/>
              <a:buNone/>
            </a:pPr>
            <a:r>
              <a:rPr lang="en-US" dirty="0"/>
              <a:t>Take</a:t>
            </a:r>
            <a:r>
              <a:rPr lang="en-US" baseline="0" dirty="0"/>
              <a:t> this text: </a:t>
            </a:r>
            <a:r>
              <a:rPr lang="mr-IN" baseline="0" dirty="0"/>
              <a:t>…</a:t>
            </a:r>
            <a:r>
              <a:rPr lang="en-US" baseline="0" dirty="0"/>
              <a:t>. </a:t>
            </a:r>
          </a:p>
          <a:p>
            <a:pPr marL="0" indent="0">
              <a:buFontTx/>
              <a:buNone/>
            </a:pPr>
            <a:r>
              <a:rPr lang="en-US" baseline="0" dirty="0"/>
              <a:t>Why was he crying? We don’t exactly know, but there are a few likely explanations: </a:t>
            </a:r>
            <a:r>
              <a:rPr lang="mr-IN" baseline="0" dirty="0"/>
              <a:t>…</a:t>
            </a:r>
            <a:r>
              <a:rPr lang="en-US" baseline="0" dirty="0"/>
              <a:t> </a:t>
            </a:r>
          </a:p>
          <a:p>
            <a:pPr marL="0" indent="0">
              <a:buFontTx/>
              <a:buNone/>
            </a:pPr>
            <a:r>
              <a:rPr lang="en-US" baseline="0" dirty="0"/>
              <a:t>This kind of reasoning is usually referred to as “abductive reasoning”, which is providing the best explanation for a given observation. </a:t>
            </a:r>
            <a:endParaRPr lang="en-US" dirty="0"/>
          </a:p>
          <a:p>
            <a:pPr marL="0" indent="0">
              <a:buFontTx/>
              <a:buNone/>
            </a:pPr>
            <a:endParaRPr lang="en-US" dirty="0"/>
          </a:p>
          <a:p>
            <a:pPr marL="0" indent="0">
              <a:buFontTx/>
              <a:buNone/>
            </a:pPr>
            <a:endParaRPr lang="en-US" dirty="0"/>
          </a:p>
          <a:p>
            <a:pPr marL="0" indent="0">
              <a:buFontTx/>
              <a:buNone/>
            </a:pPr>
            <a:r>
              <a:rPr lang="en-US" dirty="0"/>
              <a:t>Later in the text we read that </a:t>
            </a:r>
            <a:r>
              <a:rPr lang="mr-IN" dirty="0"/>
              <a:t>…</a:t>
            </a:r>
            <a:endParaRPr lang="en-US" dirty="0"/>
          </a:p>
          <a:p>
            <a:pPr marL="0" indent="0">
              <a:buFontTx/>
              <a:buNone/>
            </a:pPr>
            <a:r>
              <a:rPr lang="en-US" baseline="0" dirty="0"/>
              <a:t> - So indeed he was injured. That means that we can go back and update our answer we gave previously. This is called non-monotonicity of reasoning: with more information, you can update your conclusions and drop the possibilities. </a:t>
            </a:r>
            <a:endParaRPr lang="en-US" dirty="0"/>
          </a:p>
          <a:p>
            <a:pPr marL="0" indent="0">
              <a:buFontTx/>
              <a:buNone/>
            </a:pPr>
            <a:endParaRPr lang="en-US" dirty="0"/>
          </a:p>
          <a:p>
            <a:pPr marL="0" indent="0">
              <a:buFontTx/>
              <a:buNone/>
            </a:pPr>
            <a:r>
              <a:rPr lang="en-US" dirty="0"/>
              <a:t>Let’s continue this a little bit more </a:t>
            </a:r>
            <a:r>
              <a:rPr lang="mr-IN" dirty="0"/>
              <a:t>…</a:t>
            </a:r>
            <a:r>
              <a:rPr lang="en-US" dirty="0"/>
              <a:t> </a:t>
            </a:r>
          </a:p>
        </p:txBody>
      </p:sp>
      <p:sp>
        <p:nvSpPr>
          <p:cNvPr id="4" name="Slide Number Placeholder 3"/>
          <p:cNvSpPr>
            <a:spLocks noGrp="1"/>
          </p:cNvSpPr>
          <p:nvPr>
            <p:ph type="sldNum" sz="quarter" idx="10"/>
          </p:nvPr>
        </p:nvSpPr>
        <p:spPr/>
        <p:txBody>
          <a:bodyPr/>
          <a:lstStyle/>
          <a:p>
            <a:fld id="{15E438F2-796D-4542-A64A-55FC71FAA1A2}" type="slidenum">
              <a:rPr lang="en-US" smtClean="0"/>
              <a:t>16</a:t>
            </a:fld>
            <a:endParaRPr lang="en-US"/>
          </a:p>
        </p:txBody>
      </p:sp>
    </p:spTree>
    <p:extLst>
      <p:ext uri="{BB962C8B-B14F-4D97-AF65-F5344CB8AC3E}">
        <p14:creationId xmlns:p14="http://schemas.microsoft.com/office/powerpoint/2010/main" val="1445762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So,</a:t>
            </a:r>
            <a:r>
              <a:rPr lang="en-US" baseline="0" dirty="0"/>
              <a:t> what caused his injury? </a:t>
            </a:r>
          </a:p>
          <a:p>
            <a:pPr marL="0" indent="0">
              <a:buFontTx/>
              <a:buNone/>
            </a:pPr>
            <a:r>
              <a:rPr lang="en-US" baseline="0" dirty="0"/>
              <a:t>The only clue we are given in the text is that, he was pushed down the elevator shaft. </a:t>
            </a:r>
            <a:endParaRPr lang="en-US" dirty="0"/>
          </a:p>
          <a:p>
            <a:pPr marL="0" indent="0">
              <a:buFontTx/>
              <a:buNone/>
            </a:pPr>
            <a:r>
              <a:rPr lang="en-US" dirty="0"/>
              <a:t>And by common-sense</a:t>
            </a:r>
            <a:r>
              <a:rPr lang="en-US" baseline="0" dirty="0"/>
              <a:t> we know </a:t>
            </a:r>
            <a:r>
              <a:rPr lang="mr-IN" baseline="0" dirty="0"/>
              <a:t>…</a:t>
            </a:r>
            <a:r>
              <a:rPr lang="en-US" baseline="0" dirty="0"/>
              <a:t> </a:t>
            </a:r>
            <a:endParaRPr lang="en-US" dirty="0"/>
          </a:p>
          <a:p>
            <a:pPr marL="0" indent="0">
              <a:buFontTx/>
              <a:buNone/>
            </a:pPr>
            <a:endParaRPr lang="en-US" dirty="0"/>
          </a:p>
          <a:p>
            <a:pPr marL="0" indent="0">
              <a:buFontTx/>
              <a:buNone/>
            </a:pPr>
            <a:r>
              <a:rPr lang="en-US" dirty="0"/>
              <a:t>(talk about deduction). </a:t>
            </a:r>
          </a:p>
          <a:p>
            <a:pPr marL="0" indent="0">
              <a:buFontTx/>
              <a:buNone/>
            </a:pPr>
            <a:endParaRPr lang="en-US" dirty="0"/>
          </a:p>
          <a:p>
            <a:pPr marL="0" indent="0">
              <a:buFontTx/>
              <a:buNone/>
            </a:pPr>
            <a:r>
              <a:rPr lang="en-US" dirty="0"/>
              <a:t>Later</a:t>
            </a:r>
            <a:r>
              <a:rPr lang="en-US" baseline="0" dirty="0"/>
              <a:t> in the story we read </a:t>
            </a:r>
            <a:r>
              <a:rPr lang="mr-IN" baseline="0" dirty="0"/>
              <a:t>…</a:t>
            </a:r>
            <a:r>
              <a:rPr lang="en-US" baseline="0" dirty="0"/>
              <a:t> </a:t>
            </a:r>
          </a:p>
          <a:p>
            <a:pPr marL="0" indent="0">
              <a:buFontTx/>
              <a:buNone/>
            </a:pPr>
            <a:r>
              <a:rPr lang="en-US" dirty="0"/>
              <a:t>By seeing this, many of us might conclude</a:t>
            </a:r>
            <a:r>
              <a:rPr lang="en-US" baseline="0" dirty="0"/>
              <a:t> that, </a:t>
            </a:r>
            <a:r>
              <a:rPr lang="en-US" dirty="0"/>
              <a:t>he likely goes back to work after treatment because similar incidents have happened in the past.”</a:t>
            </a:r>
            <a:r>
              <a:rPr lang="en-US" baseline="0" dirty="0"/>
              <a:t> </a:t>
            </a:r>
          </a:p>
          <a:p>
            <a:pPr marL="0" indent="0">
              <a:buFontTx/>
              <a:buNone/>
            </a:pPr>
            <a:r>
              <a:rPr lang="en-US" baseline="0" dirty="0"/>
              <a:t>This is similar to inductive reasoning in nature. If similar incidents happen for four times and you still go back to work, it probably means that you will do the same after the 5</a:t>
            </a:r>
            <a:r>
              <a:rPr lang="en-US" baseline="30000" dirty="0"/>
              <a:t>th</a:t>
            </a:r>
            <a:r>
              <a:rPr lang="en-US" baseline="0" dirty="0"/>
              <a:t> time. </a:t>
            </a:r>
            <a:endParaRPr lang="en-US" dirty="0"/>
          </a:p>
          <a:p>
            <a:pPr marL="0" indent="0">
              <a:buFontTx/>
              <a:buNone/>
            </a:pPr>
            <a:endParaRPr lang="en-US" dirty="0"/>
          </a:p>
          <a:p>
            <a:pPr marL="0" indent="0">
              <a:buFontTx/>
              <a:buNone/>
            </a:pPr>
            <a:endParaRPr lang="en-US" dirty="0"/>
          </a:p>
          <a:p>
            <a:pPr marL="0" indent="0">
              <a:buFontTx/>
              <a:buNone/>
            </a:pPr>
            <a:r>
              <a:rPr lang="en-US" dirty="0"/>
              <a:t>Let</a:t>
            </a:r>
            <a:r>
              <a:rPr lang="en-US" baseline="0" dirty="0"/>
              <a:t> me again emphasize that, none of you (or at least most of you) have experienced anything near what is explained in this article. But we are able to combine small pieces of information we understand and make big conclusions. </a:t>
            </a:r>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17</a:t>
            </a:fld>
            <a:endParaRPr lang="en-US"/>
          </a:p>
        </p:txBody>
      </p:sp>
    </p:spTree>
    <p:extLst>
      <p:ext uri="{BB962C8B-B14F-4D97-AF65-F5344CB8AC3E}">
        <p14:creationId xmlns:p14="http://schemas.microsoft.com/office/powerpoint/2010/main" val="520226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few slides, my goal was to show you a few key challenges on the way to tackling NLU.</a:t>
            </a:r>
          </a:p>
          <a:p>
            <a:endParaRPr lang="en-US" baseline="0" dirty="0"/>
          </a:p>
          <a:p>
            <a:r>
              <a:rPr lang="en-US" baseline="0" dirty="0"/>
              <a:t>And any effort to tackle machine language understanding has to take into account all these abilities and create an ecosystems where all of them are working together and coherently. </a:t>
            </a:r>
          </a:p>
          <a:p>
            <a:endParaRPr lang="en-US" baseline="0" dirty="0"/>
          </a:p>
        </p:txBody>
      </p:sp>
      <p:sp>
        <p:nvSpPr>
          <p:cNvPr id="4" name="Slide Number Placeholder 3"/>
          <p:cNvSpPr>
            <a:spLocks noGrp="1"/>
          </p:cNvSpPr>
          <p:nvPr>
            <p:ph type="sldNum" sz="quarter" idx="10"/>
          </p:nvPr>
        </p:nvSpPr>
        <p:spPr/>
        <p:txBody>
          <a:bodyPr/>
          <a:lstStyle/>
          <a:p>
            <a:fld id="{15E438F2-796D-4542-A64A-55FC71FAA1A2}" type="slidenum">
              <a:rPr lang="en-US" smtClean="0"/>
              <a:t>18</a:t>
            </a:fld>
            <a:endParaRPr lang="en-US"/>
          </a:p>
        </p:txBody>
      </p:sp>
    </p:spTree>
    <p:extLst>
      <p:ext uri="{BB962C8B-B14F-4D97-AF65-F5344CB8AC3E}">
        <p14:creationId xmlns:p14="http://schemas.microsoft.com/office/powerpoint/2010/main" val="686349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a:t>
            </a:r>
            <a:r>
              <a:rPr lang="en-US" baseline="0" dirty="0"/>
              <a:t> interesting observation is that, many small and isolated meanings combine to make a novel hybrid conclusion. </a:t>
            </a:r>
            <a:endParaRPr lang="en-US" dirty="0"/>
          </a:p>
          <a:p>
            <a:endParaRPr lang="en-US" dirty="0"/>
          </a:p>
          <a:p>
            <a:pPr marL="171450" indent="-171450">
              <a:buFontTx/>
              <a:buChar char="-"/>
            </a:pPr>
            <a:r>
              <a:rPr lang="en-US" dirty="0"/>
              <a:t>he likely goes back to work after treatment because similar incidents have happened in the past. </a:t>
            </a:r>
          </a:p>
          <a:p>
            <a:pPr marL="171450" indent="-171450">
              <a:buFontTx/>
              <a:buChar char="-"/>
            </a:pPr>
            <a:endParaRPr lang="en-US" dirty="0"/>
          </a:p>
          <a:p>
            <a:pPr marL="0" indent="0">
              <a:buFontTx/>
              <a:buNone/>
            </a:pPr>
            <a:endParaRPr lang="en-US" dirty="0"/>
          </a:p>
          <a:p>
            <a:pPr marL="0" indent="0">
              <a:buFontTx/>
              <a:buNone/>
            </a:pPr>
            <a:r>
              <a:rPr lang="en-US" dirty="0"/>
              <a:t>None</a:t>
            </a:r>
            <a:r>
              <a:rPr lang="en-US" baseline="0" dirty="0"/>
              <a:t> of you (or at least most of you) have experienced anything near what is explained in this article. </a:t>
            </a:r>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19</a:t>
            </a:fld>
            <a:endParaRPr lang="en-US"/>
          </a:p>
        </p:txBody>
      </p:sp>
    </p:spTree>
    <p:extLst>
      <p:ext uri="{BB962C8B-B14F-4D97-AF65-F5344CB8AC3E}">
        <p14:creationId xmlns:p14="http://schemas.microsoft.com/office/powerpoint/2010/main" val="509358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core target here is NLU, which is enabling machines to read and understand natural language, just like humans.</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There are many reasons to pursue this goal: </a:t>
            </a:r>
          </a:p>
          <a:p>
            <a:r>
              <a:rPr lang="en-US" dirty="0"/>
              <a:t>We can already see many different applications of this technology: </a:t>
            </a:r>
          </a:p>
          <a:p>
            <a:r>
              <a:rPr lang="en-US" dirty="0"/>
              <a:t>dialogue systems</a:t>
            </a:r>
            <a:r>
              <a:rPr lang="en-US" baseline="0" dirty="0"/>
              <a:t> </a:t>
            </a:r>
            <a:r>
              <a:rPr lang="en-US" dirty="0"/>
              <a:t>like Alexa</a:t>
            </a:r>
            <a:r>
              <a:rPr lang="en-US" baseline="0" dirty="0"/>
              <a:t> and </a:t>
            </a:r>
            <a:r>
              <a:rPr lang="en-US" dirty="0"/>
              <a:t>Siri,</a:t>
            </a:r>
            <a:r>
              <a:rPr lang="en-US" baseline="0" dirty="0"/>
              <a:t> and search engines</a:t>
            </a:r>
            <a:r>
              <a:rPr lang="en-US" dirty="0"/>
              <a:t>.</a:t>
            </a:r>
          </a:p>
          <a:p>
            <a:r>
              <a:rPr lang="en-US" dirty="0"/>
              <a:t>And with more improvements in NLU technology in the coming years, such applications are expected to expand further and make bigger impacts. </a:t>
            </a:r>
          </a:p>
          <a:p>
            <a:endParaRPr lang="en-US" dirty="0"/>
          </a:p>
          <a:p>
            <a:endParaRPr lang="en-US" dirty="0"/>
          </a:p>
          <a:p>
            <a:r>
              <a:rPr lang="en-US" dirty="0"/>
              <a:t># which are increasingly changing the way humans interact with machines </a:t>
            </a:r>
          </a:p>
          <a:p>
            <a:endParaRPr lang="en-US" sz="1200" b="0" i="0" u="none" strike="noStrike" kern="1200" dirty="0">
              <a:solidFill>
                <a:schemeClr val="tx1"/>
              </a:solidFill>
              <a:effectLst/>
              <a:latin typeface="+mn-lt"/>
              <a:ea typeface="+mn-ea"/>
              <a:cs typeface="+mn-cs"/>
            </a:endParaRPr>
          </a:p>
          <a:p>
            <a:r>
              <a:rPr lang="en-US" sz="1200" b="0" i="0" u="none" strike="noStrike" kern="1200" baseline="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E438F2-796D-4542-A64A-55FC71FAA1A2}" type="slidenum">
              <a:rPr lang="en-US" smtClean="0"/>
              <a:t>2</a:t>
            </a:fld>
            <a:endParaRPr lang="en-US"/>
          </a:p>
        </p:txBody>
      </p:sp>
    </p:spTree>
    <p:extLst>
      <p:ext uri="{BB962C8B-B14F-4D97-AF65-F5344CB8AC3E}">
        <p14:creationId xmlns:p14="http://schemas.microsoft.com/office/powerpoint/2010/main" val="1893249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Now that we know the </a:t>
            </a:r>
            <a:r>
              <a:rPr lang="en-US" dirty="0" err="1"/>
              <a:t>challengs</a:t>
            </a:r>
            <a:r>
              <a:rPr lang="en-US" dirty="0"/>
              <a:t> on the way to NLU, we are almost ready face the problem. But before any </a:t>
            </a:r>
            <a:r>
              <a:rPr lang="en-US" baseline="0" dirty="0"/>
              <a:t>effort to solve NLU, we have to find a way to measure the progress.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Evaluation protocols are critical in incentivizing the field and NLP community to solve the right problems.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a:t>And the design of good metrics for progress is non-trivial. </a:t>
            </a:r>
          </a:p>
          <a:p>
            <a:br>
              <a:rPr lang="en-US" dirty="0"/>
            </a:br>
            <a:r>
              <a:rPr lang="en-US" sz="1200" b="0" i="0" u="none" strike="noStrike" kern="1200" dirty="0">
                <a:solidFill>
                  <a:schemeClr val="tx1"/>
                </a:solidFill>
                <a:effectLst/>
                <a:latin typeface="+mn-lt"/>
                <a:ea typeface="+mn-ea"/>
                <a:cs typeface="+mn-cs"/>
              </a:rPr>
              <a:t>One of the earliest proposals is due to Alan Turing: if you had a pen-pal for years, you would not know whether you’re corresponding to a human or a machine (Turing, 1950).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Really interesting proposal with lots of literature for or against it; which I am not going to discuss here; </a:t>
            </a:r>
          </a:p>
          <a:p>
            <a:r>
              <a:rPr lang="en-US" sz="1200" b="0" i="0" u="none" strike="noStrike" kern="1200" dirty="0">
                <a:solidFill>
                  <a:schemeClr val="tx1"/>
                </a:solidFill>
                <a:effectLst/>
                <a:latin typeface="+mn-lt"/>
                <a:ea typeface="+mn-ea"/>
                <a:cs typeface="+mn-cs"/>
              </a:rPr>
              <a:t>But  let me briefly mention that a major limitation of this test (and many of its extensions) is that it is “expensive” to compute</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E438F2-796D-4542-A64A-55FC71FAA1A2}" type="slidenum">
              <a:rPr lang="en-US" smtClean="0"/>
              <a:t>20</a:t>
            </a:fld>
            <a:endParaRPr lang="en-US"/>
          </a:p>
        </p:txBody>
      </p:sp>
    </p:spTree>
    <p:extLst>
      <p:ext uri="{BB962C8B-B14F-4D97-AF65-F5344CB8AC3E}">
        <p14:creationId xmlns:p14="http://schemas.microsoft.com/office/powerpoint/2010/main" val="1966835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protocol we are focusing on in this work is  measuring NLU through answering natural language questions: </a:t>
            </a:r>
          </a:p>
          <a:p>
            <a:r>
              <a:rPr lang="en-US" sz="1200" b="0" i="0" u="none" strike="noStrike" kern="1200" dirty="0">
                <a:solidFill>
                  <a:schemeClr val="tx1"/>
                </a:solidFill>
                <a:effectLst/>
                <a:latin typeface="+mn-lt"/>
                <a:ea typeface="+mn-ea"/>
                <a:cs typeface="+mn-cs"/>
              </a:rPr>
              <a:t> if an actor (human or computer) understands a given text, it should have</a:t>
            </a:r>
            <a:r>
              <a:rPr lang="en-US" sz="1200" b="0" i="0" u="none" strike="noStrike" kern="1200" baseline="0" dirty="0">
                <a:solidFill>
                  <a:schemeClr val="tx1"/>
                </a:solidFill>
                <a:effectLst/>
                <a:latin typeface="+mn-lt"/>
                <a:ea typeface="+mn-ea"/>
                <a:cs typeface="+mn-cs"/>
              </a:rPr>
              <a:t> a higher chance of answering </a:t>
            </a:r>
            <a:r>
              <a:rPr lang="en-US" sz="1200" b="0" i="0" u="none" strike="noStrike" kern="1200" dirty="0">
                <a:solidFill>
                  <a:schemeClr val="tx1"/>
                </a:solidFill>
                <a:effectLst/>
                <a:latin typeface="+mn-lt"/>
                <a:ea typeface="+mn-ea"/>
                <a:cs typeface="+mn-cs"/>
              </a:rPr>
              <a:t>questions about it. </a:t>
            </a:r>
          </a:p>
          <a:p>
            <a:endParaRPr lang="en-US" sz="1200" b="0" i="0" u="none" strike="noStrike"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has been used in the field for many years</a:t>
            </a:r>
            <a:r>
              <a:rPr lang="en-US" sz="1200" b="0" i="0" u="none" strike="noStrike" kern="1200" baseline="0" dirty="0">
                <a:solidFill>
                  <a:schemeClr val="tx1"/>
                </a:solidFill>
                <a:effectLst/>
                <a:latin typeface="+mn-lt"/>
                <a:ea typeface="+mn-ea"/>
                <a:cs typeface="+mn-cs"/>
              </a:rPr>
              <a:t>, under different names and variations. </a:t>
            </a:r>
            <a:endParaRPr lang="en-US" sz="1200" b="0" i="0" u="none" strike="noStrike" kern="1200" dirty="0">
              <a:solidFill>
                <a:schemeClr val="tx1"/>
              </a:solidFill>
              <a:effectLst/>
              <a:latin typeface="+mn-lt"/>
              <a:ea typeface="+mn-ea"/>
              <a:cs typeface="+mn-cs"/>
            </a:endParaRPr>
          </a:p>
          <a:p>
            <a:pPr lvl="1" rtl="0" fontAlgn="base"/>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21</a:t>
            </a:fld>
            <a:endParaRPr lang="en-US"/>
          </a:p>
        </p:txBody>
      </p:sp>
    </p:spTree>
    <p:extLst>
      <p:ext uri="{BB962C8B-B14F-4D97-AF65-F5344CB8AC3E}">
        <p14:creationId xmlns:p14="http://schemas.microsoft.com/office/powerpoint/2010/main" val="1215847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statement of the talk,</a:t>
            </a:r>
            <a:r>
              <a:rPr lang="en-US" baseline="0" dirty="0"/>
              <a:t> which is: </a:t>
            </a:r>
          </a:p>
          <a:p>
            <a:endParaRPr lang="en-US" baseline="0" dirty="0"/>
          </a:p>
          <a:p>
            <a:r>
              <a:rPr lang="en-US" baseline="0" dirty="0"/>
              <a:t> - </a:t>
            </a:r>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22</a:t>
            </a:fld>
            <a:endParaRPr lang="en-US"/>
          </a:p>
        </p:txBody>
      </p:sp>
    </p:spTree>
    <p:extLst>
      <p:ext uri="{BB962C8B-B14F-4D97-AF65-F5344CB8AC3E}">
        <p14:creationId xmlns:p14="http://schemas.microsoft.com/office/powerpoint/2010/main" val="264229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let me try to demonstrate different elements of this problem visually. </a:t>
            </a:r>
          </a:p>
          <a:p>
            <a:endParaRPr lang="en-US" baseline="0" dirty="0"/>
          </a:p>
          <a:p>
            <a:r>
              <a:rPr lang="en-US" baseline="0" dirty="0"/>
              <a:t>Here in the middle, we have an AI system. </a:t>
            </a:r>
          </a:p>
          <a:p>
            <a:r>
              <a:rPr lang="en-US" dirty="0"/>
              <a:t>Which</a:t>
            </a:r>
            <a:r>
              <a:rPr lang="en-US" baseline="0" dirty="0"/>
              <a:t> takes in a question instance about a text describing a scenario. </a:t>
            </a:r>
          </a:p>
          <a:p>
            <a:r>
              <a:rPr lang="en-US" baseline="0" dirty="0"/>
              <a:t>The system is expected to output a reasonable response, an answer that is acceptable to many average humans. </a:t>
            </a:r>
          </a:p>
          <a:p>
            <a:endParaRPr lang="en-US" baseline="0" dirty="0"/>
          </a:p>
          <a:p>
            <a:r>
              <a:rPr lang="en-US" baseline="0" dirty="0"/>
              <a:t>Since dealing with raw inputs is complicated, it’s usually preferred to work with a slightly higher level and abstracted version of the input. </a:t>
            </a:r>
          </a:p>
          <a:p>
            <a:r>
              <a:rPr lang="en-US" baseline="0" dirty="0"/>
              <a:t>The systems makes decision by accessing the information in the intermediate representations. </a:t>
            </a:r>
          </a:p>
          <a:p>
            <a:r>
              <a:rPr lang="en-US" baseline="0" dirty="0"/>
              <a:t>And the decision making (or the ability to combine smaller information) is done within a reasoning box, by accessing the representation. </a:t>
            </a:r>
          </a:p>
          <a:p>
            <a:r>
              <a:rPr lang="en-US" baseline="0" dirty="0"/>
              <a:t>But since not everything is provided in the input, the system has to have its own understanding of the world. </a:t>
            </a:r>
          </a:p>
          <a:p>
            <a:endParaRPr lang="en-US" baseline="0" dirty="0"/>
          </a:p>
          <a:p>
            <a:r>
              <a:rPr lang="en-US" baseline="0" dirty="0"/>
              <a:t>And let’s ground this big picture in the challenges we discussed: </a:t>
            </a:r>
          </a:p>
          <a:p>
            <a:r>
              <a:rPr lang="en-US" baseline="0" dirty="0"/>
              <a:t> - Variability and ambiguity is usually addressed when we are abstracting over the text and producing the intermediate representations. You want a representation that </a:t>
            </a:r>
            <a:r>
              <a:rPr lang="en-US" baseline="0" dirty="0" err="1"/>
              <a:t>diambiguates</a:t>
            </a:r>
            <a:r>
              <a:rPr lang="en-US" baseline="0" dirty="0"/>
              <a:t> text to deal with text, and maps multiple ways of saying the same idea to the same meaning (to deal with variability). </a:t>
            </a:r>
          </a:p>
          <a:p>
            <a:r>
              <a:rPr lang="en-US" baseline="0" dirty="0"/>
              <a:t> - Common-sense understanding can be both addressed as abstracting over and incorporating additional world knowledge. </a:t>
            </a:r>
          </a:p>
          <a:p>
            <a:r>
              <a:rPr lang="en-US" baseline="0" dirty="0"/>
              <a:t> - And finally, reasoning can be addressed by studying the ”reasoning engine” and its ability to access information. </a:t>
            </a:r>
          </a:p>
          <a:p>
            <a:endParaRPr lang="en-US" baseline="0" dirty="0"/>
          </a:p>
        </p:txBody>
      </p:sp>
      <p:sp>
        <p:nvSpPr>
          <p:cNvPr id="4" name="Slide Number Placeholder 3"/>
          <p:cNvSpPr>
            <a:spLocks noGrp="1"/>
          </p:cNvSpPr>
          <p:nvPr>
            <p:ph type="sldNum" sz="quarter" idx="10"/>
          </p:nvPr>
        </p:nvSpPr>
        <p:spPr/>
        <p:txBody>
          <a:bodyPr/>
          <a:lstStyle/>
          <a:p>
            <a:fld id="{15E438F2-796D-4542-A64A-55FC71FAA1A2}" type="slidenum">
              <a:rPr lang="en-US" smtClean="0"/>
              <a:t>23</a:t>
            </a:fld>
            <a:endParaRPr lang="en-US"/>
          </a:p>
        </p:txBody>
      </p:sp>
    </p:spTree>
    <p:extLst>
      <p:ext uri="{BB962C8B-B14F-4D97-AF65-F5344CB8AC3E}">
        <p14:creationId xmlns:p14="http://schemas.microsoft.com/office/powerpoint/2010/main" val="1997452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thesis is organized int</a:t>
            </a:r>
            <a:r>
              <a:rPr lang="en-US" baseline="0" dirty="0"/>
              <a:t>o three parts: </a:t>
            </a:r>
            <a:r>
              <a:rPr lang="mr-IN" baseline="0" dirty="0"/>
              <a:t>…</a:t>
            </a:r>
            <a:r>
              <a:rPr lang="en-US" baseline="0" dirty="0"/>
              <a:t> </a:t>
            </a:r>
          </a:p>
          <a:p>
            <a:endParaRPr lang="en-US" baseline="0" dirty="0"/>
          </a:p>
          <a:p>
            <a:r>
              <a:rPr lang="en-US" baseline="0" dirty="0"/>
              <a:t>And we have different ways of addressing these challenges within each chapter. ...</a:t>
            </a:r>
          </a:p>
          <a:p>
            <a:endParaRPr lang="en-US" baseline="0" dirty="0"/>
          </a:p>
          <a:p>
            <a:r>
              <a:rPr lang="en-US" baseline="0" dirty="0"/>
              <a:t>And this brings us to the outline of this thesis: </a:t>
            </a:r>
          </a:p>
          <a:p>
            <a:endParaRPr lang="en-US" baseline="0" dirty="0"/>
          </a:p>
          <a:p>
            <a:r>
              <a:rPr lang="en-US" baseline="0" dirty="0"/>
              <a:t>..</a:t>
            </a:r>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24</a:t>
            </a:fld>
            <a:endParaRPr lang="en-US"/>
          </a:p>
        </p:txBody>
      </p:sp>
    </p:spTree>
    <p:extLst>
      <p:ext uri="{BB962C8B-B14F-4D97-AF65-F5344CB8AC3E}">
        <p14:creationId xmlns:p14="http://schemas.microsoft.com/office/powerpoint/2010/main" val="2143802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this thesis consists of three main parts:</a:t>
            </a:r>
            <a:r>
              <a:rPr lang="en-US" baseline="0" dirty="0"/>
              <a:t> </a:t>
            </a:r>
            <a:r>
              <a:rPr lang="mr-IN" baseline="0" dirty="0"/>
              <a:t>…</a:t>
            </a:r>
            <a:r>
              <a:rPr lang="en-US" baseline="0" dirty="0"/>
              <a:t> </a:t>
            </a:r>
          </a:p>
          <a:p>
            <a:r>
              <a:rPr lang="en-US" baseline="0" dirty="0"/>
              <a:t>Each part consists of multiple sections that are based on publications, as it can be seen. </a:t>
            </a:r>
          </a:p>
          <a:p>
            <a:endParaRPr lang="en-US" baseline="0" dirty="0"/>
          </a:p>
          <a:p>
            <a:r>
              <a:rPr lang="en-US" baseline="0" dirty="0"/>
              <a:t>First, I am going to briefly review what we discussed for the prelim, followed by few works we recently worked on. </a:t>
            </a:r>
          </a:p>
          <a:p>
            <a:endParaRPr lang="en-US" baseline="0" dirty="0"/>
          </a:p>
          <a:p>
            <a:r>
              <a:rPr lang="en-US" baseline="0" dirty="0"/>
              <a:t>In the review of past work, I’m going to give a relatively extensive review of the first section (of the first part); so that’s going to be extensive and I will use that as a foundation for the following sections where I will be brief and quick. </a:t>
            </a:r>
          </a:p>
          <a:p>
            <a:r>
              <a:rPr lang="en-US" baseline="0" dirty="0"/>
              <a:t>And when I get to the new chapters, it will be more in-depth.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Before I move on, this is a good time to have a quick pause and clarify any issues. </a:t>
            </a:r>
            <a:endParaRPr lang="en-US"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5E438F2-796D-4542-A64A-55FC71FAA1A2}" type="slidenum">
              <a:rPr lang="en-US" smtClean="0"/>
              <a:t>25</a:t>
            </a:fld>
            <a:endParaRPr lang="en-US"/>
          </a:p>
        </p:txBody>
      </p:sp>
    </p:spTree>
    <p:extLst>
      <p:ext uri="{BB962C8B-B14F-4D97-AF65-F5344CB8AC3E}">
        <p14:creationId xmlns:p14="http://schemas.microsoft.com/office/powerpoint/2010/main" val="599670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the day people were very excited to build systems that could understand language; </a:t>
            </a:r>
          </a:p>
          <a:p>
            <a:endParaRPr lang="en-US" dirty="0"/>
          </a:p>
          <a:p>
            <a:r>
              <a:rPr lang="en-US" dirty="0"/>
              <a:t>	</a:t>
            </a:r>
          </a:p>
          <a:p>
            <a:r>
              <a:rPr lang="en-US" dirty="0"/>
              <a:t>one of the earliest examples was STUDENT built by Danny </a:t>
            </a:r>
            <a:r>
              <a:rPr lang="en-US" dirty="0" err="1"/>
              <a:t>Bobrow</a:t>
            </a:r>
            <a:r>
              <a:rPr lang="en-US" dirty="0"/>
              <a:t> at MIT; </a:t>
            </a:r>
          </a:p>
          <a:p>
            <a:r>
              <a:rPr lang="en-US" dirty="0"/>
              <a:t>Which was written in  </a:t>
            </a:r>
            <a:r>
              <a:rPr lang="en-US" dirty="0" err="1"/>
              <a:t>McCarhy’s</a:t>
            </a:r>
            <a:r>
              <a:rPr lang="en-US" dirty="0"/>
              <a:t> LISP. </a:t>
            </a:r>
          </a:p>
          <a:p>
            <a:r>
              <a:rPr lang="en-US" dirty="0"/>
              <a:t>The system </a:t>
            </a:r>
          </a:p>
          <a:p>
            <a:r>
              <a:rPr lang="en-US" dirty="0"/>
              <a:t>You can have a dialogue; ask questions, you can clarify; and the </a:t>
            </a:r>
            <a:r>
              <a:rPr lang="en-US" dirty="0" err="1"/>
              <a:t>commputer</a:t>
            </a:r>
            <a:r>
              <a:rPr lang="en-US" dirty="0"/>
              <a:t> come back and ask questions; and so on.</a:t>
            </a:r>
          </a:p>
          <a:p>
            <a:r>
              <a:rPr lang="en-US" dirty="0"/>
              <a:t>If you look at the dialogue, it is actually complex in certain dimensions; which conveys a certain sense of understanding; it's end to end; </a:t>
            </a:r>
          </a:p>
          <a:p>
            <a:r>
              <a:rPr lang="en-US" dirty="0"/>
              <a:t>you have to understand certain words, you have to parse it, </a:t>
            </a:r>
          </a:p>
          <a:p>
            <a:endParaRPr lang="en-US" dirty="0"/>
          </a:p>
          <a:p>
            <a:r>
              <a:rPr lang="en-US" dirty="0"/>
              <a:t>and it's interesting that this is over 50 years ago; </a:t>
            </a:r>
          </a:p>
          <a:p>
            <a:r>
              <a:rPr lang="en-US" dirty="0"/>
              <a:t>	</a:t>
            </a:r>
          </a:p>
          <a:p>
            <a:r>
              <a:rPr lang="en-US" dirty="0"/>
              <a:t>and they haven’t stayed around for some time, since they didn't really scale up; </a:t>
            </a:r>
          </a:p>
          <a:p>
            <a:endParaRPr lang="en-US" dirty="0"/>
          </a:p>
          <a:p>
            <a:r>
              <a:rPr lang="en-US" dirty="0"/>
              <a:t>And unlike it might seem like, the field wasn’t a monolithic body of ideas; in fact, there were significant differences in approaches: </a:t>
            </a:r>
          </a:p>
        </p:txBody>
      </p:sp>
      <p:sp>
        <p:nvSpPr>
          <p:cNvPr id="4" name="Slide Number Placeholder 3"/>
          <p:cNvSpPr>
            <a:spLocks noGrp="1"/>
          </p:cNvSpPr>
          <p:nvPr>
            <p:ph type="sldNum" sz="quarter" idx="5"/>
          </p:nvPr>
        </p:nvSpPr>
        <p:spPr/>
        <p:txBody>
          <a:bodyPr/>
          <a:lstStyle/>
          <a:p>
            <a:fld id="{15E438F2-796D-4542-A64A-55FC71FAA1A2}" type="slidenum">
              <a:rPr lang="en-US" smtClean="0"/>
              <a:t>26</a:t>
            </a:fld>
            <a:endParaRPr lang="en-US"/>
          </a:p>
        </p:txBody>
      </p:sp>
    </p:spTree>
    <p:extLst>
      <p:ext uri="{BB962C8B-B14F-4D97-AF65-F5344CB8AC3E}">
        <p14:creationId xmlns:p14="http://schemas.microsoft.com/office/powerpoint/2010/main" val="1855272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Fast forward a few decades, we know that in the 90s, big changes in perspectives happened across AI; </a:t>
            </a:r>
          </a:p>
          <a:p>
            <a:pPr marL="0" indent="0">
              <a:buFontTx/>
              <a:buNone/>
            </a:pPr>
            <a:r>
              <a:rPr lang="en-US" dirty="0"/>
              <a:t>	statistics and data </a:t>
            </a:r>
            <a:r>
              <a:rPr lang="en-US" dirty="0" err="1"/>
              <a:t>caem</a:t>
            </a:r>
            <a:r>
              <a:rPr lang="en-US" dirty="0"/>
              <a:t> onto the scene; </a:t>
            </a:r>
          </a:p>
          <a:p>
            <a:pPr marL="0" indent="0">
              <a:buFontTx/>
              <a:buNone/>
            </a:pPr>
            <a:r>
              <a:rPr lang="en-US" dirty="0"/>
              <a:t>	and also with the help of resources, that changes the </a:t>
            </a:r>
            <a:r>
              <a:rPr lang="en-US" dirty="0" err="1"/>
              <a:t>hame</a:t>
            </a:r>
            <a:r>
              <a:rPr lang="en-US" dirty="0"/>
              <a:t> completely; </a:t>
            </a:r>
          </a:p>
          <a:p>
            <a:pPr marL="0" indent="0">
              <a:buFontTx/>
              <a:buNone/>
            </a:pPr>
            <a:endParaRPr lang="en-US" dirty="0"/>
          </a:p>
          <a:p>
            <a:pPr marL="171450" indent="-171450">
              <a:buFontTx/>
              <a:buChar char="-"/>
            </a:pPr>
            <a:r>
              <a:rPr lang="en-US" dirty="0"/>
              <a:t>- Neural networks do amazing thing </a:t>
            </a:r>
          </a:p>
          <a:p>
            <a:pPr marL="171450" indent="-171450">
              <a:buFontTx/>
              <a:buChar char="-"/>
            </a:pPr>
            <a:r>
              <a:rPr lang="en-US" dirty="0"/>
              <a:t>    - Super-human performance in image captioning and object recognition </a:t>
            </a:r>
          </a:p>
          <a:p>
            <a:pPr marL="171450" indent="-171450">
              <a:buFontTx/>
              <a:buChar char="-"/>
            </a:pPr>
            <a:r>
              <a:rPr lang="en-US" dirty="0"/>
              <a:t>    - A lot of industries replacing their long-standing rule-based or statistical learning systems with neural nets </a:t>
            </a:r>
          </a:p>
          <a:p>
            <a:pPr marL="171450" indent="-171450">
              <a:buFontTx/>
              <a:buChar char="-"/>
            </a:pPr>
            <a:r>
              <a:rPr lang="en-US" dirty="0"/>
              <a:t>    - Speech recognition has before significantly more robust </a:t>
            </a:r>
          </a:p>
          <a:p>
            <a:pPr marL="171450" indent="-171450">
              <a:buFontTx/>
              <a:buChar char="-"/>
            </a:pPr>
            <a:r>
              <a:rPr lang="en-US" dirty="0"/>
              <a:t>    - And more recently human-like performance on reading comprehension </a:t>
            </a:r>
          </a:p>
          <a:p>
            <a:pPr marL="171450" indent="-171450">
              <a:buFontTx/>
              <a:buChar char="-"/>
            </a:pPr>
            <a:endParaRPr lang="en-US" dirty="0"/>
          </a:p>
          <a:p>
            <a:pPr marL="171450" indent="-171450">
              <a:buFontTx/>
              <a:buChar char="-"/>
            </a:pPr>
            <a:r>
              <a:rPr lang="en-US" dirty="0"/>
              <a:t>- Common to all of these: </a:t>
            </a:r>
          </a:p>
          <a:p>
            <a:pPr marL="171450" indent="-171450">
              <a:buFontTx/>
              <a:buChar char="-"/>
            </a:pPr>
            <a:r>
              <a:rPr lang="en-US" dirty="0"/>
              <a:t>	- Very large amount of data </a:t>
            </a:r>
          </a:p>
          <a:p>
            <a:pPr marL="171450" indent="-171450">
              <a:buFontTx/>
              <a:buChar char="-"/>
            </a:pPr>
            <a:r>
              <a:rPr lang="en-US" dirty="0"/>
              <a:t>    	- Sufficiently large deep neural networks </a:t>
            </a:r>
          </a:p>
          <a:p>
            <a:pPr marL="171450" indent="-171450">
              <a:buFontTx/>
              <a:buChar char="-"/>
            </a:pPr>
            <a:endParaRPr lang="en-US" dirty="0"/>
          </a:p>
          <a:p>
            <a:pPr marL="0" indent="0">
              <a:buFontTx/>
              <a:buNone/>
            </a:pPr>
            <a:endParaRPr lang="en-US" dirty="0"/>
          </a:p>
          <a:p>
            <a:pPr marL="0" indent="0">
              <a:buFontTx/>
              <a:buNone/>
            </a:pPr>
            <a:r>
              <a:rPr lang="en-US" dirty="0"/>
              <a:t>	- Even for those applications for which neural networks do perform well, the systems easily break-down when seeing instance </a:t>
            </a:r>
          </a:p>
          <a:p>
            <a:pPr marL="0" indent="0">
              <a:buFontTx/>
              <a:buNone/>
            </a:pPr>
            <a:r>
              <a:rPr lang="en-US" dirty="0"/>
              <a:t>		- They are not usually robust if given: unfamiliar, out of domain, or adversarial examples (K at al, 2016; Jia et al, 2017; </a:t>
            </a:r>
            <a:r>
              <a:rPr lang="en-US" dirty="0" err="1"/>
              <a:t>Belinkov</a:t>
            </a:r>
            <a:r>
              <a:rPr lang="en-US" dirty="0"/>
              <a:t> et al, 2018)</a:t>
            </a:r>
          </a:p>
          <a:p>
            <a:pPr marL="0" indent="0">
              <a:buFontTx/>
              <a:buNone/>
            </a:pPr>
            <a:endParaRPr lang="en-US" dirty="0"/>
          </a:p>
          <a:p>
            <a:pPr marL="0" indent="0">
              <a:buFontTx/>
              <a:buNone/>
            </a:pPr>
            <a:r>
              <a:rPr lang="en-US" dirty="0"/>
              <a:t> - Significant performance gaps between different task: </a:t>
            </a:r>
          </a:p>
          <a:p>
            <a:pPr marL="0" indent="0">
              <a:buFontTx/>
              <a:buNone/>
            </a:pPr>
            <a:r>
              <a:rPr lang="en-US" dirty="0"/>
              <a:t>    	- no body is reporting super-human performance on making a conversation, composing an email, identifying </a:t>
            </a:r>
            <a:r>
              <a:rPr lang="en-US" dirty="0" err="1"/>
              <a:t>fakenews</a:t>
            </a:r>
            <a:r>
              <a:rPr lang="en-US" dirty="0"/>
              <a:t>, </a:t>
            </a:r>
            <a:r>
              <a:rPr lang="en-US" dirty="0" err="1"/>
              <a:t>etc</a:t>
            </a:r>
            <a:r>
              <a:rPr lang="en-US" dirty="0"/>
              <a:t>; </a:t>
            </a:r>
          </a:p>
          <a:p>
            <a:pPr marL="0" indent="0">
              <a:buFontTx/>
              <a:buNone/>
            </a:pPr>
            <a:r>
              <a:rPr lang="en-US" dirty="0"/>
              <a:t>    		- despite the fact that we have so much data for these problems; even if I don't have it, companies have much data on these. </a:t>
            </a:r>
          </a:p>
          <a:p>
            <a:pPr marL="0" indent="0">
              <a:buFontTx/>
              <a:buNone/>
            </a:pPr>
            <a:r>
              <a:rPr lang="en-US" dirty="0"/>
              <a:t>    		- and they have much computational resources too. </a:t>
            </a:r>
          </a:p>
          <a:p>
            <a:pPr marL="0" indent="0">
              <a:buFontTx/>
              <a:buNone/>
            </a:pPr>
            <a:endParaRPr lang="en-US" dirty="0"/>
          </a:p>
          <a:p>
            <a:pPr marL="0" indent="0">
              <a:buFontTx/>
              <a:buNone/>
            </a:pPr>
            <a:r>
              <a:rPr lang="en-US" dirty="0"/>
              <a:t>Basically, I think we are in a situation  where, if we keep throwing data at a deep net, in the long-run, it's going to </a:t>
            </a:r>
            <a:r>
              <a:rPr lang="en-US" dirty="0" err="1"/>
              <a:t>achivee</a:t>
            </a:r>
            <a:r>
              <a:rPr lang="en-US" dirty="0"/>
              <a:t> super-intelligence at every single task. </a:t>
            </a:r>
          </a:p>
        </p:txBody>
      </p:sp>
      <p:sp>
        <p:nvSpPr>
          <p:cNvPr id="4" name="Slide Number Placeholder 3"/>
          <p:cNvSpPr>
            <a:spLocks noGrp="1"/>
          </p:cNvSpPr>
          <p:nvPr>
            <p:ph type="sldNum" sz="quarter" idx="5"/>
          </p:nvPr>
        </p:nvSpPr>
        <p:spPr/>
        <p:txBody>
          <a:bodyPr/>
          <a:lstStyle/>
          <a:p>
            <a:fld id="{15E438F2-796D-4542-A64A-55FC71FAA1A2}" type="slidenum">
              <a:rPr lang="en-US" smtClean="0"/>
              <a:t>27</a:t>
            </a:fld>
            <a:endParaRPr lang="en-US"/>
          </a:p>
        </p:txBody>
      </p:sp>
    </p:spTree>
    <p:extLst>
      <p:ext uri="{BB962C8B-B14F-4D97-AF65-F5344CB8AC3E}">
        <p14:creationId xmlns:p14="http://schemas.microsoft.com/office/powerpoint/2010/main" val="233052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Fast forward a few decades, we know that in the 90s, big changes in perspectives happened across AI; </a:t>
            </a:r>
          </a:p>
          <a:p>
            <a:pPr marL="0" indent="0">
              <a:buFontTx/>
              <a:buNone/>
            </a:pPr>
            <a:r>
              <a:rPr lang="en-US" dirty="0"/>
              <a:t>	statistics and data </a:t>
            </a:r>
            <a:r>
              <a:rPr lang="en-US" dirty="0" err="1"/>
              <a:t>caem</a:t>
            </a:r>
            <a:r>
              <a:rPr lang="en-US" dirty="0"/>
              <a:t> onto the scene; </a:t>
            </a:r>
          </a:p>
          <a:p>
            <a:pPr marL="0" indent="0">
              <a:buFontTx/>
              <a:buNone/>
            </a:pPr>
            <a:r>
              <a:rPr lang="en-US" dirty="0"/>
              <a:t>	and also with the help of resources, that changes the </a:t>
            </a:r>
            <a:r>
              <a:rPr lang="en-US" dirty="0" err="1"/>
              <a:t>hame</a:t>
            </a:r>
            <a:r>
              <a:rPr lang="en-US" dirty="0"/>
              <a:t> completely; </a:t>
            </a:r>
          </a:p>
          <a:p>
            <a:pPr marL="0" indent="0">
              <a:buFontTx/>
              <a:buNone/>
            </a:pPr>
            <a:endParaRPr lang="en-US" dirty="0"/>
          </a:p>
          <a:p>
            <a:pPr marL="171450" indent="-171450">
              <a:buFontTx/>
              <a:buChar char="-"/>
            </a:pPr>
            <a:r>
              <a:rPr lang="en-US" dirty="0"/>
              <a:t>- Neural networks do amazing thing </a:t>
            </a:r>
          </a:p>
          <a:p>
            <a:pPr marL="171450" indent="-171450">
              <a:buFontTx/>
              <a:buChar char="-"/>
            </a:pPr>
            <a:r>
              <a:rPr lang="en-US" dirty="0"/>
              <a:t>    - Super-human performance in image captioning and object recognition </a:t>
            </a:r>
          </a:p>
          <a:p>
            <a:pPr marL="171450" indent="-171450">
              <a:buFontTx/>
              <a:buChar char="-"/>
            </a:pPr>
            <a:r>
              <a:rPr lang="en-US" dirty="0"/>
              <a:t>    - A lot of industries replacing their long-standing rule-based or statistical learning systems with neural nets </a:t>
            </a:r>
          </a:p>
          <a:p>
            <a:pPr marL="171450" indent="-171450">
              <a:buFontTx/>
              <a:buChar char="-"/>
            </a:pPr>
            <a:r>
              <a:rPr lang="en-US" dirty="0"/>
              <a:t>    - Speech recognition has before significantly more robust </a:t>
            </a:r>
          </a:p>
          <a:p>
            <a:pPr marL="171450" indent="-171450">
              <a:buFontTx/>
              <a:buChar char="-"/>
            </a:pPr>
            <a:r>
              <a:rPr lang="en-US" dirty="0"/>
              <a:t>    - And more recently human-like performance on reading comprehension </a:t>
            </a:r>
          </a:p>
          <a:p>
            <a:pPr marL="171450" indent="-171450">
              <a:buFontTx/>
              <a:buChar char="-"/>
            </a:pPr>
            <a:endParaRPr lang="en-US" dirty="0"/>
          </a:p>
          <a:p>
            <a:pPr marL="171450" indent="-171450">
              <a:buFontTx/>
              <a:buChar char="-"/>
            </a:pPr>
            <a:r>
              <a:rPr lang="en-US" dirty="0"/>
              <a:t>- Common to all of these: </a:t>
            </a:r>
          </a:p>
          <a:p>
            <a:pPr marL="171450" indent="-171450">
              <a:buFontTx/>
              <a:buChar char="-"/>
            </a:pPr>
            <a:r>
              <a:rPr lang="en-US" dirty="0"/>
              <a:t>	- Very large amount of data </a:t>
            </a:r>
          </a:p>
          <a:p>
            <a:pPr marL="171450" indent="-171450">
              <a:buFontTx/>
              <a:buChar char="-"/>
            </a:pPr>
            <a:r>
              <a:rPr lang="en-US" dirty="0"/>
              <a:t>    	- Sufficiently large deep neural networks </a:t>
            </a:r>
          </a:p>
          <a:p>
            <a:pPr marL="171450" indent="-171450">
              <a:buFontTx/>
              <a:buChar char="-"/>
            </a:pPr>
            <a:endParaRPr lang="en-US" dirty="0"/>
          </a:p>
          <a:p>
            <a:pPr marL="0" indent="0">
              <a:buFontTx/>
              <a:buNone/>
            </a:pPr>
            <a:endParaRPr lang="en-US" dirty="0"/>
          </a:p>
          <a:p>
            <a:pPr marL="0" indent="0">
              <a:buFontTx/>
              <a:buNone/>
            </a:pPr>
            <a:r>
              <a:rPr lang="en-US" dirty="0"/>
              <a:t>	- Even for those applications for which neural networks do perform well, the systems easily break-down when seeing instance </a:t>
            </a:r>
          </a:p>
          <a:p>
            <a:pPr marL="0" indent="0">
              <a:buFontTx/>
              <a:buNone/>
            </a:pPr>
            <a:r>
              <a:rPr lang="en-US" dirty="0"/>
              <a:t>		- They are not usually robust if given: unfamiliar, out of domain, or adversarial examples (K at al, 2016; Jia et al, 2017; </a:t>
            </a:r>
            <a:r>
              <a:rPr lang="en-US" dirty="0" err="1"/>
              <a:t>Belinkov</a:t>
            </a:r>
            <a:r>
              <a:rPr lang="en-US" dirty="0"/>
              <a:t> et al, 2018)</a:t>
            </a:r>
          </a:p>
          <a:p>
            <a:pPr marL="0" indent="0">
              <a:buFontTx/>
              <a:buNone/>
            </a:pPr>
            <a:endParaRPr lang="en-US" dirty="0"/>
          </a:p>
          <a:p>
            <a:pPr marL="0" indent="0">
              <a:buFontTx/>
              <a:buNone/>
            </a:pPr>
            <a:r>
              <a:rPr lang="en-US" dirty="0"/>
              <a:t> - Significant performance gaps between different task: </a:t>
            </a:r>
          </a:p>
          <a:p>
            <a:pPr marL="0" indent="0">
              <a:buFontTx/>
              <a:buNone/>
            </a:pPr>
            <a:r>
              <a:rPr lang="en-US" dirty="0"/>
              <a:t>    	- no body is reporting super-human performance on making a conversation, composing an email, identifying </a:t>
            </a:r>
            <a:r>
              <a:rPr lang="en-US" dirty="0" err="1"/>
              <a:t>fakenews</a:t>
            </a:r>
            <a:r>
              <a:rPr lang="en-US" dirty="0"/>
              <a:t>, </a:t>
            </a:r>
            <a:r>
              <a:rPr lang="en-US" dirty="0" err="1"/>
              <a:t>etc</a:t>
            </a:r>
            <a:r>
              <a:rPr lang="en-US" dirty="0"/>
              <a:t>; </a:t>
            </a:r>
          </a:p>
          <a:p>
            <a:pPr marL="0" indent="0">
              <a:buFontTx/>
              <a:buNone/>
            </a:pPr>
            <a:r>
              <a:rPr lang="en-US" dirty="0"/>
              <a:t>    		- despite the fact that we have so much data for these problems; even if I don't have it, companies have much data on these. </a:t>
            </a:r>
          </a:p>
          <a:p>
            <a:pPr marL="0" indent="0">
              <a:buFontTx/>
              <a:buNone/>
            </a:pPr>
            <a:r>
              <a:rPr lang="en-US" dirty="0"/>
              <a:t>    		- and they have much computational resources too. </a:t>
            </a:r>
          </a:p>
          <a:p>
            <a:pPr marL="0" indent="0">
              <a:buFontTx/>
              <a:buNone/>
            </a:pPr>
            <a:endParaRPr lang="en-US" dirty="0"/>
          </a:p>
          <a:p>
            <a:pPr marL="0" indent="0">
              <a:buFontTx/>
              <a:buNone/>
            </a:pPr>
            <a:r>
              <a:rPr lang="en-US" dirty="0"/>
              <a:t>Basically, I think we are in a situation  where, if we keep throwing data at a deep net, in the long-run, it's going to </a:t>
            </a:r>
            <a:r>
              <a:rPr lang="en-US" dirty="0" err="1"/>
              <a:t>achivee</a:t>
            </a:r>
            <a:r>
              <a:rPr lang="en-US" dirty="0"/>
              <a:t> super-intelligence at every single task. </a:t>
            </a:r>
          </a:p>
        </p:txBody>
      </p:sp>
      <p:sp>
        <p:nvSpPr>
          <p:cNvPr id="4" name="Slide Number Placeholder 3"/>
          <p:cNvSpPr>
            <a:spLocks noGrp="1"/>
          </p:cNvSpPr>
          <p:nvPr>
            <p:ph type="sldNum" sz="quarter" idx="5"/>
          </p:nvPr>
        </p:nvSpPr>
        <p:spPr/>
        <p:txBody>
          <a:bodyPr/>
          <a:lstStyle/>
          <a:p>
            <a:fld id="{15E438F2-796D-4542-A64A-55FC71FAA1A2}" type="slidenum">
              <a:rPr lang="en-US" smtClean="0"/>
              <a:t>28</a:t>
            </a:fld>
            <a:endParaRPr lang="en-US"/>
          </a:p>
        </p:txBody>
      </p:sp>
    </p:spTree>
    <p:extLst>
      <p:ext uri="{BB962C8B-B14F-4D97-AF65-F5344CB8AC3E}">
        <p14:creationId xmlns:p14="http://schemas.microsoft.com/office/powerpoint/2010/main" val="2925683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Fast forward a few decades, we know that in the 90s, big changes in perspectives happened across AI; </a:t>
            </a:r>
          </a:p>
          <a:p>
            <a:pPr marL="0" indent="0">
              <a:buFontTx/>
              <a:buNone/>
            </a:pPr>
            <a:r>
              <a:rPr lang="en-US" dirty="0"/>
              <a:t>	statistics and data </a:t>
            </a:r>
            <a:r>
              <a:rPr lang="en-US" dirty="0" err="1"/>
              <a:t>caem</a:t>
            </a:r>
            <a:r>
              <a:rPr lang="en-US" dirty="0"/>
              <a:t> onto the scene; </a:t>
            </a:r>
          </a:p>
          <a:p>
            <a:pPr marL="0" indent="0">
              <a:buFontTx/>
              <a:buNone/>
            </a:pPr>
            <a:r>
              <a:rPr lang="en-US" dirty="0"/>
              <a:t>	and also with the help of resources, that changes the </a:t>
            </a:r>
            <a:r>
              <a:rPr lang="en-US" dirty="0" err="1"/>
              <a:t>hame</a:t>
            </a:r>
            <a:r>
              <a:rPr lang="en-US" dirty="0"/>
              <a:t> completely; </a:t>
            </a:r>
          </a:p>
          <a:p>
            <a:pPr marL="0" indent="0">
              <a:buFontTx/>
              <a:buNone/>
            </a:pPr>
            <a:endParaRPr lang="en-US" dirty="0"/>
          </a:p>
          <a:p>
            <a:pPr marL="171450" indent="-171450">
              <a:buFontTx/>
              <a:buChar char="-"/>
            </a:pPr>
            <a:r>
              <a:rPr lang="en-US" dirty="0"/>
              <a:t>- Neural networks do amazing thing </a:t>
            </a:r>
          </a:p>
          <a:p>
            <a:pPr marL="171450" indent="-171450">
              <a:buFontTx/>
              <a:buChar char="-"/>
            </a:pPr>
            <a:r>
              <a:rPr lang="en-US" dirty="0"/>
              <a:t>    - Super-human performance in image captioning and object recognition </a:t>
            </a:r>
          </a:p>
          <a:p>
            <a:pPr marL="171450" indent="-171450">
              <a:buFontTx/>
              <a:buChar char="-"/>
            </a:pPr>
            <a:r>
              <a:rPr lang="en-US" dirty="0"/>
              <a:t>    - A lot of industries replacing their long-standing rule-based or statistical learning systems with neural nets </a:t>
            </a:r>
          </a:p>
          <a:p>
            <a:pPr marL="171450" indent="-171450">
              <a:buFontTx/>
              <a:buChar char="-"/>
            </a:pPr>
            <a:r>
              <a:rPr lang="en-US" dirty="0"/>
              <a:t>    - Speech recognition has before significantly more robust </a:t>
            </a:r>
          </a:p>
          <a:p>
            <a:pPr marL="171450" indent="-171450">
              <a:buFontTx/>
              <a:buChar char="-"/>
            </a:pPr>
            <a:r>
              <a:rPr lang="en-US" dirty="0"/>
              <a:t>    - And more recently human-like performance on reading comprehension </a:t>
            </a:r>
          </a:p>
          <a:p>
            <a:pPr marL="171450" indent="-171450">
              <a:buFontTx/>
              <a:buChar char="-"/>
            </a:pPr>
            <a:endParaRPr lang="en-US" dirty="0"/>
          </a:p>
          <a:p>
            <a:pPr marL="171450" indent="-171450">
              <a:buFontTx/>
              <a:buChar char="-"/>
            </a:pPr>
            <a:r>
              <a:rPr lang="en-US" dirty="0"/>
              <a:t>- Common to all of these: </a:t>
            </a:r>
          </a:p>
          <a:p>
            <a:pPr marL="171450" indent="-171450">
              <a:buFontTx/>
              <a:buChar char="-"/>
            </a:pPr>
            <a:r>
              <a:rPr lang="en-US" dirty="0"/>
              <a:t>	- Very large amount of data </a:t>
            </a:r>
          </a:p>
          <a:p>
            <a:pPr marL="171450" indent="-171450">
              <a:buFontTx/>
              <a:buChar char="-"/>
            </a:pPr>
            <a:r>
              <a:rPr lang="en-US" dirty="0"/>
              <a:t>    	- Sufficiently large deep neural networks </a:t>
            </a:r>
          </a:p>
          <a:p>
            <a:pPr marL="171450" indent="-171450">
              <a:buFontTx/>
              <a:buChar char="-"/>
            </a:pPr>
            <a:endParaRPr lang="en-US" dirty="0"/>
          </a:p>
          <a:p>
            <a:pPr marL="0" indent="0">
              <a:buFontTx/>
              <a:buNone/>
            </a:pPr>
            <a:endParaRPr lang="en-US" dirty="0"/>
          </a:p>
          <a:p>
            <a:pPr marL="0" indent="0">
              <a:buFontTx/>
              <a:buNone/>
            </a:pPr>
            <a:r>
              <a:rPr lang="en-US" dirty="0"/>
              <a:t>	- Even for those applications for which neural networks do perform well, the systems easily break-down when seeing instance </a:t>
            </a:r>
          </a:p>
          <a:p>
            <a:pPr marL="0" indent="0">
              <a:buFontTx/>
              <a:buNone/>
            </a:pPr>
            <a:r>
              <a:rPr lang="en-US" dirty="0"/>
              <a:t>		- They are not usually robust if given: unfamiliar, out of domain, or adversarial examples (K at al, 2016; Jia et al, 2017; </a:t>
            </a:r>
            <a:r>
              <a:rPr lang="en-US" dirty="0" err="1"/>
              <a:t>Belinkov</a:t>
            </a:r>
            <a:r>
              <a:rPr lang="en-US" dirty="0"/>
              <a:t> et al, 2018)</a:t>
            </a:r>
          </a:p>
          <a:p>
            <a:pPr marL="0" indent="0">
              <a:buFontTx/>
              <a:buNone/>
            </a:pPr>
            <a:endParaRPr lang="en-US" dirty="0"/>
          </a:p>
          <a:p>
            <a:pPr marL="0" indent="0">
              <a:buFontTx/>
              <a:buNone/>
            </a:pPr>
            <a:r>
              <a:rPr lang="en-US" dirty="0"/>
              <a:t> - Significant performance gaps between different task: </a:t>
            </a:r>
          </a:p>
          <a:p>
            <a:pPr marL="0" indent="0">
              <a:buFontTx/>
              <a:buNone/>
            </a:pPr>
            <a:r>
              <a:rPr lang="en-US" dirty="0"/>
              <a:t>    	- no body is reporting super-human performance on making a conversation, composing an email, identifying </a:t>
            </a:r>
            <a:r>
              <a:rPr lang="en-US" dirty="0" err="1"/>
              <a:t>fakenews</a:t>
            </a:r>
            <a:r>
              <a:rPr lang="en-US" dirty="0"/>
              <a:t>, </a:t>
            </a:r>
            <a:r>
              <a:rPr lang="en-US" dirty="0" err="1"/>
              <a:t>etc</a:t>
            </a:r>
            <a:r>
              <a:rPr lang="en-US" dirty="0"/>
              <a:t>; </a:t>
            </a:r>
          </a:p>
          <a:p>
            <a:pPr marL="0" indent="0">
              <a:buFontTx/>
              <a:buNone/>
            </a:pPr>
            <a:r>
              <a:rPr lang="en-US" dirty="0"/>
              <a:t>    		- despite the fact that we have so much data for these problems; even if I don't have it, companies have much data on these. </a:t>
            </a:r>
          </a:p>
          <a:p>
            <a:pPr marL="0" indent="0">
              <a:buFontTx/>
              <a:buNone/>
            </a:pPr>
            <a:r>
              <a:rPr lang="en-US" dirty="0"/>
              <a:t>    		- and they have much computational resources too. </a:t>
            </a:r>
          </a:p>
          <a:p>
            <a:pPr marL="0" indent="0">
              <a:buFontTx/>
              <a:buNone/>
            </a:pPr>
            <a:endParaRPr lang="en-US" dirty="0"/>
          </a:p>
          <a:p>
            <a:pPr marL="0" indent="0">
              <a:buFontTx/>
              <a:buNone/>
            </a:pPr>
            <a:r>
              <a:rPr lang="en-US" dirty="0"/>
              <a:t>Basically, I think we are in a situation  where, if we keep throwing data at a deep net, in the long-run, it's going to </a:t>
            </a:r>
            <a:r>
              <a:rPr lang="en-US" dirty="0" err="1"/>
              <a:t>achivee</a:t>
            </a:r>
            <a:r>
              <a:rPr lang="en-US" dirty="0"/>
              <a:t> super-intelligence at every single task. </a:t>
            </a:r>
          </a:p>
        </p:txBody>
      </p:sp>
      <p:sp>
        <p:nvSpPr>
          <p:cNvPr id="4" name="Slide Number Placeholder 3"/>
          <p:cNvSpPr>
            <a:spLocks noGrp="1"/>
          </p:cNvSpPr>
          <p:nvPr>
            <p:ph type="sldNum" sz="quarter" idx="5"/>
          </p:nvPr>
        </p:nvSpPr>
        <p:spPr/>
        <p:txBody>
          <a:bodyPr/>
          <a:lstStyle/>
          <a:p>
            <a:fld id="{15E438F2-796D-4542-A64A-55FC71FAA1A2}" type="slidenum">
              <a:rPr lang="en-US" smtClean="0"/>
              <a:t>29</a:t>
            </a:fld>
            <a:endParaRPr lang="en-US"/>
          </a:p>
        </p:txBody>
      </p:sp>
    </p:spTree>
    <p:extLst>
      <p:ext uri="{BB962C8B-B14F-4D97-AF65-F5344CB8AC3E}">
        <p14:creationId xmlns:p14="http://schemas.microsoft.com/office/powerpoint/2010/main" val="399487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The first question one has to consider is, how would you go about measuring the progress in NLU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Evaluation protocols are critical in incentivizing the field and NLP community to solve the right problems.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a:t>And the design of good metrics for progress is non-trivial. </a:t>
            </a:r>
          </a:p>
          <a:p>
            <a:br>
              <a:rPr lang="en-US" dirty="0"/>
            </a:br>
            <a:r>
              <a:rPr lang="en-US" sz="1200" b="0" i="0" u="none" strike="noStrike" kern="1200" dirty="0">
                <a:solidFill>
                  <a:schemeClr val="tx1"/>
                </a:solidFill>
                <a:effectLst/>
                <a:latin typeface="+mn-lt"/>
                <a:ea typeface="+mn-ea"/>
                <a:cs typeface="+mn-cs"/>
              </a:rPr>
              <a:t>One of the earliest proposals is due to Alan Turing: if you had a pen-pal for years, you would not know whether you’re corresponding to a human or a machine (Turing, 1950).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Really interesting proposal with lots of literature for or against it; which I am not going to discuss here; </a:t>
            </a:r>
          </a:p>
          <a:p>
            <a:r>
              <a:rPr lang="en-US" sz="1200" b="0" i="0" u="none" strike="noStrike" kern="1200" dirty="0">
                <a:solidFill>
                  <a:schemeClr val="tx1"/>
                </a:solidFill>
                <a:effectLst/>
                <a:latin typeface="+mn-lt"/>
                <a:ea typeface="+mn-ea"/>
                <a:cs typeface="+mn-cs"/>
              </a:rPr>
              <a:t>But  let me briefly mention that a major limitation of this test (and many of its extensions) is that it is “expensive” to compute</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E438F2-796D-4542-A64A-55FC71FAA1A2}" type="slidenum">
              <a:rPr lang="en-US" smtClean="0"/>
              <a:t>3</a:t>
            </a:fld>
            <a:endParaRPr lang="en-US"/>
          </a:p>
        </p:txBody>
      </p:sp>
    </p:spTree>
    <p:extLst>
      <p:ext uri="{BB962C8B-B14F-4D97-AF65-F5344CB8AC3E}">
        <p14:creationId xmlns:p14="http://schemas.microsoft.com/office/powerpoint/2010/main" val="3797427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Semantic networks morphed into Frame Representation Languages in the ‘70s and ‘80s.</a:t>
            </a:r>
            <a:br>
              <a:rPr lang="en-US" altLang="en-US" dirty="0">
                <a:ea typeface="ＭＳ Ｐゴシック" charset="-128"/>
              </a:rPr>
            </a:br>
            <a:r>
              <a:rPr lang="en-US" altLang="en-US" dirty="0">
                <a:ea typeface="ＭＳ Ｐゴシック" charset="-128"/>
              </a:rPr>
              <a:t>… Similarly, in linguistics, Charles J. Fillmore in the mid-1970s started working on his theory of frame semantics, which later would lead to computational resources like </a:t>
            </a:r>
            <a:r>
              <a:rPr lang="en-US" altLang="en-US" dirty="0" err="1">
                <a:ea typeface="ＭＳ Ｐゴシック" charset="-128"/>
              </a:rPr>
              <a:t>FrameNet</a:t>
            </a:r>
            <a:r>
              <a:rPr lang="en-US" altLang="en-US" dirty="0">
                <a:ea typeface="ＭＳ Ｐゴシック" charset="-128"/>
              </a:rPr>
              <a:t>.[6] Frame semantics was motivated by reflections on human language and human cognition.</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ea typeface="ＭＳ Ｐゴシック" charset="-128"/>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ea typeface="ＭＳ Ｐゴシック" charset="-128"/>
              </a:rPr>
              <a:t>frames consist of a group of slots and fillers to define a stereotypical objects</a:t>
            </a:r>
          </a:p>
          <a:p>
            <a:r>
              <a:rPr lang="en-US" altLang="en-US" dirty="0"/>
              <a:t>A </a:t>
            </a:r>
            <a:r>
              <a:rPr lang="en-US" altLang="en-US" b="1" dirty="0"/>
              <a:t>frame</a:t>
            </a:r>
            <a:r>
              <a:rPr lang="en-US" altLang="en-US" dirty="0"/>
              <a:t> has a set of </a:t>
            </a:r>
            <a:r>
              <a:rPr lang="en-US" altLang="en-US" b="1" dirty="0"/>
              <a:t>slots</a:t>
            </a:r>
            <a:r>
              <a:rPr lang="en-US" altLang="en-US" dirty="0"/>
              <a:t>.  A </a:t>
            </a:r>
            <a:r>
              <a:rPr lang="en-US" altLang="en-US" b="1" dirty="0"/>
              <a:t>slot</a:t>
            </a:r>
            <a:r>
              <a:rPr lang="en-US" altLang="en-US" dirty="0"/>
              <a:t> represents a relation to another frame (or value). A slot has one or more </a:t>
            </a:r>
            <a:r>
              <a:rPr lang="en-US" altLang="en-US" b="1" dirty="0"/>
              <a:t>facets.</a:t>
            </a:r>
          </a:p>
          <a:p>
            <a:r>
              <a:rPr lang="en-US" altLang="en-US" dirty="0"/>
              <a:t>A </a:t>
            </a:r>
            <a:r>
              <a:rPr lang="en-US" altLang="en-US" b="1" dirty="0"/>
              <a:t>facet</a:t>
            </a:r>
            <a:r>
              <a:rPr lang="en-US" altLang="en-US" dirty="0"/>
              <a:t> represents some aspect of the relation.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dirty="0">
                <a:ea typeface="ＭＳ Ｐゴシック" charset="-128"/>
              </a:rPr>
              <a:t>frames are organized hierarchically  --&gt; </a:t>
            </a:r>
            <a:r>
              <a:rPr lang="en-US" altLang="en-US" dirty="0"/>
              <a:t>A frame is a lot like the notion of an object in OOP, but has more meta-data</a:t>
            </a:r>
            <a:r>
              <a:rPr lang="en-US" altLang="en-US" baseline="0" dirty="0"/>
              <a:t>  </a:t>
            </a:r>
            <a:endParaRPr lang="en-US" altLang="en-US" sz="1200" dirty="0">
              <a:ea typeface="ＭＳ Ｐゴシック" charset="-128"/>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ea typeface="ＭＳ Ｐゴシック" charset="-128"/>
              </a:rPr>
              <a:t>similar to human knowledge organization</a:t>
            </a:r>
            <a:endParaRPr lang="en-US" altLang="en-US" sz="1200" dirty="0">
              <a:ea typeface="ＭＳ Ｐゴシック" charset="-128"/>
            </a:endParaRPr>
          </a:p>
          <a:p>
            <a:pPr marL="342900" indent="-342900">
              <a:buFont typeface="Wingdings"/>
              <a:buChar char="à"/>
            </a:pPr>
            <a:r>
              <a:rPr lang="en-US" altLang="en-US" sz="2000" dirty="0">
                <a:ea typeface="ＭＳ Ｐゴシック" charset="-128"/>
              </a:rPr>
              <a:t>slots can contain all kinds of items:  </a:t>
            </a:r>
            <a:r>
              <a:rPr lang="en-US" altLang="en-US" sz="1800" dirty="0">
                <a:ea typeface="ＭＳ Ｐゴシック" charset="-128"/>
              </a:rPr>
              <a:t>rules, facts, images, video, comments, debugging info, questions, hypotheses, other frames</a:t>
            </a:r>
          </a:p>
          <a:p>
            <a:pPr marL="342900" indent="-342900">
              <a:buFont typeface="Wingdings"/>
              <a:buChar char="à"/>
            </a:pPr>
            <a:r>
              <a:rPr lang="en-US" altLang="en-US" sz="2000" dirty="0">
                <a:ea typeface="ＭＳ Ｐゴシック" charset="-128"/>
              </a:rPr>
              <a:t>slots can also have </a:t>
            </a:r>
            <a:r>
              <a:rPr lang="en-US" altLang="en-US" sz="2000" i="1" dirty="0">
                <a:ea typeface="ＭＳ Ｐゴシック" charset="-128"/>
              </a:rPr>
              <a:t>procedural attachments</a:t>
            </a:r>
            <a:r>
              <a:rPr lang="en-US" altLang="en-US" sz="2000" i="0" dirty="0">
                <a:ea typeface="ＭＳ Ｐゴシック" charset="-128"/>
              </a:rPr>
              <a:t>:</a:t>
            </a:r>
            <a:r>
              <a:rPr lang="en-US" altLang="en-US" sz="2000" i="0" baseline="0" dirty="0">
                <a:ea typeface="ＭＳ Ｐゴシック" charset="-128"/>
              </a:rPr>
              <a:t>   </a:t>
            </a:r>
          </a:p>
          <a:p>
            <a:pPr marL="800100" lvl="1" indent="-342900">
              <a:buFont typeface="Wingdings"/>
              <a:buChar char="à"/>
            </a:pPr>
            <a:r>
              <a:rPr lang="en-US" altLang="en-US" sz="1800" dirty="0">
                <a:ea typeface="ＭＳ Ｐゴシック" charset="-128"/>
              </a:rPr>
              <a:t>procedures that are invoked in specific situations involving a particular slot</a:t>
            </a:r>
            <a:r>
              <a:rPr lang="en-US" altLang="en-US" sz="1800" baseline="0" dirty="0">
                <a:ea typeface="ＭＳ Ｐゴシック" charset="-128"/>
              </a:rPr>
              <a:t> </a:t>
            </a:r>
            <a:r>
              <a:rPr lang="en-US" altLang="en-US" sz="1600" dirty="0">
                <a:ea typeface="ＭＳ Ｐゴシック" charset="-128"/>
              </a:rPr>
              <a:t>on creation, modification, removal of the slot value</a:t>
            </a:r>
          </a:p>
          <a:p>
            <a:pPr marL="0" lvl="0" indent="0">
              <a:buFont typeface="Wingdings"/>
              <a:buNone/>
            </a:pPr>
            <a:r>
              <a:rPr lang="en-US" altLang="en-US" dirty="0">
                <a:ea typeface="ＭＳ Ｐゴシック" charset="-128"/>
              </a:rPr>
              <a:t>Slot values</a:t>
            </a:r>
          </a:p>
          <a:p>
            <a:pPr marL="171450" lvl="0" indent="-171450">
              <a:buFont typeface="Wingdings"/>
              <a:buChar char="à"/>
            </a:pPr>
            <a:r>
              <a:rPr lang="en-US" altLang="en-US" dirty="0">
                <a:ea typeface="ＭＳ Ｐゴシック" charset="-128"/>
              </a:rPr>
              <a:t>can inherit the value directly </a:t>
            </a:r>
          </a:p>
          <a:p>
            <a:pPr marL="171450" lvl="0" indent="-171450">
              <a:buFont typeface="Wingdings"/>
              <a:buChar char="à"/>
            </a:pPr>
            <a:r>
              <a:rPr lang="en-US" altLang="en-US" dirty="0">
                <a:ea typeface="ＭＳ Ｐゴシック" charset="-128"/>
              </a:rPr>
              <a:t>can get a default value </a:t>
            </a:r>
          </a:p>
          <a:p>
            <a:pPr marL="171450" lvl="0" indent="-171450">
              <a:buFont typeface="Wingdings"/>
              <a:buChar char="à"/>
            </a:pPr>
            <a:endParaRPr lang="en-US" altLang="en-US" dirty="0">
              <a:ea typeface="ＭＳ Ｐゴシック" charset="-128"/>
            </a:endParaRPr>
          </a:p>
          <a:p>
            <a:pPr marL="171450" lvl="0" indent="-171450">
              <a:buFont typeface="Wingdings"/>
              <a:buChar char="à"/>
            </a:pPr>
            <a:endParaRPr lang="en-US" altLang="en-US" dirty="0">
              <a:ea typeface="ＭＳ Ｐゴシック" charset="-128"/>
            </a:endParaRPr>
          </a:p>
          <a:p>
            <a:pPr marL="0" lvl="0" indent="0">
              <a:buFont typeface="Wingdings"/>
              <a:buNone/>
            </a:pPr>
            <a:r>
              <a:rPr lang="en-US" altLang="en-US" dirty="0">
                <a:ea typeface="ＭＳ Ｐゴシック" charset="-128"/>
              </a:rPr>
              <a:t>Cons:</a:t>
            </a:r>
            <a:r>
              <a:rPr lang="en-US" altLang="en-US" baseline="0" dirty="0">
                <a:ea typeface="ＭＳ Ｐゴシック" charset="-128"/>
              </a:rPr>
              <a:t> </a:t>
            </a:r>
          </a:p>
          <a:p>
            <a:pPr marL="171450" lvl="0" indent="-171450">
              <a:buFont typeface="Wingdings"/>
              <a:buChar char="à"/>
            </a:pPr>
            <a:r>
              <a:rPr lang="en-US" altLang="en-US" dirty="0">
                <a:ea typeface="ＭＳ Ｐゴシック" charset="-128"/>
              </a:rPr>
              <a:t>not appropriate because there may be valid instances of a concept that do not fit the stereotype</a:t>
            </a:r>
          </a:p>
          <a:p>
            <a:pPr marL="171450" lvl="0" indent="-171450">
              <a:buFont typeface="Wingdings"/>
              <a:buChar char="à"/>
            </a:pPr>
            <a:r>
              <a:rPr lang="en-US" altLang="en-US" i="1" dirty="0">
                <a:ea typeface="ＭＳ Ｐゴシック" charset="-128"/>
              </a:rPr>
              <a:t>exceptions</a:t>
            </a:r>
            <a:r>
              <a:rPr lang="en-US" altLang="en-US" dirty="0">
                <a:ea typeface="ＭＳ Ｐゴシック" charset="-128"/>
              </a:rPr>
              <a:t> can be used to overcome this</a:t>
            </a:r>
          </a:p>
          <a:p>
            <a:pPr marL="628650" lvl="1" indent="-171450">
              <a:buFont typeface="Wingdings"/>
              <a:buChar char="à"/>
            </a:pPr>
            <a:r>
              <a:rPr lang="en-US" altLang="en-US" dirty="0">
                <a:ea typeface="ＭＳ Ｐゴシック" charset="-128"/>
              </a:rPr>
              <a:t>can get very messy</a:t>
            </a:r>
            <a:endParaRPr lang="en-US" dirty="0"/>
          </a:p>
          <a:p>
            <a:endParaRPr lang="en-US" dirty="0"/>
          </a:p>
          <a:p>
            <a:r>
              <a:rPr lang="en-US" dirty="0">
                <a:sym typeface="Wingdings" panose="05000000000000000000" pitchFamily="2" charset="2"/>
              </a:rPr>
              <a:t> </a:t>
            </a:r>
            <a:r>
              <a:rPr lang="en-US" dirty="0"/>
              <a:t>Inheritance</a:t>
            </a:r>
            <a:r>
              <a:rPr lang="en-US" baseline="0" dirty="0"/>
              <a:t> issues: </a:t>
            </a:r>
          </a:p>
          <a:p>
            <a:pPr marL="628650" lvl="1" indent="-171450">
              <a:buFont typeface="Wingdings"/>
              <a:buChar char="à"/>
            </a:pPr>
            <a:r>
              <a:rPr lang="en-US" altLang="en-US" dirty="0">
                <a:ea typeface="ＭＳ Ｐゴシック" charset="-128"/>
              </a:rPr>
              <a:t>not all properties of a class stereotype should be propagated to subclasses</a:t>
            </a:r>
          </a:p>
          <a:p>
            <a:pPr marL="628650" lvl="1" indent="-171450">
              <a:buFont typeface="Wingdings"/>
              <a:buChar char="à"/>
            </a:pPr>
            <a:r>
              <a:rPr lang="en-US" altLang="en-US" dirty="0">
                <a:ea typeface="ＭＳ Ｐゴシック" charset="-128"/>
              </a:rPr>
              <a:t>alteration of slots can have unintended consequences in subclasses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34</a:t>
            </a:fld>
            <a:endParaRPr lang="en-US"/>
          </a:p>
        </p:txBody>
      </p:sp>
    </p:spTree>
    <p:extLst>
      <p:ext uri="{BB962C8B-B14F-4D97-AF65-F5344CB8AC3E}">
        <p14:creationId xmlns:p14="http://schemas.microsoft.com/office/powerpoint/2010/main" val="1862900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dirty="0">
                <a:ea typeface="ＭＳ Ｐゴシック" charset="-128"/>
              </a:rPr>
              <a:t>frames are organized hierarchically  --&gt; </a:t>
            </a:r>
            <a:r>
              <a:rPr lang="en-US" altLang="en-US" dirty="0"/>
              <a:t>A frame is a lot like the notion of an object in OOP, but has more meta-data</a:t>
            </a:r>
            <a:r>
              <a:rPr lang="en-US" altLang="en-US" baseline="0" dirty="0"/>
              <a:t>  </a:t>
            </a:r>
            <a:endParaRPr lang="en-US" altLang="en-US" sz="1200" dirty="0">
              <a:ea typeface="ＭＳ Ｐゴシック" charset="-128"/>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ea typeface="ＭＳ Ｐゴシック" charset="-128"/>
              </a:rPr>
              <a:t>similar to human knowledge organization</a:t>
            </a:r>
            <a:endParaRPr lang="en-US" altLang="en-US" sz="1200" dirty="0">
              <a:ea typeface="ＭＳ Ｐゴシック" charset="-128"/>
            </a:endParaRPr>
          </a:p>
          <a:p>
            <a:pPr marL="0" lvl="0" indent="0">
              <a:buFont typeface="Wingdings"/>
              <a:buNone/>
            </a:pPr>
            <a:r>
              <a:rPr lang="en-US" altLang="en-US" dirty="0">
                <a:ea typeface="ＭＳ Ｐゴシック" charset="-128"/>
              </a:rPr>
              <a:t>Slot values</a:t>
            </a:r>
          </a:p>
          <a:p>
            <a:pPr marL="171450" lvl="0" indent="-171450">
              <a:buFont typeface="Wingdings"/>
              <a:buChar char="à"/>
            </a:pPr>
            <a:r>
              <a:rPr lang="en-US" altLang="en-US" dirty="0">
                <a:ea typeface="ＭＳ Ｐゴシック" charset="-128"/>
              </a:rPr>
              <a:t>can inherit the value directly </a:t>
            </a:r>
          </a:p>
          <a:p>
            <a:pPr marL="171450" lvl="0" indent="-171450">
              <a:buFont typeface="Wingdings"/>
              <a:buChar char="à"/>
            </a:pPr>
            <a:r>
              <a:rPr lang="en-US" altLang="en-US" dirty="0">
                <a:ea typeface="ＭＳ Ｐゴシック" charset="-128"/>
              </a:rPr>
              <a:t>can get a default value </a:t>
            </a:r>
          </a:p>
          <a:p>
            <a:pPr marL="171450" lvl="0" indent="-171450">
              <a:buFont typeface="Wingdings"/>
              <a:buChar char="à"/>
            </a:pPr>
            <a:endParaRPr lang="en-US" altLang="en-US" dirty="0">
              <a:ea typeface="ＭＳ Ｐゴシック" charset="-128"/>
            </a:endParaRPr>
          </a:p>
          <a:p>
            <a:pPr marL="171450" lvl="0" indent="-171450">
              <a:buFont typeface="Wingdings"/>
              <a:buChar char="à"/>
            </a:pPr>
            <a:endParaRPr lang="en-US" altLang="en-US" dirty="0">
              <a:ea typeface="ＭＳ Ｐゴシック" charset="-128"/>
            </a:endParaRPr>
          </a:p>
          <a:p>
            <a:pPr marL="0" lvl="0" indent="0">
              <a:buFont typeface="Wingdings"/>
              <a:buNone/>
            </a:pPr>
            <a:r>
              <a:rPr lang="en-US" altLang="en-US" dirty="0">
                <a:ea typeface="ＭＳ Ｐゴシック" charset="-128"/>
              </a:rPr>
              <a:t>Cons:</a:t>
            </a:r>
            <a:r>
              <a:rPr lang="en-US" altLang="en-US" baseline="0" dirty="0">
                <a:ea typeface="ＭＳ Ｐゴシック" charset="-128"/>
              </a:rPr>
              <a:t> </a:t>
            </a:r>
          </a:p>
          <a:p>
            <a:pPr marL="171450" lvl="0" indent="-171450">
              <a:buFont typeface="Wingdings"/>
              <a:buChar char="à"/>
            </a:pPr>
            <a:r>
              <a:rPr lang="en-US" altLang="en-US" dirty="0">
                <a:ea typeface="ＭＳ Ｐゴシック" charset="-128"/>
              </a:rPr>
              <a:t>not appropriate because there may be valid instances of a concept that do not fit the stereotype</a:t>
            </a:r>
          </a:p>
          <a:p>
            <a:pPr marL="171450" lvl="0" indent="-171450">
              <a:buFont typeface="Wingdings"/>
              <a:buChar char="à"/>
            </a:pPr>
            <a:r>
              <a:rPr lang="en-US" altLang="en-US" i="1" dirty="0">
                <a:ea typeface="ＭＳ Ｐゴシック" charset="-128"/>
              </a:rPr>
              <a:t>exceptions</a:t>
            </a:r>
            <a:r>
              <a:rPr lang="en-US" altLang="en-US" dirty="0">
                <a:ea typeface="ＭＳ Ｐゴシック" charset="-128"/>
              </a:rPr>
              <a:t> can be used to overcome this</a:t>
            </a:r>
          </a:p>
          <a:p>
            <a:pPr marL="628650" lvl="1" indent="-171450">
              <a:buFont typeface="Wingdings"/>
              <a:buChar char="à"/>
            </a:pPr>
            <a:r>
              <a:rPr lang="en-US" altLang="en-US" dirty="0">
                <a:ea typeface="ＭＳ Ｐゴシック" charset="-128"/>
              </a:rPr>
              <a:t>can get very messy</a:t>
            </a:r>
            <a:endParaRPr lang="en-US" dirty="0"/>
          </a:p>
          <a:p>
            <a:endParaRPr lang="en-US" dirty="0"/>
          </a:p>
          <a:p>
            <a:r>
              <a:rPr lang="en-US" dirty="0">
                <a:sym typeface="Wingdings" panose="05000000000000000000" pitchFamily="2" charset="2"/>
              </a:rPr>
              <a:t> </a:t>
            </a:r>
            <a:r>
              <a:rPr lang="en-US" dirty="0"/>
              <a:t>Inheritance</a:t>
            </a:r>
            <a:r>
              <a:rPr lang="en-US" baseline="0" dirty="0"/>
              <a:t> issues: </a:t>
            </a:r>
          </a:p>
          <a:p>
            <a:pPr marL="628650" lvl="1" indent="-171450">
              <a:buFont typeface="Wingdings"/>
              <a:buChar char="à"/>
            </a:pPr>
            <a:r>
              <a:rPr lang="en-US" altLang="en-US" dirty="0">
                <a:ea typeface="ＭＳ Ｐゴシック" charset="-128"/>
              </a:rPr>
              <a:t>not all properties of a class stereotype should be propagated to subclasses</a:t>
            </a:r>
          </a:p>
          <a:p>
            <a:pPr marL="628650" lvl="1" indent="-171450">
              <a:buFont typeface="Wingdings"/>
              <a:buChar char="à"/>
            </a:pPr>
            <a:r>
              <a:rPr lang="en-US" altLang="en-US" dirty="0">
                <a:ea typeface="ＭＳ Ｐゴシック" charset="-128"/>
              </a:rPr>
              <a:t>alteration of slots can have unintended consequences in subclasses</a:t>
            </a:r>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35</a:t>
            </a:fld>
            <a:endParaRPr lang="en-US"/>
          </a:p>
        </p:txBody>
      </p:sp>
    </p:spTree>
    <p:extLst>
      <p:ext uri="{BB962C8B-B14F-4D97-AF65-F5344CB8AC3E}">
        <p14:creationId xmlns:p14="http://schemas.microsoft.com/office/powerpoint/2010/main" val="15929332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part deals with the discussion ???? </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36</a:t>
            </a:fld>
            <a:endParaRPr lang="en-US"/>
          </a:p>
        </p:txBody>
      </p:sp>
    </p:spTree>
    <p:extLst>
      <p:ext uri="{BB962C8B-B14F-4D97-AF65-F5344CB8AC3E}">
        <p14:creationId xmlns:p14="http://schemas.microsoft.com/office/powerpoint/2010/main" val="364722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chapter we focus on elementary science exams; </a:t>
            </a:r>
          </a:p>
          <a:p>
            <a:r>
              <a:rPr lang="en-US" baseline="0" dirty="0"/>
              <a:t>These are the tests that are designed for humans; and we take the tests as is, give it to machines and try to pass it. </a:t>
            </a:r>
          </a:p>
          <a:p>
            <a:endParaRPr lang="en-US" baseline="0" dirty="0"/>
          </a:p>
          <a:p>
            <a:r>
              <a:rPr lang="en-US" baseline="0" dirty="0"/>
              <a:t>Let me read you an example I am showing you here: </a:t>
            </a:r>
            <a:r>
              <a:rPr lang="mr-IN" baseline="0" dirty="0"/>
              <a:t>…</a:t>
            </a:r>
            <a:r>
              <a:rPr lang="en-US" baseline="0" dirty="0"/>
              <a:t>. </a:t>
            </a:r>
          </a:p>
          <a:p>
            <a:endParaRPr lang="en-US" baseline="0" dirty="0"/>
          </a:p>
          <a:p>
            <a:r>
              <a:rPr lang="en-US" baseline="0" dirty="0"/>
              <a:t>And for a machine to solve it, it has to be able to abstract over language, do some reasoning in order to get to the answers. </a:t>
            </a:r>
          </a:p>
          <a:p>
            <a:endParaRPr lang="en-US" baseline="0" dirty="0"/>
          </a:p>
          <a:p>
            <a:r>
              <a:rPr lang="en-US" baseline="0" dirty="0"/>
              <a:t>The questions do not come with any extra knowledge; instead the solver must be equipped with work knowledge about elementary school science. </a:t>
            </a:r>
          </a:p>
          <a:p>
            <a:endParaRPr lang="en-US" baseline="0" dirty="0"/>
          </a:p>
          <a:p>
            <a:endParaRPr lang="en-US" baseline="0" dirty="0"/>
          </a:p>
          <a:p>
            <a:r>
              <a:rPr lang="en-US" baseline="0" dirty="0"/>
              <a:t># which are proposed to assess the progress in language understanding in a measurable way. </a:t>
            </a:r>
          </a:p>
          <a:p>
            <a:r>
              <a:rPr lang="en-US" baseline="0" dirty="0"/>
              <a:t># Take the test as it is, just as we give it to humans and pass this exam. </a:t>
            </a:r>
          </a:p>
          <a:p>
            <a:endParaRPr lang="en-US" baseline="0" dirty="0"/>
          </a:p>
        </p:txBody>
      </p:sp>
      <p:sp>
        <p:nvSpPr>
          <p:cNvPr id="4" name="Slide Number Placeholder 3"/>
          <p:cNvSpPr>
            <a:spLocks noGrp="1"/>
          </p:cNvSpPr>
          <p:nvPr>
            <p:ph type="sldNum" sz="quarter" idx="10"/>
          </p:nvPr>
        </p:nvSpPr>
        <p:spPr/>
        <p:txBody>
          <a:bodyPr/>
          <a:lstStyle/>
          <a:p>
            <a:fld id="{15E438F2-796D-4542-A64A-55FC71FAA1A2}" type="slidenum">
              <a:rPr lang="en-US" smtClean="0"/>
              <a:t>37</a:t>
            </a:fld>
            <a:endParaRPr lang="en-US"/>
          </a:p>
        </p:txBody>
      </p:sp>
    </p:spTree>
    <p:extLst>
      <p:ext uri="{BB962C8B-B14F-4D97-AF65-F5344CB8AC3E}">
        <p14:creationId xmlns:p14="http://schemas.microsoft.com/office/powerpoint/2010/main" val="1972517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Sun, plans</a:t>
            </a:r>
            <a:r>
              <a:rPr lang="en-US" baseline="0" dirty="0"/>
              <a:t> going around it; very powerful model, but very hard to create and not very scalable; we don’t want to take that route; </a:t>
            </a:r>
          </a:p>
          <a:p>
            <a:r>
              <a:rPr lang="en-US" baseline="0" dirty="0"/>
              <a:t>Information Retrieval or Statistical Correlation; on hundreds of Gigabyte; find correlation between New York, longest period of daylight; relatively easy to implement if you know how to big chunks of data;  many works in statistical correlation and measures similar (specifically pointwise mutual information) which can go a long way, even if you haven’t observed that actually surface string; nevertheless it definitely requires big chunks of the question written somewhere, which is unfortunately not always the case. </a:t>
            </a:r>
          </a:p>
          <a:p>
            <a:endParaRPr lang="en-US" baseline="0" dirty="0"/>
          </a:p>
          <a:p>
            <a:r>
              <a:rPr lang="en-US" baseline="0" dirty="0"/>
              <a:t>So our premise is that, if you want to create a QA system which is able to answer these questions, the target system should be able to answer the variations of it. By that I mean, if I take NYC and replace it with New Zealand you should be able to </a:t>
            </a:r>
          </a:p>
        </p:txBody>
      </p:sp>
      <p:sp>
        <p:nvSpPr>
          <p:cNvPr id="4" name="Slide Number Placeholder 3"/>
          <p:cNvSpPr>
            <a:spLocks noGrp="1"/>
          </p:cNvSpPr>
          <p:nvPr>
            <p:ph type="sldNum" sz="quarter" idx="10"/>
          </p:nvPr>
        </p:nvSpPr>
        <p:spPr/>
        <p:txBody>
          <a:bodyPr/>
          <a:lstStyle/>
          <a:p>
            <a:fld id="{5450C2A2-47DF-420F-9BC9-8E03C333D62E}" type="slidenum">
              <a:rPr lang="en-US" smtClean="0"/>
              <a:pPr/>
              <a:t>38</a:t>
            </a:fld>
            <a:endParaRPr lang="en-US"/>
          </a:p>
        </p:txBody>
      </p:sp>
    </p:spTree>
    <p:extLst>
      <p:ext uri="{BB962C8B-B14F-4D97-AF65-F5344CB8AC3E}">
        <p14:creationId xmlns:p14="http://schemas.microsoft.com/office/powerpoint/2010/main" val="917558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computer you can imagine at least two ways to approaching this problem: </a:t>
            </a:r>
          </a:p>
          <a:p>
            <a:r>
              <a:rPr lang="en-US" dirty="0"/>
              <a:t> - You can either build a physics of model that talks about planetary motions, and how the tilt in earth's orbit around sun is causing seasons; etc. </a:t>
            </a:r>
          </a:p>
          <a:p>
            <a:r>
              <a:rPr lang="en-US" dirty="0"/>
              <a:t> - If you build it, very powerful model, but unlikely to scale; especially if you have to do it for 10s or 100s of topics. </a:t>
            </a:r>
          </a:p>
          <a:p>
            <a:r>
              <a:rPr lang="en-US" dirty="0"/>
              <a:t>Definitely hard to do, and hard to automate. </a:t>
            </a:r>
          </a:p>
          <a:p>
            <a:endParaRPr lang="en-US" dirty="0"/>
          </a:p>
          <a:p>
            <a:r>
              <a:rPr lang="en-US" dirty="0"/>
              <a:t>You can go with statistical correlation methods: </a:t>
            </a:r>
          </a:p>
          <a:p>
            <a:r>
              <a:rPr lang="en-US" dirty="0"/>
              <a:t> - You may say, </a:t>
            </a:r>
            <a:r>
              <a:rPr lang="en-US" dirty="0" err="1"/>
              <a:t>ya</a:t>
            </a:r>
            <a:r>
              <a:rPr lang="en-US" dirty="0"/>
              <a:t>, it’s relatively something easy that I can built. How about we get a large corpus of data, maybe gigabytes or hundreds of gigabytes; </a:t>
            </a:r>
          </a:p>
          <a:p>
            <a:r>
              <a:rPr lang="en-US" dirty="0"/>
              <a:t> - and see if there is a correlation between things like, ”new York” “longest period of daylight” and any of the candidates; And you might be lucky to find the answer; </a:t>
            </a:r>
          </a:p>
          <a:p>
            <a:r>
              <a:rPr lang="en-US" dirty="0"/>
              <a:t>it’s relatively easy to implement if you know how to work with large amounts of data. </a:t>
            </a:r>
          </a:p>
          <a:p>
            <a:r>
              <a:rPr lang="en-US" dirty="0"/>
              <a:t>There are many works in this direction leveraging many weak signals, which can go a long way, even if you have not seen the text directly anywhere. </a:t>
            </a:r>
          </a:p>
          <a:p>
            <a:r>
              <a:rPr lang="en-US" dirty="0"/>
              <a:t>Nevertheless, it requires the pieces of puzzle in a big corpus, which is not always possible. </a:t>
            </a:r>
          </a:p>
          <a:p>
            <a:endParaRPr lang="en-US" dirty="0"/>
          </a:p>
          <a:p>
            <a:r>
              <a:rPr lang="en-US" dirty="0"/>
              <a:t>Our premise is that, if a system really understands the phenomena behind a questions, you should always be able to answer the variations of it. </a:t>
            </a:r>
          </a:p>
          <a:p>
            <a:r>
              <a:rPr lang="en-US" dirty="0"/>
              <a:t>By that I mean, I can take New York state and replace it with New Zealand, your system should realize that something has changed and the answer flipped from June to December. Similarly I can change other salient terms and the answer would change. </a:t>
            </a:r>
          </a:p>
          <a:p>
            <a:r>
              <a:rPr lang="en-US" dirty="0"/>
              <a:t>So the lesson is that, if you answer the question with the right decisions, you should be robust to the perturbations made in the question. </a:t>
            </a:r>
          </a:p>
          <a:p>
            <a:r>
              <a:rPr lang="en-US" dirty="0"/>
              <a:t>And later on I will show that certain methods fail and certain methods do not fail.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I’ll give you a few seconds to think about how you want to answer this question.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39</a:t>
            </a:fld>
            <a:endParaRPr lang="en-US"/>
          </a:p>
        </p:txBody>
      </p:sp>
    </p:spTree>
    <p:extLst>
      <p:ext uri="{BB962C8B-B14F-4D97-AF65-F5344CB8AC3E}">
        <p14:creationId xmlns:p14="http://schemas.microsoft.com/office/powerpoint/2010/main" val="35574357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way to think of it as small manageable-swappable pieces of knowledge which need to put together in order to answer this question. </a:t>
            </a:r>
          </a:p>
          <a:p>
            <a:r>
              <a:rPr lang="en-US" baseline="0" dirty="0"/>
              <a:t>For example for answering this question, we  need knowledge about regions, hemispheres that they belong, </a:t>
            </a:r>
            <a:r>
              <a:rPr lang="en-US" baseline="0" dirty="0" err="1"/>
              <a:t>etc</a:t>
            </a:r>
            <a:r>
              <a:rPr lang="en-US" baseline="0" dirty="0"/>
              <a:t>;  </a:t>
            </a:r>
          </a:p>
          <a:p>
            <a:r>
              <a:rPr lang="en-US" baseline="0" dirty="0"/>
              <a:t>and the goal of reasoning is put together pieces of knowledge in a principled way, and overcome the brittleness that can result by making small changes to the decision making process. </a:t>
            </a:r>
          </a:p>
          <a:p>
            <a:endParaRPr lang="en-US" baseline="0" dirty="0"/>
          </a:p>
          <a:p>
            <a:r>
              <a:rPr lang="en-US" baseline="0" dirty="0"/>
              <a:t>By reading this question, you might realize that the two keys terms in this question are “” and “”.  …. </a:t>
            </a:r>
          </a:p>
          <a:p>
            <a:endParaRPr lang="en-US" baseline="0" dirty="0"/>
          </a:p>
          <a:p>
            <a:r>
              <a:rPr lang="en-US" baseline="0" dirty="0"/>
              <a:t>And if you manage to automate this reasoning process, hopefully I have convinced you that the resulting system you get will be, </a:t>
            </a:r>
          </a:p>
          <a:p>
            <a:r>
              <a:rPr lang="en-US" baseline="0" dirty="0"/>
              <a:t> - relatively easy to explain, </a:t>
            </a:r>
          </a:p>
          <a:p>
            <a:r>
              <a:rPr lang="en-US" baseline="0" dirty="0"/>
              <a:t> - and somewhat robust to perturbations. </a:t>
            </a:r>
          </a:p>
          <a:p>
            <a:endParaRPr lang="en-US" baseline="0" dirty="0"/>
          </a:p>
          <a:p>
            <a:r>
              <a:rPr lang="en-US" baseline="0" dirty="0"/>
              <a:t>And the rest of this section is about how to get there. </a:t>
            </a:r>
          </a:p>
          <a:p>
            <a:r>
              <a:rPr lang="en-US" baseline="0" dirty="0"/>
              <a:t> </a:t>
            </a:r>
          </a:p>
          <a:p>
            <a:r>
              <a:rPr lang="en-US" baseline="0" dirty="0"/>
              <a:t># breaking the knowledge into components which makes it structured. </a:t>
            </a:r>
          </a:p>
          <a:p>
            <a:r>
              <a:rPr lang="en-US" baseline="0" dirty="0"/>
              <a:t># On the other hand, we need to overcome brittleness, which needs some sort of fuzzy matching between the chunks of information which makes the our model ”semi-structured”. </a:t>
            </a:r>
          </a:p>
          <a:p>
            <a:r>
              <a:rPr lang="en-US" baseline="0" dirty="0"/>
              <a:t># In order to answer this it is important to realize that the two key </a:t>
            </a:r>
            <a:r>
              <a:rPr lang="en-US" baseline="0" dirty="0" err="1"/>
              <a:t>tersms</a:t>
            </a:r>
            <a:r>
              <a:rPr lang="en-US" baseline="0" dirty="0"/>
              <a:t> are NYC and … </a:t>
            </a:r>
          </a:p>
          <a:p>
            <a:r>
              <a:rPr lang="en-US" baseline="0" dirty="0"/>
              <a:t># So hopefully if you get to this part, you should have a principled way to answer questions, that is robust to variations and on the side gives you explanations of this form.</a:t>
            </a:r>
          </a:p>
        </p:txBody>
      </p:sp>
      <p:sp>
        <p:nvSpPr>
          <p:cNvPr id="4" name="Slide Number Placeholder 3"/>
          <p:cNvSpPr>
            <a:spLocks noGrp="1"/>
          </p:cNvSpPr>
          <p:nvPr>
            <p:ph type="sldNum" sz="quarter" idx="10"/>
          </p:nvPr>
        </p:nvSpPr>
        <p:spPr/>
        <p:txBody>
          <a:bodyPr/>
          <a:lstStyle/>
          <a:p>
            <a:fld id="{5450C2A2-47DF-420F-9BC9-8E03C333D62E}" type="slidenum">
              <a:rPr lang="en-US" smtClean="0"/>
              <a:pPr/>
              <a:t>40</a:t>
            </a:fld>
            <a:endParaRPr lang="en-US"/>
          </a:p>
        </p:txBody>
      </p:sp>
    </p:spTree>
    <p:extLst>
      <p:ext uri="{BB962C8B-B14F-4D97-AF65-F5344CB8AC3E}">
        <p14:creationId xmlns:p14="http://schemas.microsoft.com/office/powerpoint/2010/main" val="9404071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 like to go back to the title of this section, which 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really, we have two main pieces of puzzle we have to solve: one, how you represent the knowledge and how do you reason about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For example, when we talk about New York, what kind of data-structures help you represent the related information.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One point I want to emphasize is that, we want to some form of structure in knowledge, while not sacrificing flexibility at the cost of specificity. </a:t>
            </a:r>
          </a:p>
          <a:p>
            <a:endParaRPr lang="en-US" dirty="0"/>
          </a:p>
          <a:p>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41</a:t>
            </a:fld>
            <a:endParaRPr lang="en-US"/>
          </a:p>
        </p:txBody>
      </p:sp>
    </p:spTree>
    <p:extLst>
      <p:ext uri="{BB962C8B-B14F-4D97-AF65-F5344CB8AC3E}">
        <p14:creationId xmlns:p14="http://schemas.microsoft.com/office/powerpoint/2010/main" val="11102057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mention: ”New York”. </a:t>
            </a:r>
          </a:p>
          <a:p>
            <a:r>
              <a:rPr lang="en-US" dirty="0"/>
              <a:t>There are many interesting facts and information that one can say this mention. </a:t>
            </a:r>
          </a:p>
          <a:p>
            <a:r>
              <a:rPr lang="en-US" dirty="0"/>
              <a:t>If we decide to use distributional semantics, or loosely speaking, all the contexts that tent to co-occur, there are much valuable information here to exploit. </a:t>
            </a:r>
          </a:p>
          <a:p>
            <a:r>
              <a:rPr lang="en-US" dirty="0"/>
              <a:t> # However, such information seems a little monolithic. </a:t>
            </a:r>
          </a:p>
          <a:p>
            <a:r>
              <a:rPr lang="en-US" dirty="0"/>
              <a:t>However, in order to be able to use such information within a reasoning algorithm, it would be much helpful to have some structure in the representation, to facilitate the reasoning. </a:t>
            </a:r>
          </a:p>
          <a:p>
            <a:endParaRPr lang="en-US" dirty="0"/>
          </a:p>
          <a:p>
            <a:endParaRPr lang="en-US" dirty="0"/>
          </a:p>
          <a:p>
            <a:r>
              <a:rPr lang="en-US" dirty="0"/>
              <a:t>Turns out the field has already thought about this issue extensively;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idea of frame semantics is to marry the discussion about a concepts to their attributes and aspects, in a principled fashion.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frame describes proto-typical information about concepts and entities.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a frame that encodes information about a city, like New York, would have slots about …, …, .., . </a:t>
            </a:r>
          </a:p>
          <a:p>
            <a:endParaRPr lang="en-US" dirty="0"/>
          </a:p>
          <a:p>
            <a:endParaRPr lang="en-US" dirty="0"/>
          </a:p>
          <a:p>
            <a:r>
              <a:rPr lang="en-US" dirty="0"/>
              <a:t># I should mention that, I will make a come back to the frame semantics in the next chapter, where we use semantic roles. </a:t>
            </a:r>
          </a:p>
        </p:txBody>
      </p:sp>
      <p:sp>
        <p:nvSpPr>
          <p:cNvPr id="4" name="Slide Number Placeholder 3"/>
          <p:cNvSpPr>
            <a:spLocks noGrp="1"/>
          </p:cNvSpPr>
          <p:nvPr>
            <p:ph type="sldNum" sz="quarter" idx="5"/>
          </p:nvPr>
        </p:nvSpPr>
        <p:spPr/>
        <p:txBody>
          <a:bodyPr/>
          <a:lstStyle/>
          <a:p>
            <a:fld id="{15E438F2-796D-4542-A64A-55FC71FAA1A2}" type="slidenum">
              <a:rPr lang="en-US" smtClean="0"/>
              <a:t>42</a:t>
            </a:fld>
            <a:endParaRPr lang="en-US"/>
          </a:p>
        </p:txBody>
      </p:sp>
    </p:spTree>
    <p:extLst>
      <p:ext uri="{BB962C8B-B14F-4D97-AF65-F5344CB8AC3E}">
        <p14:creationId xmlns:p14="http://schemas.microsoft.com/office/powerpoint/2010/main" val="11137272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one can use put together many instantiations (fillers) of a frame and represent them as a table, where the headers of the tables represent the slots of the frame.  </a:t>
            </a:r>
          </a:p>
          <a:p>
            <a:endParaRPr lang="en-US" dirty="0"/>
          </a:p>
          <a:p>
            <a:r>
              <a:rPr lang="en-US" dirty="0"/>
              <a:t> - Here is a table for country-location, which could tell you France is in the northern hemisphere, while Brazil is in the southern hemisphere. </a:t>
            </a:r>
          </a:p>
          <a:p>
            <a:r>
              <a:rPr lang="en-US" dirty="0"/>
              <a:t> - And here is a table about orbital events, which is the month in which certain orbital events happened. </a:t>
            </a:r>
          </a:p>
          <a:p>
            <a:endParaRPr lang="en-US" dirty="0"/>
          </a:p>
          <a:p>
            <a:r>
              <a:rPr lang="en-US" dirty="0"/>
              <a:t>Notice that since we are not committing to a particular ontology, you might have information that chunks of information in different tables mentioned in different ways; </a:t>
            </a:r>
          </a:p>
          <a:p>
            <a:r>
              <a:rPr lang="en-US" dirty="0"/>
              <a:t>For example: </a:t>
            </a:r>
          </a:p>
          <a:p>
            <a:r>
              <a:rPr lang="en-US" dirty="0"/>
              <a:t> - here we have a mention of “northern hemisphere” with title “location”, which could correspond to the cell ”northern” with title “hemisphere”; </a:t>
            </a:r>
          </a:p>
          <a:p>
            <a:r>
              <a:rPr lang="en-US" dirty="0"/>
              <a:t> - The USA mention here could be written in many different ways in other tables. </a:t>
            </a:r>
          </a:p>
          <a:p>
            <a:r>
              <a:rPr lang="en-US" dirty="0"/>
              <a:t>And these are the kind of issues we want to take care of in run-time, rather than committing to an ontology and limiting our options from the get-go.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will also be flexible, since they have free-form text as part of the relations. </a:t>
            </a:r>
          </a:p>
          <a:p>
            <a:endParaRPr lang="en-US" dirty="0"/>
          </a:p>
          <a:p>
            <a:r>
              <a:rPr lang="en-US" dirty="0"/>
              <a:t>You can imagine building many tables of stereo-typical concepts related to the domain of interest. </a:t>
            </a:r>
          </a:p>
          <a:p>
            <a:endParaRPr lang="en-US" dirty="0"/>
          </a:p>
          <a:p>
            <a:r>
              <a:rPr lang="en-US" dirty="0"/>
              <a:t>=============</a:t>
            </a:r>
          </a:p>
          <a:p>
            <a:r>
              <a:rPr lang="en-US" dirty="0"/>
              <a:t>Old text: </a:t>
            </a:r>
          </a:p>
          <a:p>
            <a:r>
              <a:rPr lang="en-US" dirty="0"/>
              <a:t>And if you represent the knowledge on a spectrum, on one hand, </a:t>
            </a:r>
          </a:p>
          <a:p>
            <a:endParaRPr lang="en-US" dirty="0"/>
          </a:p>
          <a:p>
            <a:r>
              <a:rPr lang="en-US" dirty="0"/>
              <a:t> - one can think of knowledge as a lot of unstructured text; that you can derive from web, study guides, and all sorts of sources. Very easy to acquire gigabytes and terabytes of data, but it’s not so easy to reason with. Just because the nature of it being non-structured, it’s not clear what constitutes a good alignment or good chaining of information. </a:t>
            </a:r>
          </a:p>
          <a:p>
            <a:endParaRPr lang="en-US" dirty="0"/>
          </a:p>
          <a:p>
            <a:r>
              <a:rPr lang="en-US" dirty="0"/>
              <a:t> - On the other hand, you can go completely structured and define very beautiful ontologies or logical rules, and they will probably fall apart, in terms of coverage of knowledge. </a:t>
            </a:r>
          </a:p>
        </p:txBody>
      </p:sp>
      <p:sp>
        <p:nvSpPr>
          <p:cNvPr id="4" name="Slide Number Placeholder 3"/>
          <p:cNvSpPr>
            <a:spLocks noGrp="1"/>
          </p:cNvSpPr>
          <p:nvPr>
            <p:ph type="sldNum" sz="quarter" idx="5"/>
          </p:nvPr>
        </p:nvSpPr>
        <p:spPr/>
        <p:txBody>
          <a:bodyPr/>
          <a:lstStyle/>
          <a:p>
            <a:fld id="{15E438F2-796D-4542-A64A-55FC71FAA1A2}" type="slidenum">
              <a:rPr lang="en-US" smtClean="0"/>
              <a:t>44</a:t>
            </a:fld>
            <a:endParaRPr lang="en-US"/>
          </a:p>
        </p:txBody>
      </p:sp>
    </p:spTree>
    <p:extLst>
      <p:ext uri="{BB962C8B-B14F-4D97-AF65-F5344CB8AC3E}">
        <p14:creationId xmlns:p14="http://schemas.microsoft.com/office/powerpoint/2010/main" val="2575652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protocol we are focusing on in this work is  measuring NLU through answering natural language questions: </a:t>
            </a:r>
          </a:p>
          <a:p>
            <a:r>
              <a:rPr lang="en-US" sz="1200" b="0" i="0" u="none" strike="noStrike" kern="1200" dirty="0">
                <a:solidFill>
                  <a:schemeClr val="tx1"/>
                </a:solidFill>
                <a:effectLst/>
                <a:latin typeface="+mn-lt"/>
                <a:ea typeface="+mn-ea"/>
                <a:cs typeface="+mn-cs"/>
              </a:rPr>
              <a:t> if an actor (human or computer) understands a given text, it should have</a:t>
            </a:r>
            <a:r>
              <a:rPr lang="en-US" sz="1200" b="0" i="0" u="none" strike="noStrike" kern="1200" baseline="0" dirty="0">
                <a:solidFill>
                  <a:schemeClr val="tx1"/>
                </a:solidFill>
                <a:effectLst/>
                <a:latin typeface="+mn-lt"/>
                <a:ea typeface="+mn-ea"/>
                <a:cs typeface="+mn-cs"/>
              </a:rPr>
              <a:t> a higher chance of answering </a:t>
            </a:r>
            <a:r>
              <a:rPr lang="en-US" sz="1200" b="0" i="0" u="none" strike="noStrike" kern="1200" dirty="0">
                <a:solidFill>
                  <a:schemeClr val="tx1"/>
                </a:solidFill>
                <a:effectLst/>
                <a:latin typeface="+mn-lt"/>
                <a:ea typeface="+mn-ea"/>
                <a:cs typeface="+mn-cs"/>
              </a:rPr>
              <a:t>questions about it. </a:t>
            </a:r>
          </a:p>
          <a:p>
            <a:endParaRPr lang="en-US" sz="1200" b="0" i="0" u="none" strike="noStrike"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has been used in the field for many years</a:t>
            </a:r>
            <a:r>
              <a:rPr lang="en-US" sz="1200" b="0" i="0" u="none" strike="noStrike" kern="1200" baseline="0" dirty="0">
                <a:solidFill>
                  <a:schemeClr val="tx1"/>
                </a:solidFill>
                <a:effectLst/>
                <a:latin typeface="+mn-lt"/>
                <a:ea typeface="+mn-ea"/>
                <a:cs typeface="+mn-cs"/>
              </a:rPr>
              <a:t>, under different names and variations. </a:t>
            </a:r>
            <a:endParaRPr lang="en-US" sz="1200" b="0" i="0" u="none" strike="noStrike" kern="1200" dirty="0">
              <a:solidFill>
                <a:schemeClr val="tx1"/>
              </a:solidFill>
              <a:effectLst/>
              <a:latin typeface="+mn-lt"/>
              <a:ea typeface="+mn-ea"/>
              <a:cs typeface="+mn-cs"/>
            </a:endParaRPr>
          </a:p>
          <a:p>
            <a:pPr lvl="1" rtl="0" fontAlgn="base"/>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4</a:t>
            </a:fld>
            <a:endParaRPr lang="en-US"/>
          </a:p>
        </p:txBody>
      </p:sp>
    </p:spTree>
    <p:extLst>
      <p:ext uri="{BB962C8B-B14F-4D97-AF65-F5344CB8AC3E}">
        <p14:creationId xmlns:p14="http://schemas.microsoft.com/office/powerpoint/2010/main" val="5181666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what tables contain, this is the kind of knowledge you need to answer 4</a:t>
            </a:r>
            <a:r>
              <a:rPr lang="en-US" baseline="30000" dirty="0"/>
              <a:t>th</a:t>
            </a:r>
            <a:r>
              <a:rPr lang="en-US" dirty="0"/>
              <a:t> grade questions; the topics come from the syllabus.</a:t>
            </a:r>
          </a:p>
          <a:p>
            <a:r>
              <a:rPr lang="en-US" dirty="0"/>
              <a:t>You need to know things about celestial phenomena, the earth, matter change (liquid, gasses, </a:t>
            </a:r>
            <a:r>
              <a:rPr lang="en-US" dirty="0" err="1"/>
              <a:t>etc</a:t>
            </a:r>
            <a:r>
              <a:rPr lang="en-US" dirty="0"/>
              <a:t>), energy, environment, etc. </a:t>
            </a:r>
          </a:p>
          <a:p>
            <a:endParaRPr lang="en-US" dirty="0"/>
          </a:p>
          <a:p>
            <a:r>
              <a:rPr lang="en-US" dirty="0"/>
              <a:t>And this extraction is done in a semi-supervised fashion; once come up the desired schema of the tables (or the frame definitions) and use information extraction systems (such as the one referenced here) to extract information from raw text, and use a little bit of human curation, like the ones I showed in the previous slide. </a:t>
            </a:r>
          </a:p>
          <a:p>
            <a:endParaRPr lang="en-US" dirty="0"/>
          </a:p>
          <a:p>
            <a:r>
              <a:rPr lang="en-US" dirty="0"/>
              <a:t>Obviously I am being hand-wavy here; since we are really focusing on using this knowledge and delegate the extraction to other works (like the one </a:t>
            </a:r>
            <a:r>
              <a:rPr lang="en-US"/>
              <a:t>I have cited here). </a:t>
            </a:r>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45</a:t>
            </a:fld>
            <a:endParaRPr lang="en-US"/>
          </a:p>
        </p:txBody>
      </p:sp>
    </p:spTree>
    <p:extLst>
      <p:ext uri="{BB962C8B-B14F-4D97-AF65-F5344CB8AC3E}">
        <p14:creationId xmlns:p14="http://schemas.microsoft.com/office/powerpoint/2010/main" val="3895613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all I had to say about knowledge representation and now I am going to focus on how we are going to use this knowledge. </a:t>
            </a:r>
          </a:p>
          <a:p>
            <a:r>
              <a:rPr lang="en-US" dirty="0"/>
              <a:t>So the way we are going to use this knowledge is to treat it as a graph optimization problem, and let this optimization solve the instance. </a:t>
            </a:r>
          </a:p>
        </p:txBody>
      </p:sp>
      <p:sp>
        <p:nvSpPr>
          <p:cNvPr id="4" name="Slide Number Placeholder 3"/>
          <p:cNvSpPr>
            <a:spLocks noGrp="1"/>
          </p:cNvSpPr>
          <p:nvPr>
            <p:ph type="sldNum" sz="quarter" idx="10"/>
          </p:nvPr>
        </p:nvSpPr>
        <p:spPr/>
        <p:txBody>
          <a:bodyPr/>
          <a:lstStyle/>
          <a:p>
            <a:fld id="{15E438F2-796D-4542-A64A-55FC71FAA1A2}" type="slidenum">
              <a:rPr lang="en-US" smtClean="0"/>
              <a:t>47</a:t>
            </a:fld>
            <a:endParaRPr lang="en-US"/>
          </a:p>
        </p:txBody>
      </p:sp>
    </p:spTree>
    <p:extLst>
      <p:ext uri="{BB962C8B-B14F-4D97-AF65-F5344CB8AC3E}">
        <p14:creationId xmlns:p14="http://schemas.microsoft.com/office/powerpoint/2010/main" val="40713692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the framework works: </a:t>
            </a:r>
          </a:p>
          <a:p>
            <a:r>
              <a:rPr lang="en-US" dirty="0"/>
              <a:t>  You start with the question; </a:t>
            </a:r>
          </a:p>
          <a:p>
            <a:r>
              <a:rPr lang="en-US" dirty="0"/>
              <a:t>   you have access to the knowledge tables from the previous slides; </a:t>
            </a:r>
          </a:p>
          <a:p>
            <a:r>
              <a:rPr lang="en-US" dirty="0"/>
              <a:t>   and you give them to a module that is ILP builder; I’ll describe more what that does. </a:t>
            </a:r>
          </a:p>
          <a:p>
            <a:r>
              <a:rPr lang="en-US" dirty="0"/>
              <a:t>   and it also takes in a phrasal entailment </a:t>
            </a:r>
            <a:r>
              <a:rPr lang="en-US" dirty="0" err="1"/>
              <a:t>blackbox</a:t>
            </a:r>
            <a:r>
              <a:rPr lang="en-US" dirty="0"/>
              <a:t>; which answers simple questions like: “is dog an animal”, is "gravity" a "force",  “USA or the United States’, etc. </a:t>
            </a:r>
          </a:p>
          <a:p>
            <a:endParaRPr lang="en-US" dirty="0"/>
          </a:p>
          <a:p>
            <a:r>
              <a:rPr lang="en-US" dirty="0"/>
              <a:t>And given these three inputs, the model-builder comes up with a model which is a combination of the Tables T,  Question Q, and the candidate answers A. </a:t>
            </a:r>
          </a:p>
          <a:p>
            <a:r>
              <a:rPr lang="en-US" dirty="0"/>
              <a:t>At this point we feed it to an off the shelf ILP optimization engine that selects an answer, along what I call “a support graph” as I will explain in the next slides, and the score for that answer. </a:t>
            </a:r>
          </a:p>
          <a:p>
            <a:endParaRPr lang="en-US" dirty="0"/>
          </a:p>
          <a:p>
            <a:r>
              <a:rPr lang="en-US" dirty="0"/>
              <a:t>That’s the whole pipeline of question solving. </a:t>
            </a:r>
          </a:p>
          <a:p>
            <a:endParaRPr lang="en-US" dirty="0"/>
          </a:p>
          <a:p>
            <a:r>
              <a:rPr lang="en-US" dirty="0"/>
              <a:t>This model is an integer-linear program; what this says is, you’re going to maximize an objective with respect to some constraints, and hopefully this will arrive at the right answer. </a:t>
            </a:r>
          </a:p>
          <a:p>
            <a:r>
              <a:rPr lang="en-US" dirty="0"/>
              <a:t>This a choice, not a necessity; one can replace it with other forms of optimizations.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48</a:t>
            </a:fld>
            <a:endParaRPr lang="en-US"/>
          </a:p>
        </p:txBody>
      </p:sp>
    </p:spTree>
    <p:extLst>
      <p:ext uri="{BB962C8B-B14F-4D97-AF65-F5344CB8AC3E}">
        <p14:creationId xmlns:p14="http://schemas.microsoft.com/office/powerpoint/2010/main" val="451366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main idea behind this approach is the notion of “support graph”. And we treat this as as a graph that connects the question to answers, through the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Illustrate that with an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same example we started with.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question you ask is, how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might do some </a:t>
            </a:r>
            <a:r>
              <a:rPr lang="en-US" dirty="0" err="1"/>
              <a:t>imple</a:t>
            </a:r>
            <a:r>
              <a:rPr lang="en-US" dirty="0"/>
              <a:t> </a:t>
            </a:r>
            <a:r>
              <a:rPr lang="en-US" dirty="0" err="1"/>
              <a:t>tf</a:t>
            </a:r>
            <a:r>
              <a:rPr lang="en-US" dirty="0"/>
              <a:t>-</a:t>
            </a:r>
            <a:r>
              <a:rPr lang="en-US" dirty="0" err="1"/>
              <a:t>idf</a:t>
            </a:r>
            <a:r>
              <a:rPr lang="en-US" dirty="0"/>
              <a:t>-like search, word-overlap to figure out that: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you may realize that there is a little disconnect here: these tables are talking geographical properties and other table is talking cities, states, (or political boundaries).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you need something that connects these two; and that’s a simple pre-processing to figure out the tables that link existing tables.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p:txBody>
      </p:sp>
      <p:sp>
        <p:nvSpPr>
          <p:cNvPr id="4" name="Slide Number Placeholder 3"/>
          <p:cNvSpPr>
            <a:spLocks noGrp="1"/>
          </p:cNvSpPr>
          <p:nvPr>
            <p:ph type="sldNum" sz="quarter" idx="5"/>
          </p:nvPr>
        </p:nvSpPr>
        <p:spPr/>
        <p:txBody>
          <a:bodyPr/>
          <a:lstStyle/>
          <a:p>
            <a:fld id="{15E438F2-796D-4542-A64A-55FC71FAA1A2}" type="slidenum">
              <a:rPr lang="en-US" smtClean="0"/>
              <a:t>49</a:t>
            </a:fld>
            <a:endParaRPr lang="en-US"/>
          </a:p>
        </p:txBody>
      </p:sp>
    </p:spTree>
    <p:extLst>
      <p:ext uri="{BB962C8B-B14F-4D97-AF65-F5344CB8AC3E}">
        <p14:creationId xmlns:p14="http://schemas.microsoft.com/office/powerpoint/2010/main" val="2438984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you start looking at the tables a little more carefully. </a:t>
            </a:r>
          </a:p>
          <a:p>
            <a:r>
              <a:rPr lang="en-US" dirty="0"/>
              <a:t>Here I am giving you a very simplified snapshot. </a:t>
            </a:r>
          </a:p>
          <a:p>
            <a:r>
              <a:rPr lang="en-US" dirty="0"/>
              <a:t>Some of these tables can be hundreds of rows long. </a:t>
            </a:r>
          </a:p>
          <a:p>
            <a:endParaRPr lang="en-US" dirty="0"/>
          </a:p>
          <a:p>
            <a:r>
              <a:rPr lang="en-US" dirty="0"/>
              <a:t>And you ask, how can I connect these such that I can go from question to answer, by using this knowledge. </a:t>
            </a:r>
          </a:p>
          <a:p>
            <a:r>
              <a:rPr lang="en-US" dirty="0"/>
              <a:t>In other words,  I want to link these information, in order to identify and select the answer that is best supported by knowledge. </a:t>
            </a:r>
          </a:p>
          <a:p>
            <a:r>
              <a:rPr lang="en-US" dirty="0"/>
              <a:t>It’s basically an instantiation of “Abductive reasoning”  where we find the best explanation, given the observations. </a:t>
            </a:r>
          </a:p>
        </p:txBody>
      </p:sp>
      <p:sp>
        <p:nvSpPr>
          <p:cNvPr id="4" name="Slide Number Placeholder 3"/>
          <p:cNvSpPr>
            <a:spLocks noGrp="1"/>
          </p:cNvSpPr>
          <p:nvPr>
            <p:ph type="sldNum" sz="quarter" idx="5"/>
          </p:nvPr>
        </p:nvSpPr>
        <p:spPr/>
        <p:txBody>
          <a:bodyPr/>
          <a:lstStyle/>
          <a:p>
            <a:fld id="{15E438F2-796D-4542-A64A-55FC71FAA1A2}" type="slidenum">
              <a:rPr lang="en-US" smtClean="0"/>
              <a:t>50</a:t>
            </a:fld>
            <a:endParaRPr lang="en-US"/>
          </a:p>
        </p:txBody>
      </p:sp>
    </p:spTree>
    <p:extLst>
      <p:ext uri="{BB962C8B-B14F-4D97-AF65-F5344CB8AC3E}">
        <p14:creationId xmlns:p14="http://schemas.microsoft.com/office/powerpoint/2010/main" val="30029934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may start by looking at the existing alignments between chunks of the questions and cells of the tables. </a:t>
            </a:r>
          </a:p>
          <a:p>
            <a:r>
              <a:rPr lang="en-US" dirty="0"/>
              <a:t>Of course one such alignment doesn’t look like a proof, since there is disconnect between question and answers. </a:t>
            </a:r>
          </a:p>
          <a:p>
            <a:endParaRPr lang="en-US" dirty="0"/>
          </a:p>
          <a:p>
            <a:endParaRPr lang="en-US" dirty="0"/>
          </a:p>
          <a:p>
            <a:r>
              <a:rPr lang="en-US" dirty="0"/>
              <a:t>(next slide).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51</a:t>
            </a:fld>
            <a:endParaRPr lang="en-US"/>
          </a:p>
        </p:txBody>
      </p:sp>
    </p:spTree>
    <p:extLst>
      <p:ext uri="{BB962C8B-B14F-4D97-AF65-F5344CB8AC3E}">
        <p14:creationId xmlns:p14="http://schemas.microsoft.com/office/powerpoint/2010/main" val="22901737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ideal answer in this case looks something like this. </a:t>
            </a:r>
          </a:p>
          <a:p>
            <a:endParaRPr lang="en-US" dirty="0"/>
          </a:p>
          <a:p>
            <a:r>
              <a:rPr lang="en-US" dirty="0"/>
              <a:t>First notice that the edges weighted connections encoding degree of confidence between alignments. For example if we didn’t have some of this support graph, the support graph would likely have a smaller score; or if instead of ”USA” was aligned with something other than ”the United States”,  its edge (and hence the whole support graph) would have a smaller score. </a:t>
            </a:r>
          </a:p>
          <a:p>
            <a:endParaRPr lang="en-US" dirty="0"/>
          </a:p>
          <a:p>
            <a:endParaRPr lang="en-US" dirty="0"/>
          </a:p>
          <a:p>
            <a:r>
              <a:rPr lang="en-US" dirty="0"/>
              <a:t>And the job of the optimization problem is to search over all the possibilities and figure out the one that has the best support. </a:t>
            </a:r>
          </a:p>
          <a:p>
            <a:endParaRPr lang="en-US" dirty="0"/>
          </a:p>
          <a:p>
            <a:r>
              <a:rPr lang="en-US" dirty="0"/>
              <a:t>So this is the desired behavior we would like to achieve and the research exercise here is to design an model-builder which creates question-specific optimization problem which achieves this, without pre-specifying the question itself.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52</a:t>
            </a:fld>
            <a:endParaRPr lang="en-US"/>
          </a:p>
        </p:txBody>
      </p:sp>
    </p:spTree>
    <p:extLst>
      <p:ext uri="{BB962C8B-B14F-4D97-AF65-F5344CB8AC3E}">
        <p14:creationId xmlns:p14="http://schemas.microsoft.com/office/powerpoint/2010/main" val="18141362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I have two brief slides on how this model builder. </a:t>
            </a:r>
          </a:p>
          <a:p>
            <a:endParaRPr lang="en-US" dirty="0"/>
          </a:p>
          <a:p>
            <a:r>
              <a:rPr lang="en-US" dirty="0"/>
              <a:t>A little formally, we want to maximize an objective function such that, subject to certain constraints, you end up arriving at the right answer. </a:t>
            </a:r>
          </a:p>
          <a:p>
            <a:r>
              <a:rPr lang="en-US" dirty="0"/>
              <a:t>Still a very ill-defined problem from operations research perspective. </a:t>
            </a:r>
          </a:p>
          <a:p>
            <a:endParaRPr lang="en-US" dirty="0"/>
          </a:p>
          <a:p>
            <a:r>
              <a:rPr lang="en-US" dirty="0"/>
              <a:t>It’s not that straight-forward as you might imagine from the previous example. There many proof structures that this definition has to capture: </a:t>
            </a:r>
          </a:p>
          <a:p>
            <a:r>
              <a:rPr lang="en-US" dirty="0"/>
              <a:t> - The answer might just be a row in a table, </a:t>
            </a:r>
          </a:p>
          <a:p>
            <a:r>
              <a:rPr lang="en-US" dirty="0"/>
              <a:t> - It could be expressed across multiple tables</a:t>
            </a:r>
          </a:p>
          <a:p>
            <a:r>
              <a:rPr lang="en-US" dirty="0"/>
              <a:t> - or it could parallel evidence within a table </a:t>
            </a:r>
          </a:p>
          <a:p>
            <a:endParaRPr lang="en-US" dirty="0"/>
          </a:p>
          <a:p>
            <a:r>
              <a:rPr lang="en-US" dirty="0"/>
              <a:t>So we have to come up with flexible-enough design that captures all the variations of such proof structures. </a:t>
            </a:r>
          </a:p>
          <a:p>
            <a:endParaRPr lang="en-US" dirty="0"/>
          </a:p>
          <a:p>
            <a:r>
              <a:rPr lang="en-US" dirty="0"/>
              <a:t>And in addition to this, you have to have mechanism for rewarding the good proofs; but you also have to penalize the system for making spurious connections. </a:t>
            </a:r>
          </a:p>
          <a:p>
            <a:r>
              <a:rPr lang="en-US" dirty="0"/>
              <a:t>And here you can use the information from lexical similarity box: reward strong links and penalize weak links </a:t>
            </a:r>
          </a:p>
          <a:p>
            <a:r>
              <a:rPr lang="en-US" dirty="0"/>
              <a:t>But of course, this similarity </a:t>
            </a:r>
            <a:r>
              <a:rPr lang="en-US" dirty="0" err="1"/>
              <a:t>blackbox</a:t>
            </a:r>
            <a:r>
              <a:rPr lang="en-US" dirty="0"/>
              <a:t> is itself is imperfect, as you’d imagine. So you have to compensate for that noise. </a:t>
            </a:r>
          </a:p>
          <a:p>
            <a:endParaRPr lang="en-US" dirty="0"/>
          </a:p>
          <a:p>
            <a:r>
              <a:rPr lang="en-US" dirty="0"/>
              <a:t>Of course you also have to consider question-logic: negations in questions, it might talk about comparisons, etc.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53</a:t>
            </a:fld>
            <a:endParaRPr lang="en-US"/>
          </a:p>
        </p:txBody>
      </p:sp>
    </p:spTree>
    <p:extLst>
      <p:ext uri="{BB962C8B-B14F-4D97-AF65-F5344CB8AC3E}">
        <p14:creationId xmlns:p14="http://schemas.microsoft.com/office/powerpoint/2010/main" val="15386978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we do it is by creating an ILP model and defining its basic units: </a:t>
            </a:r>
          </a:p>
          <a:p>
            <a:r>
              <a:rPr lang="en-US" dirty="0"/>
              <a:t> - We do a typical NLP </a:t>
            </a:r>
            <a:r>
              <a:rPr lang="en-US" dirty="0" err="1"/>
              <a:t>chunker</a:t>
            </a:r>
            <a:r>
              <a:rPr lang="en-US" dirty="0"/>
              <a:t>; take each chunk as unit; </a:t>
            </a:r>
          </a:p>
          <a:p>
            <a:r>
              <a:rPr lang="en-US" dirty="0"/>
              <a:t> - Each cell of a table is a unit</a:t>
            </a:r>
          </a:p>
          <a:p>
            <a:r>
              <a:rPr lang="en-US" dirty="0"/>
              <a:t> - Each answer-option is a unit. </a:t>
            </a:r>
          </a:p>
          <a:p>
            <a:endParaRPr lang="en-US" dirty="0"/>
          </a:p>
          <a:p>
            <a:r>
              <a:rPr lang="en-US" dirty="0"/>
              <a:t>And we have about 50 constraints and preferences that try to capture the desirable reasoning we want to do. </a:t>
            </a:r>
          </a:p>
          <a:p>
            <a:endParaRPr lang="en-US" dirty="0"/>
          </a:p>
          <a:p>
            <a:r>
              <a:rPr lang="en-US" dirty="0"/>
              <a:t>Variables define the space of all the possible support graphs; informally speaking, they capture, which node should be part of the graph and which edge should be part of the graph. </a:t>
            </a:r>
          </a:p>
          <a:p>
            <a:endParaRPr lang="en-US" dirty="0"/>
          </a:p>
          <a:p>
            <a:r>
              <a:rPr lang="en-US" dirty="0"/>
              <a:t>And the objective function tries to operationalize the intuition that better support graphs get higher scores. </a:t>
            </a:r>
          </a:p>
          <a:p>
            <a:r>
              <a:rPr lang="en-US" dirty="0"/>
              <a:t>And in order to do that, we have define all the ways that result in the desired behavior: </a:t>
            </a:r>
          </a:p>
          <a:p>
            <a:r>
              <a:rPr lang="en-US" dirty="0"/>
              <a:t>Reward: </a:t>
            </a:r>
          </a:p>
          <a:p>
            <a:r>
              <a:rPr lang="en-US" dirty="0"/>
              <a:t> - Strong links can be rewarded; using table headers is probably a good thing.</a:t>
            </a:r>
          </a:p>
          <a:p>
            <a:r>
              <a:rPr lang="en-US" dirty="0"/>
              <a:t> - More information used, it’s probably a good thing, but you don’t want spurious links (so you can penalize those). </a:t>
            </a:r>
          </a:p>
          <a:p>
            <a:r>
              <a:rPr lang="en-US" dirty="0"/>
              <a:t> - You reward alignments to the salient terms in the questions; for example, if the question mentions “which form of energy …”, you better pay attention to energy. </a:t>
            </a:r>
          </a:p>
        </p:txBody>
      </p:sp>
      <p:sp>
        <p:nvSpPr>
          <p:cNvPr id="4" name="Slide Number Placeholder 3"/>
          <p:cNvSpPr>
            <a:spLocks noGrp="1"/>
          </p:cNvSpPr>
          <p:nvPr>
            <p:ph type="sldNum" sz="quarter" idx="5"/>
          </p:nvPr>
        </p:nvSpPr>
        <p:spPr/>
        <p:txBody>
          <a:bodyPr/>
          <a:lstStyle/>
          <a:p>
            <a:fld id="{15E438F2-796D-4542-A64A-55FC71FAA1A2}" type="slidenum">
              <a:rPr lang="en-US" smtClean="0"/>
              <a:t>54</a:t>
            </a:fld>
            <a:endParaRPr lang="en-US"/>
          </a:p>
        </p:txBody>
      </p:sp>
    </p:spTree>
    <p:extLst>
      <p:ext uri="{BB962C8B-B14F-4D97-AF65-F5344CB8AC3E}">
        <p14:creationId xmlns:p14="http://schemas.microsoft.com/office/powerpoint/2010/main" val="11182770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constraints, we have constraints on the graph, to make it both meaning and scalable. </a:t>
            </a:r>
          </a:p>
          <a:p>
            <a:endParaRPr lang="en-US" dirty="0"/>
          </a:p>
          <a:p>
            <a:r>
              <a:rPr lang="en-US" dirty="0"/>
              <a:t>On the structural side, we want it to be connected, you want to cover the questions, </a:t>
            </a:r>
          </a:p>
          <a:p>
            <a:r>
              <a:rPr lang="en-US" dirty="0"/>
              <a:t>Or if you’re using parallel evidence proof structure, you have to use the cells that have similar signatures/headers. </a:t>
            </a:r>
          </a:p>
          <a:p>
            <a:endParaRPr lang="en-US" dirty="0"/>
          </a:p>
          <a:p>
            <a:r>
              <a:rPr lang="en-US" dirty="0"/>
              <a:t>If you start joining tables, it doesn’t make sense to just start joining them; </a:t>
            </a:r>
          </a:p>
          <a:p>
            <a:endParaRPr lang="en-US" dirty="0"/>
          </a:p>
          <a:p>
            <a:endParaRPr lang="en-US" dirty="0"/>
          </a:p>
          <a:p>
            <a:r>
              <a:rPr lang="en-US" dirty="0"/>
              <a:t>And I’m giving you these examples, without much details, just to highlight that you have think about these issues. </a:t>
            </a:r>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55</a:t>
            </a:fld>
            <a:endParaRPr lang="en-US"/>
          </a:p>
        </p:txBody>
      </p:sp>
    </p:spTree>
    <p:extLst>
      <p:ext uri="{BB962C8B-B14F-4D97-AF65-F5344CB8AC3E}">
        <p14:creationId xmlns:p14="http://schemas.microsoft.com/office/powerpoint/2010/main" val="3702829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different </a:t>
            </a:r>
            <a:r>
              <a:rPr lang="en-US" dirty="0" err="1"/>
              <a:t>substraits</a:t>
            </a:r>
            <a:r>
              <a:rPr lang="en-US" dirty="0"/>
              <a:t> to language: it's usually the case that, we think of ideas in their abstract form as </a:t>
            </a:r>
            <a:r>
              <a:rPr lang="en-US" dirty="0" err="1"/>
              <a:t>manings</a:t>
            </a:r>
            <a:r>
              <a:rPr lang="en-US" dirty="0"/>
              <a:t>, and the verbalize them as spoken language or written symbols. And it is not always easy to map these two  spaces together, especially for computers. </a:t>
            </a:r>
          </a:p>
          <a:p>
            <a:endParaRPr lang="en-US" dirty="0"/>
          </a:p>
          <a:p>
            <a:r>
              <a:rPr lang="en-US" dirty="0"/>
              <a:t>For one, symbols can be ambiguous: </a:t>
            </a:r>
          </a:p>
          <a:p>
            <a:r>
              <a:rPr lang="en-US" dirty="0"/>
              <a:t>Ambiguity comes along when one wants to make sense of a string; especially those that can be mapped into multiple meanings. </a:t>
            </a:r>
          </a:p>
          <a:p>
            <a:endParaRPr lang="en-US" dirty="0"/>
          </a:p>
          <a:p>
            <a:r>
              <a:rPr lang="en-US" dirty="0"/>
              <a:t>For example, ... </a:t>
            </a:r>
          </a:p>
          <a:p>
            <a:endParaRPr lang="en-US" dirty="0"/>
          </a:p>
          <a:p>
            <a:r>
              <a:rPr lang="en-US" dirty="0"/>
              <a:t>Here I am showing a phrasal level ambiguity: you can imagine that there is even more ambiguity in bigger units of language. </a:t>
            </a:r>
          </a:p>
          <a:p>
            <a:endParaRPr lang="en-US" dirty="0"/>
          </a:p>
          <a:p>
            <a:r>
              <a:rPr lang="en-US" dirty="0"/>
              <a:t>Variability of language is the idea that, one single meaning could be written in many different ways. </a:t>
            </a:r>
          </a:p>
          <a:p>
            <a:endParaRPr lang="en-US" dirty="0"/>
          </a:p>
          <a:p>
            <a:r>
              <a:rPr lang="en-US" dirty="0"/>
              <a:t>Here are selected phrases from President Trump's tweets, which all pretty much say the same thing, in many different ways. </a:t>
            </a:r>
          </a:p>
        </p:txBody>
      </p:sp>
      <p:sp>
        <p:nvSpPr>
          <p:cNvPr id="4" name="Slide Number Placeholder 3"/>
          <p:cNvSpPr>
            <a:spLocks noGrp="1"/>
          </p:cNvSpPr>
          <p:nvPr>
            <p:ph type="sldNum" sz="quarter" idx="5"/>
          </p:nvPr>
        </p:nvSpPr>
        <p:spPr/>
        <p:txBody>
          <a:bodyPr/>
          <a:lstStyle/>
          <a:p>
            <a:fld id="{15E438F2-796D-4542-A64A-55FC71FAA1A2}" type="slidenum">
              <a:rPr lang="en-US" smtClean="0"/>
              <a:t>5</a:t>
            </a:fld>
            <a:endParaRPr lang="en-US"/>
          </a:p>
        </p:txBody>
      </p:sp>
    </p:spTree>
    <p:extLst>
      <p:ext uri="{BB962C8B-B14F-4D97-AF65-F5344CB8AC3E}">
        <p14:creationId xmlns:p14="http://schemas.microsoft.com/office/powerpoint/2010/main" val="1574489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we do it is by creating an ILP model and defining its basic units: </a:t>
            </a:r>
          </a:p>
          <a:p>
            <a:r>
              <a:rPr lang="en-US" dirty="0"/>
              <a:t> - Each chunk of the question as unit; </a:t>
            </a:r>
          </a:p>
          <a:p>
            <a:r>
              <a:rPr lang="en-US" dirty="0"/>
              <a:t> - Each cell of a table is a unit</a:t>
            </a:r>
          </a:p>
          <a:p>
            <a:r>
              <a:rPr lang="en-US" dirty="0"/>
              <a:t> - Each answer-option is a unit. </a:t>
            </a:r>
          </a:p>
          <a:p>
            <a:endParaRPr lang="en-US" dirty="0"/>
          </a:p>
          <a:p>
            <a:r>
              <a:rPr lang="en-US" dirty="0"/>
              <a:t>Variables define the space of all the possible support graphs; informally speaking, they capture, which node should be part of the graph and which edge should be part of the graph. </a:t>
            </a:r>
          </a:p>
          <a:p>
            <a:endParaRPr lang="en-US" dirty="0"/>
          </a:p>
          <a:p>
            <a:r>
              <a:rPr lang="en-US" dirty="0"/>
              <a:t>And the objective function tries to operationalize the intuition that better support graphs get higher scores. </a:t>
            </a:r>
          </a:p>
          <a:p>
            <a:r>
              <a:rPr lang="en-US" dirty="0"/>
              <a:t>And in order to do that, we have define all the ways that result in the desired behavior: </a:t>
            </a:r>
          </a:p>
          <a:p>
            <a:r>
              <a:rPr lang="en-US" dirty="0"/>
              <a:t>Reward: </a:t>
            </a:r>
          </a:p>
          <a:p>
            <a:r>
              <a:rPr lang="en-US" dirty="0"/>
              <a:t> - Strong links can be rewarded; using table headers is probably a good thing.</a:t>
            </a:r>
          </a:p>
          <a:p>
            <a:r>
              <a:rPr lang="en-US" dirty="0"/>
              <a:t> - More information used, it’s probably a good thing, but you don’t want spurious links (so you can penalize those). </a:t>
            </a:r>
          </a:p>
          <a:p>
            <a:r>
              <a:rPr lang="en-US" dirty="0"/>
              <a:t> - You reward alignments to the salient terms in the questions; for example, if the question mentions “which form of energy …”, you better pay attention to energy. </a:t>
            </a:r>
          </a:p>
          <a:p>
            <a:endParaRPr lang="en-US" dirty="0"/>
          </a:p>
          <a:p>
            <a:endParaRPr lang="en-US" dirty="0"/>
          </a:p>
          <a:p>
            <a:r>
              <a:rPr lang="en-US" dirty="0"/>
              <a:t>///// </a:t>
            </a:r>
          </a:p>
          <a:p>
            <a:endParaRPr lang="en-US" dirty="0"/>
          </a:p>
          <a:p>
            <a:r>
              <a:rPr lang="en-US" dirty="0"/>
              <a:t>In terms of constraints, we have constraints on the graph, to make it both meaning and scalable.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we have about 50 constraints and preferences that try to capture the desirable reasoning we want to do. </a:t>
            </a:r>
          </a:p>
          <a:p>
            <a:endParaRPr lang="en-US" dirty="0"/>
          </a:p>
          <a:p>
            <a:r>
              <a:rPr lang="en-US" dirty="0"/>
              <a:t>And I’m giving you these examples, without much details, just to highlight that you have think about these issues. </a:t>
            </a:r>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56</a:t>
            </a:fld>
            <a:endParaRPr lang="en-US"/>
          </a:p>
        </p:txBody>
      </p:sp>
    </p:spTree>
    <p:extLst>
      <p:ext uri="{BB962C8B-B14F-4D97-AF65-F5344CB8AC3E}">
        <p14:creationId xmlns:p14="http://schemas.microsoft.com/office/powerpoint/2010/main" val="24027961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compare this solver with other solvers, like IR, it does slightly better; no so great. </a:t>
            </a:r>
          </a:p>
          <a:p>
            <a:r>
              <a:rPr lang="en-US" dirty="0"/>
              <a:t>If you have worked with IR systems, you know that it’s a really strong baseline and this is a big step forward. </a:t>
            </a:r>
          </a:p>
          <a:p>
            <a:r>
              <a:rPr lang="en-US" dirty="0"/>
              <a:t>But more interestingly, they do not answer the same kind of questions:</a:t>
            </a:r>
          </a:p>
          <a:p>
            <a:r>
              <a:rPr lang="en-US" dirty="0"/>
              <a:t> - in particular, if you look at the IR-hard questions (or questions that IR doesn’t get them right), TableILP gets a score of …, compared to a random baseline of 25%. So, while the overall scores look very close, but you have made some progress in answering questions that IR is not good at. </a:t>
            </a:r>
          </a:p>
          <a:p>
            <a:endParaRPr lang="en-US" dirty="0"/>
          </a:p>
          <a:p>
            <a:r>
              <a:rPr lang="en-US" dirty="0"/>
              <a:t>And by knowing this, a natural net step is to create a combine solvers to get the best of all worlds. </a:t>
            </a:r>
          </a:p>
          <a:p>
            <a:r>
              <a:rPr lang="en-US" dirty="0"/>
              <a:t>An ensemble of  theses solvers and Aristo solvers</a:t>
            </a:r>
          </a:p>
          <a:p>
            <a:r>
              <a:rPr lang="en-US" dirty="0"/>
              <a:t>And this highlights the complementarity of these approaches. </a:t>
            </a:r>
          </a:p>
        </p:txBody>
      </p:sp>
      <p:sp>
        <p:nvSpPr>
          <p:cNvPr id="4" name="Slide Number Placeholder 3"/>
          <p:cNvSpPr>
            <a:spLocks noGrp="1"/>
          </p:cNvSpPr>
          <p:nvPr>
            <p:ph type="sldNum" sz="quarter" idx="5"/>
          </p:nvPr>
        </p:nvSpPr>
        <p:spPr/>
        <p:txBody>
          <a:bodyPr/>
          <a:lstStyle/>
          <a:p>
            <a:fld id="{15E438F2-796D-4542-A64A-55FC71FAA1A2}" type="slidenum">
              <a:rPr lang="en-US" smtClean="0"/>
              <a:t>58</a:t>
            </a:fld>
            <a:endParaRPr lang="en-US"/>
          </a:p>
        </p:txBody>
      </p:sp>
    </p:spTree>
    <p:extLst>
      <p:ext uri="{BB962C8B-B14F-4D97-AF65-F5344CB8AC3E}">
        <p14:creationId xmlns:p14="http://schemas.microsoft.com/office/powerpoint/2010/main" val="23112658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setting we consider is when all the solvers are given the same knowledge. And by that I am referring all the 80 and </a:t>
            </a:r>
            <a:r>
              <a:rPr lang="en-US" dirty="0" err="1"/>
              <a:t>sth</a:t>
            </a:r>
            <a:r>
              <a:rPr lang="en-US" dirty="0"/>
              <a:t> tables we feed to solvers. </a:t>
            </a:r>
          </a:p>
          <a:p>
            <a:r>
              <a:rPr lang="en-US" dirty="0"/>
              <a:t> – For IR, the table contents are converted into sentences and then </a:t>
            </a:r>
            <a:r>
              <a:rPr lang="en-US" dirty="0" err="1"/>
              <a:t>indexied</a:t>
            </a:r>
            <a:r>
              <a:rPr lang="en-US" dirty="0"/>
              <a:t> . </a:t>
            </a:r>
          </a:p>
          <a:p>
            <a:r>
              <a:rPr lang="en-US" dirty="0"/>
              <a:t> – For MLN solver, the table contents are converted into logical rules which are later fed into an MLN solver. </a:t>
            </a:r>
          </a:p>
          <a:p>
            <a:endParaRPr lang="en-US" dirty="0"/>
          </a:p>
          <a:p>
            <a:r>
              <a:rPr lang="en-US" dirty="0"/>
              <a:t>And what we see is that, TableILP is better in exploiting the information made available. </a:t>
            </a:r>
          </a:p>
        </p:txBody>
      </p:sp>
      <p:sp>
        <p:nvSpPr>
          <p:cNvPr id="4" name="Slide Number Placeholder 3"/>
          <p:cNvSpPr>
            <a:spLocks noGrp="1"/>
          </p:cNvSpPr>
          <p:nvPr>
            <p:ph type="sldNum" sz="quarter" idx="5"/>
          </p:nvPr>
        </p:nvSpPr>
        <p:spPr/>
        <p:txBody>
          <a:bodyPr/>
          <a:lstStyle/>
          <a:p>
            <a:fld id="{15E438F2-796D-4542-A64A-55FC71FAA1A2}" type="slidenum">
              <a:rPr lang="en-US" smtClean="0"/>
              <a:t>59</a:t>
            </a:fld>
            <a:endParaRPr lang="en-US"/>
          </a:p>
        </p:txBody>
      </p:sp>
    </p:spTree>
    <p:extLst>
      <p:ext uri="{BB962C8B-B14F-4D97-AF65-F5344CB8AC3E}">
        <p14:creationId xmlns:p14="http://schemas.microsoft.com/office/powerpoint/2010/main" val="27141499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38:notes"/>
          <p:cNvSpPr txBox="1">
            <a:spLocks noGrp="1"/>
          </p:cNvSpPr>
          <p:nvPr>
            <p:ph type="body" idx="1"/>
          </p:nvPr>
        </p:nvSpPr>
        <p:spPr>
          <a:xfrm>
            <a:off x="685800" y="4416425"/>
            <a:ext cx="5486400" cy="4183063"/>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r>
              <a:rPr lang="en-US" dirty="0"/>
              <a:t>And to give some numbers on scaling, </a:t>
            </a:r>
          </a:p>
          <a:p>
            <a:pPr marL="0" lvl="0" indent="0" algn="l" rtl="0">
              <a:spcBef>
                <a:spcPts val="360"/>
              </a:spcBef>
              <a:spcAft>
                <a:spcPts val="0"/>
              </a:spcAft>
              <a:buNone/>
            </a:pPr>
            <a:r>
              <a:rPr lang="en-US" dirty="0"/>
              <a:t> - it has about 50 </a:t>
            </a:r>
            <a:r>
              <a:rPr lang="en-US" dirty="0" err="1"/>
              <a:t>highlevel</a:t>
            </a:r>
            <a:r>
              <a:rPr lang="en-US" dirty="0"/>
              <a:t> constraints that it gets instantiated to XX variables and XX constraints. </a:t>
            </a:r>
          </a:p>
          <a:p>
            <a:pPr marL="0" lvl="0" indent="0" algn="l" rtl="0">
              <a:spcBef>
                <a:spcPts val="360"/>
              </a:spcBef>
              <a:spcAft>
                <a:spcPts val="0"/>
              </a:spcAft>
              <a:buNone/>
            </a:pPr>
            <a:r>
              <a:rPr lang="en-US" dirty="0"/>
              <a:t> - it gets solved in … . </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And you can solve it in about 4 seconds (2 seconds for model creation and 2 seconds for the optimization). </a:t>
            </a:r>
          </a:p>
          <a:p>
            <a:pPr marL="0" lvl="0" indent="0" algn="l" rtl="0">
              <a:spcBef>
                <a:spcPts val="360"/>
              </a:spcBef>
              <a:spcAft>
                <a:spcPts val="0"/>
              </a:spcAft>
              <a:buNone/>
            </a:pPr>
            <a:r>
              <a:rPr lang="en-US" dirty="0"/>
              <a:t>This is </a:t>
            </a:r>
            <a:r>
              <a:rPr lang="en-US" dirty="0" err="1"/>
              <a:t>reaoning</a:t>
            </a:r>
            <a:r>
              <a:rPr lang="en-US" dirty="0"/>
              <a:t> over, not a huge a database (that’d be hard); we have pre-selection step, to narrow it down. </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Compare it with 17seconds of MLN solver, which can be very brittle, and if you give it a slightly incorrect rule, there is no chance of getting the question right. </a:t>
            </a:r>
          </a:p>
          <a:p>
            <a:pPr marL="0" lvl="0" indent="0" algn="l" rtl="0">
              <a:spcBef>
                <a:spcPts val="360"/>
              </a:spcBef>
              <a:spcAft>
                <a:spcPts val="0"/>
              </a:spcAft>
              <a:buNone/>
            </a:pPr>
            <a:r>
              <a:rPr lang="en-US" dirty="0"/>
              <a:t>So in that sense, I see using integer-programming on less-structured knowledge (as opposed to resolution on logical rules) a step in the right direction. </a:t>
            </a:r>
            <a:endParaRPr dirty="0"/>
          </a:p>
        </p:txBody>
      </p:sp>
      <p:sp>
        <p:nvSpPr>
          <p:cNvPr id="620" name="Google Shape;620;p38: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86463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experiment here:  </a:t>
            </a:r>
          </a:p>
          <a:p>
            <a:r>
              <a:rPr lang="en-US" dirty="0"/>
              <a:t>We wanted to assess how brittle these approach are:  </a:t>
            </a:r>
          </a:p>
          <a:p>
            <a:r>
              <a:rPr lang="en-US" dirty="0"/>
              <a:t>As you’d </a:t>
            </a:r>
            <a:r>
              <a:rPr lang="en-US" dirty="0" err="1"/>
              <a:t>imagne</a:t>
            </a:r>
            <a:r>
              <a:rPr lang="en-US" dirty="0"/>
              <a:t> using AMT </a:t>
            </a:r>
            <a:r>
              <a:rPr lang="en-US" dirty="0" err="1"/>
              <a:t>turkers</a:t>
            </a:r>
            <a:r>
              <a:rPr lang="en-US" dirty="0"/>
              <a:t> could be very bad in perturbing natural sentences. </a:t>
            </a:r>
          </a:p>
          <a:p>
            <a:r>
              <a:rPr lang="en-US" dirty="0"/>
              <a:t>An alternative we tried was to keep the question and the correct answer as is, and only perturb each negative candidate answer with other phrases that tend to co-</a:t>
            </a:r>
            <a:r>
              <a:rPr lang="en-US" dirty="0" err="1"/>
              <a:t>occure</a:t>
            </a:r>
            <a:r>
              <a:rPr lang="en-US" dirty="0"/>
              <a:t> with the question. </a:t>
            </a:r>
          </a:p>
          <a:p>
            <a:endParaRPr lang="en-US" dirty="0"/>
          </a:p>
          <a:p>
            <a:r>
              <a:rPr lang="en-US" dirty="0"/>
              <a:t>In theory, the questions are easier, because …. </a:t>
            </a:r>
          </a:p>
          <a:p>
            <a:r>
              <a:rPr lang="en-US" dirty="0"/>
              <a:t>But of course, machines don’t act like humans, and</a:t>
            </a:r>
          </a:p>
          <a:p>
            <a:endParaRPr lang="en-US" dirty="0"/>
          </a:p>
          <a:p>
            <a:r>
              <a:rPr lang="en-US" dirty="0"/>
              <a:t>And I think this is a motivating observation to </a:t>
            </a:r>
            <a:r>
              <a:rPr lang="en-US" dirty="0" err="1"/>
              <a:t>pursure</a:t>
            </a:r>
            <a:r>
              <a:rPr lang="en-US" dirty="0"/>
              <a:t> such paradigms, since you can add constraints, add types to make your system more robust. </a:t>
            </a:r>
          </a:p>
        </p:txBody>
      </p:sp>
      <p:sp>
        <p:nvSpPr>
          <p:cNvPr id="4" name="Slide Number Placeholder 3"/>
          <p:cNvSpPr>
            <a:spLocks noGrp="1"/>
          </p:cNvSpPr>
          <p:nvPr>
            <p:ph type="sldNum" sz="quarter" idx="5"/>
          </p:nvPr>
        </p:nvSpPr>
        <p:spPr/>
        <p:txBody>
          <a:bodyPr/>
          <a:lstStyle/>
          <a:p>
            <a:fld id="{15E438F2-796D-4542-A64A-55FC71FAA1A2}" type="slidenum">
              <a:rPr lang="en-US" smtClean="0"/>
              <a:t>61</a:t>
            </a:fld>
            <a:endParaRPr lang="en-US"/>
          </a:p>
        </p:txBody>
      </p:sp>
    </p:spTree>
    <p:extLst>
      <p:ext uri="{BB962C8B-B14F-4D97-AF65-F5344CB8AC3E}">
        <p14:creationId xmlns:p14="http://schemas.microsoft.com/office/powerpoint/2010/main" val="6574820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circle back to this question, and different variations of this questions: …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62</a:t>
            </a:fld>
            <a:endParaRPr lang="en-US"/>
          </a:p>
        </p:txBody>
      </p:sp>
    </p:spTree>
    <p:extLst>
      <p:ext uri="{BB962C8B-B14F-4D97-AF65-F5344CB8AC3E}">
        <p14:creationId xmlns:p14="http://schemas.microsoft.com/office/powerpoint/2010/main" val="32007854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 and PMI approach fail on this question, </a:t>
            </a:r>
          </a:p>
          <a:p>
            <a:r>
              <a:rPr lang="en-US" dirty="0"/>
              <a:t>However ILP gets right, since it embodies the kind of reasoning someone would do, at least for this question. </a:t>
            </a:r>
          </a:p>
        </p:txBody>
      </p:sp>
      <p:sp>
        <p:nvSpPr>
          <p:cNvPr id="4" name="Slide Number Placeholder 3"/>
          <p:cNvSpPr>
            <a:spLocks noGrp="1"/>
          </p:cNvSpPr>
          <p:nvPr>
            <p:ph type="sldNum" sz="quarter" idx="5"/>
          </p:nvPr>
        </p:nvSpPr>
        <p:spPr/>
        <p:txBody>
          <a:bodyPr/>
          <a:lstStyle/>
          <a:p>
            <a:fld id="{15E438F2-796D-4542-A64A-55FC71FAA1A2}" type="slidenum">
              <a:rPr lang="en-US" smtClean="0"/>
              <a:t>63</a:t>
            </a:fld>
            <a:endParaRPr lang="en-US"/>
          </a:p>
        </p:txBody>
      </p:sp>
    </p:spTree>
    <p:extLst>
      <p:ext uri="{BB962C8B-B14F-4D97-AF65-F5344CB8AC3E}">
        <p14:creationId xmlns:p14="http://schemas.microsoft.com/office/powerpoint/2010/main" val="9370938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32fc0c3c23_0_663: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32fc0c3c23_0_663:notes"/>
          <p:cNvSpPr txBox="1">
            <a:spLocks noGrp="1"/>
          </p:cNvSpPr>
          <p:nvPr>
            <p:ph type="body" idx="1"/>
          </p:nvPr>
        </p:nvSpPr>
        <p:spPr>
          <a:xfrm>
            <a:off x="685800" y="4416425"/>
            <a:ext cx="5486400" cy="41832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914" name="Google Shape;1914;g32fc0c3c23_0_663:notes"/>
          <p:cNvSpPr txBox="1">
            <a:spLocks noGrp="1"/>
          </p:cNvSpPr>
          <p:nvPr>
            <p:ph type="sldNum" idx="12"/>
          </p:nvPr>
        </p:nvSpPr>
        <p:spPr>
          <a:xfrm>
            <a:off x="3884613" y="8829675"/>
            <a:ext cx="2971800" cy="465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extLst>
      <p:ext uri="{BB962C8B-B14F-4D97-AF65-F5344CB8AC3E}">
        <p14:creationId xmlns:p14="http://schemas.microsoft.com/office/powerpoint/2010/main" val="2958922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try to give a summary of what we studied </a:t>
            </a:r>
          </a:p>
        </p:txBody>
      </p:sp>
      <p:sp>
        <p:nvSpPr>
          <p:cNvPr id="4" name="Slide Number Placeholder 3"/>
          <p:cNvSpPr>
            <a:spLocks noGrp="1"/>
          </p:cNvSpPr>
          <p:nvPr>
            <p:ph type="sldNum" sz="quarter" idx="5"/>
          </p:nvPr>
        </p:nvSpPr>
        <p:spPr/>
        <p:txBody>
          <a:bodyPr/>
          <a:lstStyle/>
          <a:p>
            <a:fld id="{15E438F2-796D-4542-A64A-55FC71FAA1A2}" type="slidenum">
              <a:rPr lang="en-US" smtClean="0"/>
              <a:t>65</a:t>
            </a:fld>
            <a:endParaRPr lang="en-US"/>
          </a:p>
        </p:txBody>
      </p:sp>
    </p:spTree>
    <p:extLst>
      <p:ext uri="{BB962C8B-B14F-4D97-AF65-F5344CB8AC3E}">
        <p14:creationId xmlns:p14="http://schemas.microsoft.com/office/powerpoint/2010/main" val="8256948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E438F2-796D-4542-A64A-55FC71FAA1A2}" type="slidenum">
              <a:rPr lang="en-US" smtClean="0"/>
              <a:t>66</a:t>
            </a:fld>
            <a:endParaRPr lang="en-US"/>
          </a:p>
        </p:txBody>
      </p:sp>
    </p:spTree>
    <p:extLst>
      <p:ext uri="{BB962C8B-B14F-4D97-AF65-F5344CB8AC3E}">
        <p14:creationId xmlns:p14="http://schemas.microsoft.com/office/powerpoint/2010/main" val="127356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significant portion of language understanding is only implied from text. </a:t>
            </a:r>
          </a:p>
          <a:p>
            <a:endParaRPr lang="en-US" dirty="0"/>
          </a:p>
          <a:p>
            <a:r>
              <a:rPr lang="en-US" dirty="0"/>
              <a:t>Take the following phrases which is part of a Tweet by the president: </a:t>
            </a:r>
          </a:p>
          <a:p>
            <a:r>
              <a:rPr lang="en-US" dirty="0"/>
              <a:t> </a:t>
            </a:r>
          </a:p>
          <a:p>
            <a:r>
              <a:rPr lang="en-US" dirty="0"/>
              <a:t>By reading and understanding such sentences, we implicitly infer many other meanings that are not directly mentioned in text, likely because they are trivial to many humans: </a:t>
            </a:r>
          </a:p>
          <a:p>
            <a:r>
              <a:rPr lang="en-US" dirty="0"/>
              <a:t>- For example you understand that, the heroin use of those described here was started way before their death. </a:t>
            </a:r>
          </a:p>
          <a:p>
            <a:r>
              <a:rPr lang="en-US" dirty="0"/>
              <a:t>- you also understand that, these 300 individuals have died independently and in different places (whereas, if the sentence was about mass shooting, the death event would refer to casualties all in a close proximity. </a:t>
            </a:r>
          </a:p>
          <a:p>
            <a:endParaRPr lang="en-US" dirty="0"/>
          </a:p>
          <a:p>
            <a:r>
              <a:rPr lang="en-US" dirty="0"/>
              <a:t>What is interesting is that, many of us, independently, share such understandings. </a:t>
            </a:r>
          </a:p>
          <a:p>
            <a:r>
              <a:rPr lang="en-US" dirty="0"/>
              <a:t>And this commonality is what we usually like to call "common-sense" understanding. </a:t>
            </a:r>
          </a:p>
          <a:p>
            <a:endParaRPr lang="en-US" dirty="0"/>
          </a:p>
          <a:p>
            <a:endParaRPr lang="en-US" dirty="0"/>
          </a:p>
          <a:p>
            <a:r>
              <a:rPr lang="en-US" dirty="0"/>
              <a:t># </a:t>
            </a:r>
            <a:r>
              <a:rPr lang="en-US" sz="1200" i="1" dirty="0">
                <a:solidFill>
                  <a:srgbClr val="1360B2"/>
                </a:solidFill>
              </a:rPr>
              <a:t>People would not die, unless something happens.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rgbClr val="1360B2"/>
                </a:solidFill>
              </a:rPr>
              <a:t># Death is an unpleasant experience. </a:t>
            </a:r>
          </a:p>
          <a:p>
            <a:r>
              <a:rPr lang="en-US" dirty="0"/>
              <a:t> </a:t>
            </a:r>
          </a:p>
        </p:txBody>
      </p:sp>
      <p:sp>
        <p:nvSpPr>
          <p:cNvPr id="4" name="Slide Number Placeholder 3"/>
          <p:cNvSpPr>
            <a:spLocks noGrp="1"/>
          </p:cNvSpPr>
          <p:nvPr>
            <p:ph type="sldNum" sz="quarter" idx="5"/>
          </p:nvPr>
        </p:nvSpPr>
        <p:spPr/>
        <p:txBody>
          <a:bodyPr/>
          <a:lstStyle/>
          <a:p>
            <a:fld id="{15E438F2-796D-4542-A64A-55FC71FAA1A2}" type="slidenum">
              <a:rPr lang="en-US" smtClean="0"/>
              <a:t>6</a:t>
            </a:fld>
            <a:endParaRPr lang="en-US"/>
          </a:p>
        </p:txBody>
      </p:sp>
    </p:spTree>
    <p:extLst>
      <p:ext uri="{BB962C8B-B14F-4D97-AF65-F5344CB8AC3E}">
        <p14:creationId xmlns:p14="http://schemas.microsoft.com/office/powerpoint/2010/main" val="2198537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Hopefully you remember this picture from the previous section when I was describing TableILP and how it was doing reasoning on structured knowledge. </a:t>
            </a:r>
          </a:p>
          <a:p>
            <a:endParaRPr lang="en-US" dirty="0"/>
          </a:p>
          <a:p>
            <a:r>
              <a:rPr lang="en-US" dirty="0"/>
              <a:t>Let me remind you that, one of the inputs to the system was a collection of semi-automatically compiled collection of tables, which encoded the system’s knowledge. </a:t>
            </a:r>
          </a:p>
          <a:p>
            <a:r>
              <a:rPr lang="en-US" dirty="0"/>
              <a:t>While a semi-automatic process, it was not a straight-forward way inform the solver. </a:t>
            </a:r>
          </a:p>
          <a:p>
            <a:r>
              <a:rPr lang="en-US" dirty="0"/>
              <a:t>And this issue makes the systems limited to the domains covered by the tables provided. </a:t>
            </a:r>
          </a:p>
          <a:p>
            <a:endParaRPr lang="en-US" dirty="0"/>
          </a:p>
          <a:p>
            <a:r>
              <a:rPr lang="en-US" dirty="0"/>
              <a:t>The goal of this work is to move beyond this limitation and replace the tables with a more natural input. And what is more natural that natural text itself. </a:t>
            </a:r>
          </a:p>
          <a:p>
            <a:r>
              <a:rPr lang="en-US" dirty="0"/>
              <a:t>But at least a problem knowledge as text is that, text is a remarkably variable; and hard to directly feed into such architecture. </a:t>
            </a:r>
          </a:p>
          <a:p>
            <a:endParaRPr lang="en-US" dirty="0"/>
          </a:p>
          <a:p>
            <a:r>
              <a:rPr lang="en-US" dirty="0"/>
              <a:t>And to get away with this issues, we use off-the-shelf annotators to disambiguate the text and lift the raw text to semantically more abstract structures, where we can do something interesting with text. </a:t>
            </a:r>
          </a:p>
          <a:p>
            <a:r>
              <a:rPr lang="en-US" dirty="0"/>
              <a:t>Notably,  …. </a:t>
            </a:r>
          </a:p>
          <a:p>
            <a:endParaRPr lang="en-US" dirty="0"/>
          </a:p>
          <a:p>
            <a:r>
              <a:rPr lang="en-US" dirty="0"/>
              <a:t>And one thing that I would like to high-light is that, all these semantic extraction tools are created based on a vision that Minsky and Fillmore laid out almost 40 years ago, with the the discussion of frame-semantics (just how we talked about it in the previous section). </a:t>
            </a:r>
          </a:p>
          <a:p>
            <a:endParaRPr lang="en-US" dirty="0"/>
          </a:p>
          <a:p>
            <a:r>
              <a:rPr lang="en-US" dirty="0"/>
              <a:t>Now we have structures on which we can apply similar reasonings, just like the previous chapter, and the same story. </a:t>
            </a:r>
          </a:p>
          <a:p>
            <a:endParaRPr lang="en-US" dirty="0"/>
          </a:p>
          <a:p>
            <a:r>
              <a:rPr lang="en-US" dirty="0"/>
              <a:t>And with this change of structure, our system gains the ability to function on any domain, as long as knowledge is provided in as a text (which is not a big requirement). And we show this empirically, by </a:t>
            </a:r>
          </a:p>
          <a:p>
            <a:endParaRPr lang="en-US" dirty="0"/>
          </a:p>
          <a:p>
            <a:r>
              <a:rPr lang="en-US" dirty="0"/>
              <a:t>We also evaluate on additional dataset to show that this modification enables the system to transfer </a:t>
            </a:r>
          </a:p>
        </p:txBody>
      </p:sp>
      <p:sp>
        <p:nvSpPr>
          <p:cNvPr id="4" name="Slide Number Placeholder 3"/>
          <p:cNvSpPr>
            <a:spLocks noGrp="1"/>
          </p:cNvSpPr>
          <p:nvPr>
            <p:ph type="sldNum" sz="quarter" idx="5"/>
          </p:nvPr>
        </p:nvSpPr>
        <p:spPr/>
        <p:txBody>
          <a:bodyPr/>
          <a:lstStyle/>
          <a:p>
            <a:fld id="{15E438F2-796D-4542-A64A-55FC71FAA1A2}" type="slidenum">
              <a:rPr lang="en-US" smtClean="0"/>
              <a:t>67</a:t>
            </a:fld>
            <a:endParaRPr lang="en-US"/>
          </a:p>
        </p:txBody>
      </p:sp>
    </p:spTree>
    <p:extLst>
      <p:ext uri="{BB962C8B-B14F-4D97-AF65-F5344CB8AC3E}">
        <p14:creationId xmlns:p14="http://schemas.microsoft.com/office/powerpoint/2010/main" val="19390322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E438F2-796D-4542-A64A-55FC71FAA1A2}" type="slidenum">
              <a:rPr lang="en-US" smtClean="0"/>
              <a:t>68</a:t>
            </a:fld>
            <a:endParaRPr lang="en-US"/>
          </a:p>
        </p:txBody>
      </p:sp>
    </p:spTree>
    <p:extLst>
      <p:ext uri="{BB962C8B-B14F-4D97-AF65-F5344CB8AC3E}">
        <p14:creationId xmlns:p14="http://schemas.microsoft.com/office/powerpoint/2010/main" val="4789755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E438F2-796D-4542-A64A-55FC71FAA1A2}" type="slidenum">
              <a:rPr lang="en-US" smtClean="0"/>
              <a:t>69</a:t>
            </a:fld>
            <a:endParaRPr lang="en-US"/>
          </a:p>
        </p:txBody>
      </p:sp>
    </p:spTree>
    <p:extLst>
      <p:ext uri="{BB962C8B-B14F-4D97-AF65-F5344CB8AC3E}">
        <p14:creationId xmlns:p14="http://schemas.microsoft.com/office/powerpoint/2010/main" val="3524133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72</a:t>
            </a:fld>
            <a:endParaRPr lang="en-US"/>
          </a:p>
        </p:txBody>
      </p:sp>
    </p:spTree>
    <p:extLst>
      <p:ext uri="{BB962C8B-B14F-4D97-AF65-F5344CB8AC3E}">
        <p14:creationId xmlns:p14="http://schemas.microsoft.com/office/powerpoint/2010/main" val="41202801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E438F2-796D-4542-A64A-55FC71FAA1A2}" type="slidenum">
              <a:rPr lang="en-US" smtClean="0"/>
              <a:t>73</a:t>
            </a:fld>
            <a:endParaRPr lang="en-US"/>
          </a:p>
        </p:txBody>
      </p:sp>
    </p:spTree>
    <p:extLst>
      <p:ext uri="{BB962C8B-B14F-4D97-AF65-F5344CB8AC3E}">
        <p14:creationId xmlns:p14="http://schemas.microsoft.com/office/powerpoint/2010/main" val="3095641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brings</a:t>
            </a:r>
            <a:r>
              <a:rPr lang="en-US" baseline="0" dirty="0"/>
              <a:t> us to the 2</a:t>
            </a:r>
            <a:r>
              <a:rPr lang="en-US" baseline="30000" dirty="0"/>
              <a:t>nd</a:t>
            </a:r>
            <a:r>
              <a:rPr lang="en-US" baseline="0" dirty="0"/>
              <a:t> section of part 2, where we study “time”.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75</a:t>
            </a:fld>
            <a:endParaRPr lang="en-US"/>
          </a:p>
        </p:txBody>
      </p:sp>
    </p:spTree>
    <p:extLst>
      <p:ext uri="{BB962C8B-B14F-4D97-AF65-F5344CB8AC3E}">
        <p14:creationId xmlns:p14="http://schemas.microsoft.com/office/powerpoint/2010/main" val="1431143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this phrase: </a:t>
            </a:r>
            <a:r>
              <a:rPr lang="mr-IN" baseline="0" dirty="0"/>
              <a:t>…</a:t>
            </a:r>
            <a:r>
              <a:rPr lang="en-US" baseline="0" dirty="0"/>
              <a:t> </a:t>
            </a:r>
          </a:p>
          <a:p>
            <a:r>
              <a:rPr lang="en-US" dirty="0"/>
              <a:t>There</a:t>
            </a:r>
            <a:r>
              <a:rPr lang="en-US" baseline="0" dirty="0"/>
              <a:t> is something unusual about it; what is it? </a:t>
            </a:r>
          </a:p>
          <a:p>
            <a:r>
              <a:rPr lang="en-US" baseline="0" dirty="0"/>
              <a:t>It’s an unlikely combination; right?</a:t>
            </a:r>
          </a:p>
          <a:p>
            <a:r>
              <a:rPr lang="en-US" baseline="0" dirty="0" err="1"/>
              <a:t>Aristole</a:t>
            </a:r>
            <a:r>
              <a:rPr lang="en-US" baseline="0" dirty="0"/>
              <a:t> has died a few thousands ago; </a:t>
            </a:r>
          </a:p>
          <a:p>
            <a:r>
              <a:rPr lang="en-US" baseline="0" dirty="0"/>
              <a:t>And Laptop is a modern-era invention. </a:t>
            </a:r>
          </a:p>
          <a:p>
            <a:r>
              <a:rPr lang="en-US" baseline="0" dirty="0"/>
              <a:t>so it's unlikely that Aristotle ever had a laptop. </a:t>
            </a:r>
          </a:p>
          <a:p>
            <a:endParaRPr lang="en-US" baseline="0" dirty="0"/>
          </a:p>
          <a:p>
            <a:r>
              <a:rPr lang="en-US" baseline="0" dirty="0"/>
              <a:t>What is interesting is here that, no one has ever told us that Aristotle didn't have a laptop,; but yet, we recognize that it’s an unlikely combination. </a:t>
            </a:r>
          </a:p>
          <a:p>
            <a:r>
              <a:rPr lang="en-US" baseline="0" dirty="0"/>
              <a:t>This is the essence of “common-sense” knowledge and understanding.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5E438F2-796D-4542-A64A-55FC71FAA1A2}" type="slidenum">
              <a:rPr lang="en-US" smtClean="0"/>
              <a:t>76</a:t>
            </a:fld>
            <a:endParaRPr lang="en-US"/>
          </a:p>
        </p:txBody>
      </p:sp>
    </p:spTree>
    <p:extLst>
      <p:ext uri="{BB962C8B-B14F-4D97-AF65-F5344CB8AC3E}">
        <p14:creationId xmlns:p14="http://schemas.microsoft.com/office/powerpoint/2010/main" val="1124692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Informally speaking, one can think two categories of knowledge: </a:t>
            </a:r>
          </a:p>
          <a:p>
            <a:r>
              <a:rPr lang="en-US" dirty="0"/>
              <a:t>  - On one hand, we have encyclopedic knowledge, for instance … </a:t>
            </a:r>
          </a:p>
          <a:p>
            <a:r>
              <a:rPr lang="en-US" dirty="0"/>
              <a:t>   in order to collect such knowledge, one can resort to information extraction systems </a:t>
            </a:r>
          </a:p>
          <a:p>
            <a:endParaRPr lang="en-US" dirty="0"/>
          </a:p>
          <a:p>
            <a:r>
              <a:rPr lang="en-US" dirty="0"/>
              <a:t> - On other hand, you have common-sense understanding, which are usually  considered trivial for human, and rarely get explicit mentions.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77</a:t>
            </a:fld>
            <a:endParaRPr lang="en-US"/>
          </a:p>
        </p:txBody>
      </p:sp>
    </p:spTree>
    <p:extLst>
      <p:ext uri="{BB962C8B-B14F-4D97-AF65-F5344CB8AC3E}">
        <p14:creationId xmlns:p14="http://schemas.microsoft.com/office/powerpoint/2010/main" val="22035426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say a few words on the history of common-sense; </a:t>
            </a:r>
          </a:p>
          <a:p>
            <a:r>
              <a:rPr lang="en-US" dirty="0"/>
              <a:t>If you look at the history of AI, common-sense is one of the major highlights in the first few decades of AI history </a:t>
            </a:r>
          </a:p>
          <a:p>
            <a:endParaRPr lang="en-US" dirty="0"/>
          </a:p>
          <a:p>
            <a:r>
              <a:rPr lang="en-US" dirty="0"/>
              <a:t> - For  instance, John McCarthy's influential works paper, “programs with common-sense", published in late 60s,  argued that we might be able to represent world knowledge with a variation of logical formulas and reason with them. </a:t>
            </a:r>
          </a:p>
          <a:p>
            <a:r>
              <a:rPr lang="en-US" dirty="0"/>
              <a:t> – Fast-forward a few decades, there were ambitious efforts to collect such knowledge in massive scale; for example the Cyc projects. And unfortunately none of these efforts did not resulted in any tangible results. </a:t>
            </a:r>
          </a:p>
          <a:p>
            <a:endParaRPr lang="en-US" dirty="0"/>
          </a:p>
          <a:p>
            <a:r>
              <a:rPr lang="en-US" dirty="0"/>
              <a:t>And after these disappointing results, there seems to be a bit void on this topic, in 90s and early 2000s, likely due to the spectacular failures in the past. </a:t>
            </a:r>
          </a:p>
          <a:p>
            <a:r>
              <a:rPr lang="en-US" dirty="0"/>
              <a:t>Nevertheless, it’s making a come-back in various forms: </a:t>
            </a:r>
          </a:p>
          <a:p>
            <a:r>
              <a:rPr lang="en-US" dirty="0"/>
              <a:t> – For example, Winograd schemas challenge was an effort to incentivize common-sense understanding of events, framed as pronoun-resolution problem.  </a:t>
            </a:r>
          </a:p>
          <a:p>
            <a:r>
              <a:rPr lang="en-US"/>
              <a:t>  </a:t>
            </a:r>
            <a:endParaRPr lang="en-US" dirty="0"/>
          </a:p>
          <a:p>
            <a:r>
              <a:rPr lang="en-US" dirty="0"/>
              <a:t># This is to say that, common-sense problem has always been an interesting problem; however, due to its challenging nature, we didn’t always have the right set of tools to tackle it. </a:t>
            </a:r>
          </a:p>
        </p:txBody>
      </p:sp>
      <p:sp>
        <p:nvSpPr>
          <p:cNvPr id="4" name="Slide Number Placeholder 3"/>
          <p:cNvSpPr>
            <a:spLocks noGrp="1"/>
          </p:cNvSpPr>
          <p:nvPr>
            <p:ph type="sldNum" sz="quarter" idx="5"/>
          </p:nvPr>
        </p:nvSpPr>
        <p:spPr/>
        <p:txBody>
          <a:bodyPr/>
          <a:lstStyle/>
          <a:p>
            <a:fld id="{15E438F2-796D-4542-A64A-55FC71FAA1A2}" type="slidenum">
              <a:rPr lang="en-US" smtClean="0"/>
              <a:t>78</a:t>
            </a:fld>
            <a:endParaRPr lang="en-US"/>
          </a:p>
        </p:txBody>
      </p:sp>
    </p:spTree>
    <p:extLst>
      <p:ext uri="{BB962C8B-B14F-4D97-AF65-F5344CB8AC3E}">
        <p14:creationId xmlns:p14="http://schemas.microsoft.com/office/powerpoint/2010/main" val="27332482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work is on common-sense understanding that concerns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understanding, is a critical element of NLU; any experience, any story, they all involve time, one way or another. </a:t>
            </a:r>
          </a:p>
          <a:p>
            <a:endParaRPr lang="en-US" dirty="0"/>
          </a:p>
          <a:p>
            <a:r>
              <a:rPr lang="en-US" baseline="0" dirty="0"/>
              <a:t>Let me give you a few examples: </a:t>
            </a:r>
          </a:p>
          <a:p>
            <a:endParaRPr lang="en-US" baseline="0" dirty="0"/>
          </a:p>
          <a:p>
            <a:r>
              <a:rPr lang="mr-IN" baseline="0" dirty="0"/>
              <a:t>…</a:t>
            </a:r>
            <a:r>
              <a:rPr lang="en-US" baseline="0" dirty="0"/>
              <a:t> -&gt; this is our understanding of event durations in NL </a:t>
            </a:r>
          </a:p>
          <a:p>
            <a:r>
              <a:rPr lang="mr-IN" baseline="0" dirty="0"/>
              <a:t>…</a:t>
            </a:r>
            <a:r>
              <a:rPr lang="en-US" baseline="0" dirty="0"/>
              <a:t> -&gt; this is our understanding of event frequencies in NL </a:t>
            </a:r>
          </a:p>
          <a:p>
            <a:r>
              <a:rPr lang="en-US" baseline="0" dirty="0"/>
              <a:t>... -&gt; </a:t>
            </a:r>
            <a:r>
              <a:rPr lang="mr-IN" baseline="0" dirty="0"/>
              <a:t>…</a:t>
            </a:r>
            <a:r>
              <a:rPr lang="en-US" baseline="0" dirty="0"/>
              <a: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see that there are many aspects to </a:t>
            </a:r>
            <a:r>
              <a:rPr lang="en-US" baseline="0" dirty="0"/>
              <a:t>“understanding time”: duration,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hopefully I have managed to convince you that, this is an interesting skill any system dealing with language should be capable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now the question is, what is an effective way of measuring (and incentivize) such an understanding within systems.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This kind of understanding usually goes unmentioned in text, since we all share it and its easy to understand for us. </a:t>
            </a:r>
          </a:p>
          <a:p>
            <a:endParaRPr lang="en-US" baseline="0" dirty="0"/>
          </a:p>
        </p:txBody>
      </p:sp>
      <p:sp>
        <p:nvSpPr>
          <p:cNvPr id="4" name="Slide Number Placeholder 3"/>
          <p:cNvSpPr>
            <a:spLocks noGrp="1"/>
          </p:cNvSpPr>
          <p:nvPr>
            <p:ph type="sldNum" sz="quarter" idx="10"/>
          </p:nvPr>
        </p:nvSpPr>
        <p:spPr/>
        <p:txBody>
          <a:bodyPr/>
          <a:lstStyle/>
          <a:p>
            <a:fld id="{15E438F2-796D-4542-A64A-55FC71FAA1A2}" type="slidenum">
              <a:rPr lang="en-US" smtClean="0"/>
              <a:t>79</a:t>
            </a:fld>
            <a:endParaRPr lang="en-US"/>
          </a:p>
        </p:txBody>
      </p:sp>
    </p:spTree>
    <p:extLst>
      <p:ext uri="{BB962C8B-B14F-4D97-AF65-F5344CB8AC3E}">
        <p14:creationId xmlns:p14="http://schemas.microsoft.com/office/powerpoint/2010/main" val="1488231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have this incredible ability to understand many events and their consequences, even if they have not seen them.  The high-level mechanism that we employ to combine small pieces of facts and make conclusions, is what I'd like to call "reasoning". </a:t>
            </a:r>
          </a:p>
          <a:p>
            <a:endParaRPr lang="en-US" dirty="0"/>
          </a:p>
          <a:p>
            <a:r>
              <a:rPr lang="en-US" dirty="0"/>
              <a:t>Take the same sentence: </a:t>
            </a:r>
          </a:p>
          <a:p>
            <a:r>
              <a:rPr lang="en-US" dirty="0"/>
              <a:t> Given this observed sentence, one might ask you: what is the cause of this? </a:t>
            </a:r>
          </a:p>
          <a:p>
            <a:r>
              <a:rPr lang="en-US" dirty="0"/>
              <a:t> </a:t>
            </a:r>
          </a:p>
          <a:p>
            <a:r>
              <a:rPr lang="en-US" dirty="0"/>
              <a:t>Depending on what premise make more sentence to you, you may give different answers. </a:t>
            </a:r>
          </a:p>
          <a:p>
            <a:r>
              <a:rPr lang="en-US" dirty="0"/>
              <a:t> - You may say, ... and cite some stats as support. </a:t>
            </a:r>
          </a:p>
          <a:p>
            <a:r>
              <a:rPr lang="en-US" dirty="0"/>
              <a:t> - Or you may say, ... </a:t>
            </a:r>
          </a:p>
          <a:p>
            <a:r>
              <a:rPr lang="en-US" dirty="0"/>
              <a:t> - Or like Mr. president you may blame lack of border WALL to answer this, by citing a misleading statistics. </a:t>
            </a:r>
          </a:p>
          <a:p>
            <a:endParaRPr lang="en-US" dirty="0"/>
          </a:p>
          <a:p>
            <a:endParaRPr lang="en-US" dirty="0"/>
          </a:p>
          <a:p>
            <a:r>
              <a:rPr lang="en-US" dirty="0"/>
              <a:t>And there are many other forms of reasoning that the field has identified over the years, many of which are outside the scope of this thesis and I am not going discuss them. </a:t>
            </a:r>
          </a:p>
        </p:txBody>
      </p:sp>
      <p:sp>
        <p:nvSpPr>
          <p:cNvPr id="4" name="Slide Number Placeholder 3"/>
          <p:cNvSpPr>
            <a:spLocks noGrp="1"/>
          </p:cNvSpPr>
          <p:nvPr>
            <p:ph type="sldNum" sz="quarter" idx="5"/>
          </p:nvPr>
        </p:nvSpPr>
        <p:spPr/>
        <p:txBody>
          <a:bodyPr/>
          <a:lstStyle/>
          <a:p>
            <a:fld id="{15E438F2-796D-4542-A64A-55FC71FAA1A2}" type="slidenum">
              <a:rPr lang="en-US" smtClean="0"/>
              <a:t>7</a:t>
            </a:fld>
            <a:endParaRPr lang="en-US"/>
          </a:p>
        </p:txBody>
      </p:sp>
    </p:spTree>
    <p:extLst>
      <p:ext uri="{BB962C8B-B14F-4D97-AF65-F5344CB8AC3E}">
        <p14:creationId xmlns:p14="http://schemas.microsoft.com/office/powerpoint/2010/main" val="18423593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answer this question by creating a dataset (next line)</a:t>
            </a:r>
          </a:p>
          <a:p>
            <a:r>
              <a:rPr lang="en-US" dirty="0"/>
              <a:t># In this work</a:t>
            </a:r>
            <a:r>
              <a:rPr lang="en-US" baseline="0" dirty="0"/>
              <a:t> we provide a dataset to help measure the progress towards this kind of understanding. </a:t>
            </a:r>
          </a:p>
          <a:p>
            <a:r>
              <a:rPr lang="en-US" baseline="0" dirty="0"/>
              <a:t>The dataset contains questions which require temporal understanding. Here is an example: </a:t>
            </a:r>
            <a:r>
              <a:rPr lang="mr-IN" baseline="0" dirty="0"/>
              <a:t>…</a:t>
            </a:r>
            <a:r>
              <a:rPr lang="en-US" baseline="0" dirty="0"/>
              <a:t>. </a:t>
            </a:r>
          </a:p>
          <a:p>
            <a:endParaRPr lang="en-US" baseline="0" dirty="0"/>
          </a:p>
          <a:p>
            <a:r>
              <a:rPr lang="en-US" baseline="0" dirty="0"/>
              <a:t>Our dataset covers 5 temporal phenomena: </a:t>
            </a:r>
            <a:r>
              <a:rPr lang="mr-IN" baseline="0" dirty="0"/>
              <a:t>…</a:t>
            </a:r>
            <a:r>
              <a:rPr lang="en-US" baseline="0" dirty="0"/>
              <a:t> (I gave examples for these questions in the previous slide). </a:t>
            </a:r>
          </a:p>
          <a:p>
            <a:endParaRPr lang="en-US" baseline="0" dirty="0"/>
          </a:p>
          <a:p>
            <a:r>
              <a:rPr lang="en-US" baseline="0" dirty="0"/>
              <a:t>Here is an example: …. </a:t>
            </a:r>
          </a:p>
        </p:txBody>
      </p:sp>
      <p:sp>
        <p:nvSpPr>
          <p:cNvPr id="4" name="Slide Number Placeholder 3"/>
          <p:cNvSpPr>
            <a:spLocks noGrp="1"/>
          </p:cNvSpPr>
          <p:nvPr>
            <p:ph type="sldNum" sz="quarter" idx="10"/>
          </p:nvPr>
        </p:nvSpPr>
        <p:spPr/>
        <p:txBody>
          <a:bodyPr/>
          <a:lstStyle/>
          <a:p>
            <a:fld id="{15E438F2-796D-4542-A64A-55FC71FAA1A2}" type="slidenum">
              <a:rPr lang="en-US" smtClean="0"/>
              <a:t>80</a:t>
            </a:fld>
            <a:endParaRPr lang="en-US"/>
          </a:p>
        </p:txBody>
      </p:sp>
    </p:spTree>
    <p:extLst>
      <p:ext uri="{BB962C8B-B14F-4D97-AF65-F5344CB8AC3E}">
        <p14:creationId xmlns:p14="http://schemas.microsoft.com/office/powerpoint/2010/main" val="26358625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5E438F2-796D-4542-A64A-55FC71FAA1A2}" type="slidenum">
              <a:rPr lang="en-US" smtClean="0"/>
              <a:t>81</a:t>
            </a:fld>
            <a:endParaRPr lang="en-US"/>
          </a:p>
        </p:txBody>
      </p:sp>
    </p:spTree>
    <p:extLst>
      <p:ext uri="{BB962C8B-B14F-4D97-AF65-F5344CB8AC3E}">
        <p14:creationId xmlns:p14="http://schemas.microsoft.com/office/powerpoint/2010/main" val="24218020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5E438F2-796D-4542-A64A-55FC71FAA1A2}" type="slidenum">
              <a:rPr lang="en-US" smtClean="0"/>
              <a:t>82</a:t>
            </a:fld>
            <a:endParaRPr lang="en-US"/>
          </a:p>
        </p:txBody>
      </p:sp>
    </p:spTree>
    <p:extLst>
      <p:ext uri="{BB962C8B-B14F-4D97-AF65-F5344CB8AC3E}">
        <p14:creationId xmlns:p14="http://schemas.microsoft.com/office/powerpoint/2010/main" val="2848753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5E438F2-796D-4542-A64A-55FC71FAA1A2}" type="slidenum">
              <a:rPr lang="en-US" smtClean="0"/>
              <a:t>83</a:t>
            </a:fld>
            <a:endParaRPr lang="en-US"/>
          </a:p>
        </p:txBody>
      </p:sp>
    </p:spTree>
    <p:extLst>
      <p:ext uri="{BB962C8B-B14F-4D97-AF65-F5344CB8AC3E}">
        <p14:creationId xmlns:p14="http://schemas.microsoft.com/office/powerpoint/2010/main" val="6125805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I’m </a:t>
            </a:r>
            <a:r>
              <a:rPr lang="en-US" baseline="0" dirty="0" err="1"/>
              <a:t>gonna</a:t>
            </a:r>
            <a:r>
              <a:rPr lang="en-US" baseline="0" dirty="0"/>
              <a:t> give a high-level description of we constructed this dataset: </a:t>
            </a:r>
          </a:p>
          <a:p>
            <a:r>
              <a:rPr lang="en-US" baseline="0" dirty="0"/>
              <a:t>If you want to create a natural language dataset, using human annotators is likely to result in more natural instances; as you’d imagine, training humans over the web to perform such high-level tasks is not an easy target. </a:t>
            </a:r>
          </a:p>
          <a:p>
            <a:endParaRPr lang="en-US" baseline="0" dirty="0"/>
          </a:p>
          <a:p>
            <a:r>
              <a:rPr lang="en-US" baseline="0" dirty="0"/>
              <a:t> - We meticulously defined and exemplified instances of our desired questions. And we carefully tested the annotators to make sure you they have carefully understood our instructions. </a:t>
            </a:r>
          </a:p>
          <a:p>
            <a:r>
              <a:rPr lang="en-US" baseline="0" dirty="0"/>
              <a:t> - We gave them a random sentence and asked them to ask a “temporal common-sense question” </a:t>
            </a:r>
          </a:p>
          <a:p>
            <a:r>
              <a:rPr lang="en-US" baseline="0" dirty="0"/>
              <a:t> - Then we verify their generated outputs. </a:t>
            </a:r>
          </a:p>
          <a:p>
            <a:r>
              <a:rPr lang="en-US" baseline="0" dirty="0"/>
              <a:t> - The tricky step is generating a non-trivial set of candidates: we do it in a variety of ways; we ask other annotators to provide other positive and negative instances; we also use retrieval engines to extract potential candidates; additionally we automatically perturb the existing candidates, for example by changing their units or their numerical values. </a:t>
            </a:r>
          </a:p>
          <a:p>
            <a:r>
              <a:rPr lang="en-US" baseline="0" dirty="0"/>
              <a:t> - and finally we verify high-quality positive and negative answers and separate them from invalid or ambiguous candidates. </a:t>
            </a:r>
          </a:p>
          <a:p>
            <a:endParaRPr lang="en-US" baseline="0"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84</a:t>
            </a:fld>
            <a:endParaRPr lang="en-US"/>
          </a:p>
        </p:txBody>
      </p:sp>
    </p:spTree>
    <p:extLst>
      <p:ext uri="{BB962C8B-B14F-4D97-AF65-F5344CB8AC3E}">
        <p14:creationId xmlns:p14="http://schemas.microsoft.com/office/powerpoint/2010/main" val="6648372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on experimental results. </a:t>
            </a:r>
          </a:p>
          <a:p>
            <a:endParaRPr lang="en-US" dirty="0"/>
          </a:p>
          <a:p>
            <a:r>
              <a:rPr lang="en-US" dirty="0"/>
              <a:t>Here we see a random baseline, just to assess the bare-minimum we can score on this test. </a:t>
            </a:r>
          </a:p>
          <a:p>
            <a:r>
              <a:rPr lang="en-US" dirty="0"/>
              <a:t>We two metrics: one is F1 and the other one Exact Match, which as you can see is a harsher scoring. </a:t>
            </a:r>
          </a:p>
          <a:p>
            <a:endParaRPr lang="en-US" dirty="0"/>
          </a:p>
          <a:p>
            <a:r>
              <a:rPr lang="en-US" dirty="0"/>
              <a:t>ESIM is a supervised deep-learning model with LSTMS, which previously been used in a couple of other QA datasets. Which actually does not do much better than random baseline. </a:t>
            </a:r>
          </a:p>
          <a:p>
            <a:endParaRPr lang="en-US" dirty="0"/>
          </a:p>
          <a:p>
            <a:r>
              <a:rPr lang="en-US" dirty="0"/>
              <a:t>And here we have a recently released system by Google, which uses heavy pre-training on web data. Basically a language model that is aware of many interesting associations on the web, and turns our that this system actually shows a good progress over other baselines. </a:t>
            </a:r>
          </a:p>
          <a:p>
            <a:endParaRPr lang="en-US" dirty="0"/>
          </a:p>
          <a:p>
            <a:r>
              <a:rPr lang="en-US" dirty="0"/>
              <a:t>Does it solve the problem though? </a:t>
            </a:r>
          </a:p>
          <a:p>
            <a:r>
              <a:rPr lang="en-US" dirty="0"/>
              <a:t>No, I believe, and for that I want you to pay attention to the significant gap between this model and the human performance. </a:t>
            </a:r>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85</a:t>
            </a:fld>
            <a:endParaRPr lang="en-US"/>
          </a:p>
        </p:txBody>
      </p:sp>
    </p:spTree>
    <p:extLst>
      <p:ext uri="{BB962C8B-B14F-4D97-AF65-F5344CB8AC3E}">
        <p14:creationId xmlns:p14="http://schemas.microsoft.com/office/powerpoint/2010/main" val="13313953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86</a:t>
            </a:fld>
            <a:endParaRPr lang="en-US"/>
          </a:p>
        </p:txBody>
      </p:sp>
    </p:spTree>
    <p:extLst>
      <p:ext uri="{BB962C8B-B14F-4D97-AF65-F5344CB8AC3E}">
        <p14:creationId xmlns:p14="http://schemas.microsoft.com/office/powerpoint/2010/main" val="11123037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conclude this section, I just briefly want to comment on the state of the field on problem we are studying here. </a:t>
            </a:r>
          </a:p>
          <a:p>
            <a:endParaRPr lang="en-US" dirty="0"/>
          </a:p>
          <a:p>
            <a:r>
              <a:rPr lang="en-US" dirty="0"/>
              <a:t>A big line of works has explored explicit ways of encoding commonsense; </a:t>
            </a:r>
          </a:p>
          <a:p>
            <a:r>
              <a:rPr lang="en-US" dirty="0"/>
              <a:t> - Some of line of efforts, manually compile large databases, and some recent example do it semi-automatically. </a:t>
            </a:r>
          </a:p>
          <a:p>
            <a:r>
              <a:rPr lang="en-US" dirty="0"/>
              <a:t> - These systems usually have an acceptable precision, but often suffer from sparsity and lack of coverage. </a:t>
            </a:r>
          </a:p>
          <a:p>
            <a:endParaRPr lang="en-US" dirty="0"/>
          </a:p>
          <a:p>
            <a:r>
              <a:rPr lang="en-US" dirty="0"/>
              <a:t>On the other side, we see giant deep learning models pre-trained on web-data that act as flexible access point to data. </a:t>
            </a:r>
          </a:p>
          <a:p>
            <a:r>
              <a:rPr lang="en-US" dirty="0"/>
              <a:t>Such systems usually encode many interesting associations, but suffer lack of precision and reliability. </a:t>
            </a:r>
          </a:p>
          <a:p>
            <a:r>
              <a:rPr lang="en-US" dirty="0"/>
              <a:t>Take this example: </a:t>
            </a:r>
          </a:p>
          <a:p>
            <a:endParaRPr lang="en-US" dirty="0"/>
          </a:p>
          <a:p>
            <a:r>
              <a:rPr lang="en-US" dirty="0"/>
              <a:t>In this case, BERT (a language model), identifies the units that go with question, but is not capable of numeracy. </a:t>
            </a:r>
          </a:p>
          <a:p>
            <a:r>
              <a:rPr lang="en-US" dirty="0"/>
              <a:t>And this just an example to show that, these are capable some aspects, but there are many angles that they are missing. And the whole point of datasets of like we provide here is to help the field, find those missing points.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88</a:t>
            </a:fld>
            <a:endParaRPr lang="en-US"/>
          </a:p>
        </p:txBody>
      </p:sp>
    </p:spTree>
    <p:extLst>
      <p:ext uri="{BB962C8B-B14F-4D97-AF65-F5344CB8AC3E}">
        <p14:creationId xmlns:p14="http://schemas.microsoft.com/office/powerpoint/2010/main" val="32145162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89</a:t>
            </a:fld>
            <a:endParaRPr lang="en-US"/>
          </a:p>
        </p:txBody>
      </p:sp>
    </p:spTree>
    <p:extLst>
      <p:ext uri="{BB962C8B-B14F-4D97-AF65-F5344CB8AC3E}">
        <p14:creationId xmlns:p14="http://schemas.microsoft.com/office/powerpoint/2010/main" val="36488321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3</a:t>
            </a:r>
            <a:r>
              <a:rPr lang="en-US" baseline="30000" dirty="0"/>
              <a:t>rd</a:t>
            </a:r>
            <a:r>
              <a:rPr lang="en-US" dirty="0"/>
              <a:t> part of the thesis, which is focused on a</a:t>
            </a:r>
            <a:r>
              <a:rPr lang="en-US" baseline="0" dirty="0"/>
              <a:t> theoretical formalism. </a:t>
            </a:r>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90</a:t>
            </a:fld>
            <a:endParaRPr lang="en-US"/>
          </a:p>
        </p:txBody>
      </p:sp>
    </p:spTree>
    <p:extLst>
      <p:ext uri="{BB962C8B-B14F-4D97-AF65-F5344CB8AC3E}">
        <p14:creationId xmlns:p14="http://schemas.microsoft.com/office/powerpoint/2010/main" val="259087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purpose of Natural Language Understanding (NLU) is to enable systems to interpret a given text, as close as possible to the many ways humans would interpret it.</a:t>
            </a:r>
          </a:p>
          <a:p>
            <a:endParaRPr lang="en-US" sz="1200" b="0" i="0" u="none" strike="noStrike" kern="1200" dirty="0">
              <a:solidFill>
                <a:schemeClr val="tx1"/>
              </a:solidFill>
              <a:effectLst/>
              <a:latin typeface="+mn-lt"/>
              <a:ea typeface="+mn-ea"/>
              <a:cs typeface="+mn-cs"/>
            </a:endParaRPr>
          </a:p>
          <a:p>
            <a:r>
              <a:rPr lang="en-US" dirty="0"/>
              <a:t>Improving NLU is increasingly changing the way humans interact with machines. The current NLU technology is already making significant impacts. For example, we can see it used by dialogue systems</a:t>
            </a:r>
            <a:r>
              <a:rPr lang="en-US" baseline="0" dirty="0"/>
              <a:t> </a:t>
            </a:r>
            <a:r>
              <a:rPr lang="en-US" dirty="0"/>
              <a:t>like Alexa</a:t>
            </a:r>
            <a:r>
              <a:rPr lang="en-US" baseline="0" dirty="0"/>
              <a:t> and </a:t>
            </a:r>
            <a:r>
              <a:rPr lang="en-US" dirty="0"/>
              <a:t>Siri,</a:t>
            </a:r>
            <a:r>
              <a:rPr lang="en-US" baseline="0" dirty="0"/>
              <a:t> and search engines</a:t>
            </a:r>
            <a:r>
              <a:rPr lang="en-US" dirty="0"/>
              <a:t>.</a:t>
            </a:r>
            <a:endParaRPr lang="en-US" sz="1200" b="0" i="0" u="none" strike="noStrike" kern="1200" dirty="0">
              <a:solidFill>
                <a:schemeClr val="tx1"/>
              </a:solidFill>
              <a:effectLst/>
              <a:latin typeface="+mn-lt"/>
              <a:ea typeface="+mn-ea"/>
              <a:cs typeface="+mn-cs"/>
            </a:endParaRPr>
          </a:p>
          <a:p>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is not a new problem. </a:t>
            </a:r>
            <a:r>
              <a:rPr lang="en-US" dirty="0"/>
              <a:t>The importance of automating language</a:t>
            </a:r>
            <a:r>
              <a:rPr lang="en-US" baseline="0" dirty="0"/>
              <a:t> understanding</a:t>
            </a:r>
            <a:r>
              <a:rPr lang="en-US" dirty="0"/>
              <a:t> was understood by many pioneers in Artificial Intelligence (mostly in the 60s and 70s). </a:t>
            </a:r>
          </a:p>
          <a:p>
            <a:br>
              <a:rPr lang="en-US" dirty="0"/>
            </a:br>
            <a:r>
              <a:rPr lang="en-US" dirty="0"/>
              <a:t>After a couple of decades of active work, </a:t>
            </a:r>
            <a:r>
              <a:rPr lang="en-US" sz="1200" b="0" i="0" u="none" strike="noStrike" kern="1200" dirty="0">
                <a:solidFill>
                  <a:schemeClr val="tx1"/>
                </a:solidFill>
                <a:effectLst/>
                <a:latin typeface="+mn-lt"/>
                <a:ea typeface="+mn-ea"/>
                <a:cs typeface="+mn-cs"/>
              </a:rPr>
              <a:t>AI systems are still far from exhibiting human-like intelligence.</a:t>
            </a:r>
            <a:r>
              <a:rPr lang="en-US" sz="1200" b="0" i="0" u="none" strike="noStrike" kern="1200" baseline="0" dirty="0">
                <a:solidFill>
                  <a:schemeClr val="tx1"/>
                </a:solidFill>
                <a:effectLst/>
                <a:latin typeface="+mn-lt"/>
                <a:ea typeface="+mn-ea"/>
                <a:cs typeface="+mn-cs"/>
              </a:rPr>
              <a:t> </a:t>
            </a:r>
          </a:p>
          <a:p>
            <a:endParaRPr lang="en-US" sz="1200" b="0" i="0" u="none" strike="noStrike" kern="1200" baseline="0" dirty="0">
              <a:solidFill>
                <a:schemeClr val="tx1"/>
              </a:solidFill>
              <a:effectLst/>
              <a:latin typeface="+mn-lt"/>
              <a:ea typeface="+mn-ea"/>
              <a:cs typeface="+mn-cs"/>
            </a:endParaRPr>
          </a:p>
          <a:p>
            <a:r>
              <a:rPr lang="en-US" sz="1200" b="0" i="0" u="none" strike="noStrike" kern="1200" baseline="0" dirty="0">
                <a:solidFill>
                  <a:schemeClr val="tx1"/>
                </a:solidFill>
                <a:effectLst/>
                <a:latin typeface="+mn-lt"/>
                <a:ea typeface="+mn-ea"/>
                <a:cs typeface="+mn-cs"/>
              </a:rPr>
              <a:t>And before any effort to tackle language understanding, we have to understand its difficulties.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E438F2-796D-4542-A64A-55FC71FAA1A2}" type="slidenum">
              <a:rPr lang="en-US" smtClean="0"/>
              <a:t>8</a:t>
            </a:fld>
            <a:endParaRPr lang="en-US"/>
          </a:p>
        </p:txBody>
      </p:sp>
    </p:spTree>
    <p:extLst>
      <p:ext uri="{BB962C8B-B14F-4D97-AF65-F5344CB8AC3E}">
        <p14:creationId xmlns:p14="http://schemas.microsoft.com/office/powerpoint/2010/main" val="17995397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goal in this chapter </a:t>
            </a:r>
            <a:r>
              <a:rPr lang="en-US" baseline="0" dirty="0"/>
              <a:t>is to provide a formal approach to studying reasoning in the context of language.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And in order to do so, we will make assumptions on</a:t>
            </a:r>
          </a:p>
          <a:p>
            <a:r>
              <a:rPr lang="en-US" baseline="0" dirty="0"/>
              <a:t>  - how information are being representation</a:t>
            </a:r>
          </a:p>
          <a:p>
            <a:r>
              <a:rPr lang="en-US" baseline="0" dirty="0"/>
              <a:t>  - and the nature of reasoning  operating on the representations </a:t>
            </a:r>
          </a:p>
          <a:p>
            <a:endParaRPr lang="en-US" baseline="0" dirty="0"/>
          </a:p>
          <a:p>
            <a:pPr marL="171450" indent="-171450">
              <a:buFont typeface="Arial" panose="020B0604020202020204" pitchFamily="34" charset="0"/>
              <a:buChar char="•"/>
            </a:pPr>
            <a:r>
              <a:rPr lang="en-US" baseline="0" dirty="0"/>
              <a:t>In our approach, we choose to use graphs to represent knowledge</a:t>
            </a:r>
          </a:p>
          <a:p>
            <a:pPr marL="628650" lvl="1" indent="-171450">
              <a:buFont typeface="Arial" panose="020B0604020202020204" pitchFamily="34" charset="0"/>
              <a:buChar char="•"/>
            </a:pPr>
            <a:r>
              <a:rPr lang="en-US" baseline="0" dirty="0"/>
              <a:t>This choice is partly due to the many analytical tools in graph theory. </a:t>
            </a:r>
          </a:p>
          <a:p>
            <a:pPr marL="628650" lvl="1" indent="-171450">
              <a:buFont typeface="Arial" panose="020B0604020202020204" pitchFamily="34" charset="0"/>
              <a:buChar char="•"/>
            </a:pPr>
            <a:r>
              <a:rPr lang="en-US" baseline="0" dirty="0"/>
              <a:t>This should not be a limiting assumptions, since many other forms of knowledge representations, can be projected into graphical form. </a:t>
            </a:r>
          </a:p>
          <a:p>
            <a:pPr marL="628650" lvl="1"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And within this representations, we would like to incorporate some of the important properties of language like “variability” and ”ambiguity”. </a:t>
            </a:r>
          </a:p>
          <a:p>
            <a:pPr marL="171450" indent="-171450">
              <a:buFont typeface="Arial" panose="020B0604020202020204" pitchFamily="34" charset="0"/>
              <a:buChar cha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Reasoning being a machinery that combines local information. </a:t>
            </a:r>
          </a:p>
          <a:p>
            <a:endParaRPr lang="en-US" baseline="0" dirty="0"/>
          </a:p>
          <a:p>
            <a:r>
              <a:rPr lang="en-US" baseline="0" dirty="0"/>
              <a:t>And finally, the ultimate goal is to characterize and distinguish the settings which lead to successful or failed reasoning. </a:t>
            </a:r>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92</a:t>
            </a:fld>
            <a:endParaRPr lang="en-US"/>
          </a:p>
        </p:txBody>
      </p:sp>
    </p:spTree>
    <p:extLst>
      <p:ext uri="{BB962C8B-B14F-4D97-AF65-F5344CB8AC3E}">
        <p14:creationId xmlns:p14="http://schemas.microsoft.com/office/powerpoint/2010/main" val="10335884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move on, let me </a:t>
            </a:r>
            <a:r>
              <a:rPr lang="en-US" baseline="0" dirty="0"/>
              <a:t>be clear about a few things we do not intend to say, but could be conflated with what do here: </a:t>
            </a:r>
          </a:p>
          <a:p>
            <a:endParaRPr lang="en-US" baseline="0" dirty="0"/>
          </a:p>
          <a:p>
            <a:r>
              <a:rPr lang="en-US" baseline="0" dirty="0"/>
              <a:t> - We are not making claim on what reasoning is. The nature of reasoning is complex and beyond the scope of this work. </a:t>
            </a:r>
          </a:p>
          <a:p>
            <a:r>
              <a:rPr lang="en-US" baseline="0" dirty="0"/>
              <a:t> - Or how knowledge should be represented. We are just using representations that has history been used, directly or indirectly, in the field. </a:t>
            </a:r>
          </a:p>
          <a:p>
            <a:r>
              <a:rPr lang="en-US" baseline="0" dirty="0"/>
              <a:t> - And finally, we do not intend to propose a reasoning system design. </a:t>
            </a:r>
            <a:endParaRPr lang="en-US" dirty="0"/>
          </a:p>
          <a:p>
            <a:endParaRPr lang="en-US" dirty="0"/>
          </a:p>
          <a:p>
            <a:endParaRPr lang="en-US" dirty="0"/>
          </a:p>
          <a:p>
            <a:endParaRPr lang="en-US" baseline="0" dirty="0"/>
          </a:p>
          <a:p>
            <a:r>
              <a:rPr lang="en-US" dirty="0"/>
              <a:t>Of course, stating</a:t>
            </a:r>
            <a:r>
              <a:rPr lang="en-US" baseline="0" dirty="0"/>
              <a:t> the obvious that any theoretical work is built on assumptions (and little many assumptions, are usually preferred). </a:t>
            </a:r>
          </a:p>
          <a:p>
            <a:r>
              <a:rPr lang="en-US" baseline="0" dirty="0"/>
              <a:t>Here as well, we provide a formalism and say something interesting, built on assumptions, which limits our results.  </a:t>
            </a:r>
            <a:r>
              <a:rPr lang="en-US" dirty="0"/>
              <a:t>And the hope is that, many past and future designs could be cast in terms of these definitions.</a:t>
            </a:r>
            <a:endParaRPr lang="en-US" baseline="0" dirty="0"/>
          </a:p>
          <a:p>
            <a:r>
              <a:rPr lang="en-US" baseline="0" dirty="0"/>
              <a:t>And the extent of the credibility of the results over time, will depend on whether these assumptions stand the test of time. </a:t>
            </a:r>
          </a:p>
          <a:p>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aseline="0" dirty="0"/>
              <a:t>(namely, the connectivity operation, which I will define later) we think it is necessary for a broad range of definitions for reasoning. And many other assumptions could be recast in such forms. </a:t>
            </a:r>
          </a:p>
          <a:p>
            <a:r>
              <a:rPr lang="en-US" baseline="0" dirty="0"/>
              <a:t># An equivalent of this is that, Newton’s Universal law of gravity was a ground-breaking result, although it’s reach was limited to the earth; it breaks down in many cases outside the earth, smaller scales or really big scales.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dirty="0"/>
              <a:t>As I mentioned, we</a:t>
            </a:r>
            <a:r>
              <a:rPr lang="en-US" baseline="0" dirty="0"/>
              <a:t> use graphs as our base representation; Again, this is just choice and this should not be considered a limitation. One can think of other equivalent representations.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dirty="0"/>
              <a:t>We use "loose" definitions for knowledge and reasoning.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p>
          <a:p>
            <a:r>
              <a:rPr lang="en-US" baseline="0" dirty="0"/>
              <a:t> </a:t>
            </a:r>
          </a:p>
        </p:txBody>
      </p:sp>
      <p:sp>
        <p:nvSpPr>
          <p:cNvPr id="4" name="Slide Number Placeholder 3"/>
          <p:cNvSpPr>
            <a:spLocks noGrp="1"/>
          </p:cNvSpPr>
          <p:nvPr>
            <p:ph type="sldNum" sz="quarter" idx="10"/>
          </p:nvPr>
        </p:nvSpPr>
        <p:spPr/>
        <p:txBody>
          <a:bodyPr/>
          <a:lstStyle/>
          <a:p>
            <a:fld id="{15E438F2-796D-4542-A64A-55FC71FAA1A2}" type="slidenum">
              <a:rPr lang="en-US" smtClean="0"/>
              <a:t>93</a:t>
            </a:fld>
            <a:endParaRPr lang="en-US"/>
          </a:p>
        </p:txBody>
      </p:sp>
    </p:spTree>
    <p:extLst>
      <p:ext uri="{BB962C8B-B14F-4D97-AF65-F5344CB8AC3E}">
        <p14:creationId xmlns:p14="http://schemas.microsoft.com/office/powerpoint/2010/main" val="34945248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Let me </a:t>
            </a:r>
            <a:r>
              <a:rPr lang="en-US" baseline="0" dirty="0"/>
              <a:t>start by introducing few key notions we will be using here: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Informally speaking, language comes to existence in the form of abstract ideas and meanings. (Right).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later on, theses abstractions are uttered in the form of written or spoken language; which result in the content of the internet or dialogues.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On one hand, machines interface the language in symbolic form, say by reading the internet or a dialogue. (Left)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the whole game here is around the interaction between these two spaces, and modelling the phenomena that we discussed in the introduction:  ambiguity, variability and so on.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On the other hand, the meaning space is free of such artifacts.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Let me try to expand a little bit more on we are modelling these two spaces and their properties. </a:t>
            </a:r>
            <a:endParaRPr lang="en-US" dirty="0"/>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We get inspiration from this observations and try to define these spaces and say something interesting about their relationships.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And in defining this, we have to respect their properties: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First one is the meaning graph, which is representative of the conceptualization of the ideas in our mind.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dirty="0"/>
              <a:t>And</a:t>
            </a:r>
            <a:r>
              <a:rPr lang="en-US" baseline="0" dirty="0"/>
              <a:t> when the ideas are verbalized or uttered, they are converted into symbolic form in the form of text, speech, etc. </a:t>
            </a:r>
          </a:p>
          <a:p>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94</a:t>
            </a:fld>
            <a:endParaRPr lang="en-US"/>
          </a:p>
        </p:txBody>
      </p:sp>
    </p:spTree>
    <p:extLst>
      <p:ext uri="{BB962C8B-B14F-4D97-AF65-F5344CB8AC3E}">
        <p14:creationId xmlns:p14="http://schemas.microsoft.com/office/powerpoint/2010/main" val="15168845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am </a:t>
            </a:r>
            <a:r>
              <a:rPr lang="en-US" dirty="0" err="1"/>
              <a:t>gonna</a:t>
            </a:r>
            <a:r>
              <a:rPr lang="en-US" dirty="0"/>
              <a:t> use an example, to explain the two spaces we talked about in the previous slide: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nutshell, our base representation consists of these two graphs: meaning graph (right) and symbol graph (left)</a:t>
            </a:r>
          </a:p>
          <a:p>
            <a:r>
              <a:rPr lang="en-US" baseline="0" dirty="0"/>
              <a:t>I am showing few concepts and their relations. </a:t>
            </a:r>
          </a:p>
          <a:p>
            <a:r>
              <a:rPr lang="en-US" baseline="0" dirty="0"/>
              <a:t>Here we see a processor and CPU and a semantic relation (edge) connecting them; and this relation can be, for example, a CPU is a type of IC. </a:t>
            </a:r>
          </a:p>
          <a:p>
            <a:endParaRPr lang="en-US" dirty="0"/>
          </a:p>
          <a:p>
            <a:r>
              <a:rPr lang="en-US" dirty="0"/>
              <a:t>And</a:t>
            </a:r>
            <a:r>
              <a:rPr lang="en-US" baseline="0" dirty="0"/>
              <a:t> each of these concepts can be uttered in various ways. </a:t>
            </a:r>
          </a:p>
          <a:p>
            <a:r>
              <a:rPr lang="en-US" baseline="0" dirty="0"/>
              <a:t>For example, IC can be referred to as </a:t>
            </a:r>
            <a:r>
              <a:rPr lang="mr-IN" baseline="0" dirty="0"/>
              <a:t>…</a:t>
            </a:r>
            <a:r>
              <a:rPr lang="en-US" baseline="0" dirty="0"/>
              <a:t> </a:t>
            </a:r>
          </a:p>
          <a:p>
            <a:endParaRPr lang="en-US" dirty="0"/>
          </a:p>
          <a:p>
            <a:r>
              <a:rPr lang="en-US" dirty="0"/>
              <a:t>The  four phenomena in orange boxes are the ones are considering in our formalism;</a:t>
            </a:r>
          </a:p>
          <a:p>
            <a:r>
              <a:rPr lang="en-US" dirty="0"/>
              <a:t>Implicitly, this utterance process is modeled as a randomize sampling, from a given meaning graph, controlled by </a:t>
            </a:r>
            <a:r>
              <a:rPr lang="en-US" baseline="0" dirty="0"/>
              <a:t>different parameters which control the intensity of each of these phenomena: </a:t>
            </a:r>
          </a:p>
          <a:p>
            <a:r>
              <a:rPr lang="en-US" baseline="0" dirty="0"/>
              <a:t>  - lambda: </a:t>
            </a:r>
            <a:r>
              <a:rPr lang="mr-IN" baseline="0" dirty="0"/>
              <a:t>…</a:t>
            </a:r>
            <a:r>
              <a:rPr lang="en-US" baseline="0" dirty="0"/>
              <a:t> </a:t>
            </a:r>
          </a:p>
          <a:p>
            <a:r>
              <a:rPr lang="en-US" baseline="0" dirty="0"/>
              <a:t> - </a:t>
            </a:r>
            <a:r>
              <a:rPr lang="mr-IN" baseline="0" dirty="0"/>
              <a:t>…</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present the results in terms of a single parameters, but the actual results are more general </a:t>
            </a:r>
          </a:p>
          <a:p>
            <a:endParaRPr lang="en-US" dirty="0"/>
          </a:p>
          <a:p>
            <a:r>
              <a:rPr lang="en-US" dirty="0"/>
              <a:t>obviously language has other challenges that are not considered here. </a:t>
            </a:r>
            <a:endParaRPr lang="en-US" baseline="0"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Let me be clear that, these concept names and relations here (like CPU, IC </a:t>
            </a:r>
            <a:r>
              <a:rPr lang="en-US" baseline="0" dirty="0" err="1"/>
              <a:t>etc</a:t>
            </a:r>
            <a:r>
              <a:rPr lang="en-US" baseline="0" dirty="0"/>
              <a:t>) are only to explain the underlying to representations. In reality there are no CPUs or ICs in the formalism. </a:t>
            </a:r>
          </a:p>
          <a:p>
            <a:endParaRPr lang="en-US" baseline="0" dirty="0"/>
          </a:p>
        </p:txBody>
      </p:sp>
      <p:sp>
        <p:nvSpPr>
          <p:cNvPr id="4" name="Slide Number Placeholder 3"/>
          <p:cNvSpPr>
            <a:spLocks noGrp="1"/>
          </p:cNvSpPr>
          <p:nvPr>
            <p:ph type="sldNum" sz="quarter" idx="10"/>
          </p:nvPr>
        </p:nvSpPr>
        <p:spPr/>
        <p:txBody>
          <a:bodyPr/>
          <a:lstStyle/>
          <a:p>
            <a:fld id="{15E438F2-796D-4542-A64A-55FC71FAA1A2}" type="slidenum">
              <a:rPr lang="en-US" smtClean="0"/>
              <a:t>95</a:t>
            </a:fld>
            <a:endParaRPr lang="en-US"/>
          </a:p>
        </p:txBody>
      </p:sp>
    </p:spTree>
    <p:extLst>
      <p:ext uri="{BB962C8B-B14F-4D97-AF65-F5344CB8AC3E}">
        <p14:creationId xmlns:p14="http://schemas.microsoft.com/office/powerpoint/2010/main" val="19052243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98</a:t>
            </a:fld>
            <a:endParaRPr lang="en-US"/>
          </a:p>
        </p:txBody>
      </p:sp>
    </p:spTree>
    <p:extLst>
      <p:ext uri="{BB962C8B-B14F-4D97-AF65-F5344CB8AC3E}">
        <p14:creationId xmlns:p14="http://schemas.microsoft.com/office/powerpoint/2010/main" val="3904939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defined our base representation, let's see what we are going to do based on this: </a:t>
            </a:r>
          </a:p>
          <a:p>
            <a:r>
              <a:rPr lang="en-US" dirty="0"/>
              <a:t>Reasoning</a:t>
            </a:r>
            <a:r>
              <a:rPr lang="en-US" baseline="0" dirty="0"/>
              <a:t> in its full glory is a really complex notion, and hard to define (let alone model). </a:t>
            </a:r>
          </a:p>
          <a:p>
            <a:r>
              <a:rPr lang="en-US" baseline="0" dirty="0"/>
              <a:t> - What we are interested here is a sub-class of algorithms that work by chaining local information. </a:t>
            </a:r>
          </a:p>
          <a:p>
            <a:r>
              <a:rPr lang="en-US" baseline="0" dirty="0"/>
              <a:t> - And even within this subclass, we will consider an sub-operation which used directly or indirectly by such systems. </a:t>
            </a:r>
          </a:p>
          <a:p>
            <a:endParaRPr lang="en-US" baseline="0" dirty="0"/>
          </a:p>
          <a:p>
            <a:r>
              <a:rPr lang="en-US" baseline="0" dirty="0"/>
              <a:t>Take these two graphs: </a:t>
            </a:r>
          </a:p>
          <a:p>
            <a:r>
              <a:rPr lang="en-US" baseline="0" dirty="0"/>
              <a:t>…  </a:t>
            </a:r>
          </a:p>
          <a:p>
            <a:endParaRPr lang="en-US" baseline="0" dirty="0"/>
          </a:p>
          <a:p>
            <a:r>
              <a:rPr lang="en-US" baseline="0" dirty="0"/>
              <a:t>And here is its equivalent symbol graph which could be thought of as the output of an information extraction systems;  </a:t>
            </a:r>
          </a:p>
          <a:p>
            <a:r>
              <a:rPr lang="en-US" baseline="0" dirty="0"/>
              <a:t>Each concept can be verbalized in many ways which is indicative of variability. </a:t>
            </a:r>
          </a:p>
          <a:p>
            <a:r>
              <a:rPr lang="en-US" dirty="0"/>
              <a:t>On</a:t>
            </a:r>
            <a:r>
              <a:rPr lang="en-US" baseline="0" dirty="0"/>
              <a:t> the relationships on the edges are literally a few sentences picked from the internet. </a:t>
            </a:r>
          </a:p>
          <a:p>
            <a:endParaRPr lang="en-US" baseline="0" dirty="0"/>
          </a:p>
          <a:p>
            <a:r>
              <a:rPr lang="en-US" baseline="0" dirty="0"/>
              <a:t>Now if I ask you verify a query like this, you can verify it's validity by following a path between two nodes, with the path being a certificate for this proof. </a:t>
            </a:r>
          </a:p>
          <a:p>
            <a:endParaRPr lang="en-US" baseline="0" dirty="0"/>
          </a:p>
          <a:p>
            <a:r>
              <a:rPr lang="en-US" baseline="0" dirty="0"/>
              <a:t>And a hypothetical system can also simulate this in the symbol graph, in a similar fashion or (or </a:t>
            </a:r>
            <a:r>
              <a:rPr lang="en-US" baseline="0" dirty="0" err="1"/>
              <a:t>sth</a:t>
            </a:r>
            <a:r>
              <a:rPr lang="en-US" baseline="0" dirty="0"/>
              <a:t> fancier), except that it has to deal with issues like:  </a:t>
            </a:r>
          </a:p>
          <a:p>
            <a:r>
              <a:rPr lang="en-US" baseline="0" dirty="0"/>
              <a:t> - missing edges </a:t>
            </a:r>
          </a:p>
          <a:p>
            <a:r>
              <a:rPr lang="en-US" baseline="0" dirty="0"/>
              <a:t> - variability </a:t>
            </a:r>
          </a:p>
          <a:p>
            <a:r>
              <a:rPr lang="en-US" baseline="0" dirty="0"/>
              <a:t> - avoid the erroneous edges </a:t>
            </a:r>
          </a:p>
          <a:p>
            <a:r>
              <a:rPr lang="en-US" baseline="0" dirty="0"/>
              <a:t>And so on; </a:t>
            </a:r>
          </a:p>
          <a:p>
            <a:endParaRPr lang="en-US" baseline="0" dirty="0"/>
          </a:p>
          <a:p>
            <a:r>
              <a:rPr lang="en-US" baseline="0" dirty="0"/>
              <a:t>The key point I want to make here is that, we are interested in the class of proofs (or reasoning if you will) that can though of, directly or indirectly, as a connectivity sub-routine. </a:t>
            </a:r>
          </a:p>
        </p:txBody>
      </p:sp>
      <p:sp>
        <p:nvSpPr>
          <p:cNvPr id="4" name="Slide Number Placeholder 3"/>
          <p:cNvSpPr>
            <a:spLocks noGrp="1"/>
          </p:cNvSpPr>
          <p:nvPr>
            <p:ph type="sldNum" sz="quarter" idx="10"/>
          </p:nvPr>
        </p:nvSpPr>
        <p:spPr/>
        <p:txBody>
          <a:bodyPr/>
          <a:lstStyle/>
          <a:p>
            <a:fld id="{15E438F2-796D-4542-A64A-55FC71FAA1A2}" type="slidenum">
              <a:rPr lang="en-US" smtClean="0"/>
              <a:t>99</a:t>
            </a:fld>
            <a:endParaRPr lang="en-US"/>
          </a:p>
        </p:txBody>
      </p:sp>
    </p:spTree>
    <p:extLst>
      <p:ext uri="{BB962C8B-B14F-4D97-AF65-F5344CB8AC3E}">
        <p14:creationId xmlns:p14="http://schemas.microsoft.com/office/powerpoint/2010/main" val="15115151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inference problem we are interested in quantifying is, whether symbol graph, we can make an inference about the connectivity in the meaning graph. </a:t>
            </a:r>
          </a:p>
          <a:p>
            <a:endParaRPr lang="en-US" dirty="0"/>
          </a:p>
          <a:p>
            <a:r>
              <a:rPr lang="en-US" dirty="0"/>
              <a:t>Specifically, a </a:t>
            </a:r>
            <a:r>
              <a:rPr lang="en-US" baseline="0" dirty="0"/>
              <a:t>machine is given an utterance of the universe: this is an instance of a symbol graph, generated from one unseen underlying meaning graphs. </a:t>
            </a:r>
          </a:p>
          <a:p>
            <a:r>
              <a:rPr lang="en-US" baseline="0" dirty="0"/>
              <a:t>We don’t what is the meaning graph, but we have two guesses: In one world, the two target nodes of interest are connected with d steps, and in another world they are disconnected. </a:t>
            </a:r>
          </a:p>
          <a:p>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there is a hypothesis we are relying on: A successful reasoning (which we don’t know how is defined) requires a successful connectivity subroutine.  </a:t>
            </a:r>
          </a:p>
          <a:p>
            <a:endParaRPr lang="en-US" baseline="0" dirty="0"/>
          </a:p>
          <a:p>
            <a:r>
              <a:rPr lang="en-US" baseline="0" dirty="0"/>
              <a:t>One can think about it as a “hypothesis testing” or “probabilistic inference” problem: given some observations, we want to infer the underlying truth.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101</a:t>
            </a:fld>
            <a:endParaRPr lang="en-US"/>
          </a:p>
        </p:txBody>
      </p:sp>
    </p:spTree>
    <p:extLst>
      <p:ext uri="{BB962C8B-B14F-4D97-AF65-F5344CB8AC3E}">
        <p14:creationId xmlns:p14="http://schemas.microsoft.com/office/powerpoint/2010/main" val="18599595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inference problem we are interested in quantifying is, whether symbol graph, we can make an inference about the connectivity in the meaning graph. </a:t>
            </a:r>
          </a:p>
          <a:p>
            <a:endParaRPr lang="en-US" dirty="0"/>
          </a:p>
          <a:p>
            <a:r>
              <a:rPr lang="en-US" dirty="0"/>
              <a:t>Specifically, a </a:t>
            </a:r>
            <a:r>
              <a:rPr lang="en-US" baseline="0" dirty="0"/>
              <a:t>machine is given an utterance of the universe: this is an instance of a symbol graph, generated from one unseen underlying meaning graphs. </a:t>
            </a:r>
          </a:p>
          <a:p>
            <a:r>
              <a:rPr lang="en-US" baseline="0" dirty="0"/>
              <a:t>We don’t what is the meaning graph, but we have two guesses: In one world, the two target nodes of interest are connected with d steps, and in another world they are disconnected. </a:t>
            </a:r>
          </a:p>
          <a:p>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there is a hypothesis we are relying on: A successful reasoning (which we don’t know how is defined) requires a successful connectivity subroutine.  </a:t>
            </a:r>
          </a:p>
          <a:p>
            <a:endParaRPr lang="en-US" baseline="0" dirty="0"/>
          </a:p>
          <a:p>
            <a:r>
              <a:rPr lang="en-US" baseline="0" dirty="0"/>
              <a:t>One can think about it as a “hypothesis testing” or “probabilistic inference” problem: given some observations, we want to infer the underlying truth.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102</a:t>
            </a:fld>
            <a:endParaRPr lang="en-US"/>
          </a:p>
        </p:txBody>
      </p:sp>
    </p:spTree>
    <p:extLst>
      <p:ext uri="{BB962C8B-B14F-4D97-AF65-F5344CB8AC3E}">
        <p14:creationId xmlns:p14="http://schemas.microsoft.com/office/powerpoint/2010/main" val="19631418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am going to present a very high-level description of our results here</a:t>
            </a:r>
          </a:p>
          <a:p>
            <a:endParaRPr lang="en-US" baseline="0" dirty="0"/>
          </a:p>
          <a:p>
            <a:r>
              <a:rPr lang="en-US" baseline="0" dirty="0"/>
              <a:t>Take this two dimensional plot: </a:t>
            </a:r>
          </a:p>
          <a:p>
            <a:endParaRPr lang="en-US" baseline="0" dirty="0"/>
          </a:p>
          <a:p>
            <a:r>
              <a:rPr lang="en-US" baseline="0" dirty="0"/>
              <a:t>The x-axis shows the the number the steps required, which can range from 1 to n, n being the number of nodes in the meaning graph. </a:t>
            </a:r>
          </a:p>
          <a:p>
            <a:endParaRPr lang="en-US" baseline="0" dirty="0"/>
          </a:p>
          <a:p>
            <a:r>
              <a:rPr lang="en-US" baseline="0" dirty="0"/>
              <a:t>Y-axis shows the strength of a parameter of interest. Here I am showing the results of in terms of the parameter (which controls the strengths of spurious relations), but one can verify that similar results hold for other parameters. </a:t>
            </a:r>
          </a:p>
          <a:p>
            <a:endParaRPr lang="en-US" baseline="0" dirty="0"/>
          </a:p>
          <a:p>
            <a:r>
              <a:rPr lang="en-US" baseline="0" dirty="0"/>
              <a:t>Before any results, let’s look at the special cases: when there is zero noise (a perfect, but unlikely world), reasoning is always successful. </a:t>
            </a:r>
          </a:p>
          <a:p>
            <a:r>
              <a:rPr lang="en-US" baseline="0" dirty="0"/>
              <a:t>On the other side of the spectrum, a successful reasoning is never possible. </a:t>
            </a:r>
          </a:p>
          <a:p>
            <a:r>
              <a:rPr lang="en-US" baseline="0" dirty="0"/>
              <a:t>(and I am using color-coding to show success and failure). </a:t>
            </a:r>
          </a:p>
          <a:p>
            <a:endParaRPr lang="en-US" baseline="0" dirty="0"/>
          </a:p>
          <a:p>
            <a:r>
              <a:rPr lang="en-US" baseline="0" dirty="0"/>
              <a:t>Our first theorem says that, for each choice of “d” there are choices of parameters where successful reasoning is possible. And the region of success dramatically decreases as the number of the required steps increases. </a:t>
            </a:r>
          </a:p>
          <a:p>
            <a:endParaRPr lang="en-US" baseline="0" dirty="0"/>
          </a:p>
          <a:p>
            <a:r>
              <a:rPr lang="en-US" baseline="0" dirty="0"/>
              <a:t>On the other hand, Theorem B says that, is a region (notably when d &gt; log n) where successful reasoning is unlikely. This in a sense, is a limitation of what a multi-step reasoning can infer by chaining local information.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5E438F2-796D-4542-A64A-55FC71FAA1A2}" type="slidenum">
              <a:rPr lang="en-US" smtClean="0"/>
              <a:t>111</a:t>
            </a:fld>
            <a:endParaRPr lang="en-US"/>
          </a:p>
        </p:txBody>
      </p:sp>
    </p:spTree>
    <p:extLst>
      <p:ext uri="{BB962C8B-B14F-4D97-AF65-F5344CB8AC3E}">
        <p14:creationId xmlns:p14="http://schemas.microsoft.com/office/powerpoint/2010/main" val="5804286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There</a:t>
            </a:r>
            <a:r>
              <a:rPr lang="en-US" baseline="0" dirty="0"/>
              <a:t> is a practical lesson here for those working to scale up reasoning algorithms for language.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a:t>There are trends in our community scaling multi-step reasoning to handle “very long” many hops.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a:t>And the first lesson is, it’s unlikely these efforts would result in successful fruits, unless restricted to certain domain or representations.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a:t>And instead, what we think this means is that, </a:t>
            </a:r>
            <a:r>
              <a:rPr lang="en-US" dirty="0"/>
              <a:t>must focus on richer representations that allow reasoning with only a “few” hops.</a:t>
            </a:r>
            <a:r>
              <a:rPr lang="en-US" baseline="0" dirty="0"/>
              <a:t>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a:t>(this might be a good place to pause and answer any questions on this work)</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115</a:t>
            </a:fld>
            <a:endParaRPr lang="en-US"/>
          </a:p>
        </p:txBody>
      </p:sp>
    </p:spTree>
    <p:extLst>
      <p:ext uri="{BB962C8B-B14F-4D97-AF65-F5344CB8AC3E}">
        <p14:creationId xmlns:p14="http://schemas.microsoft.com/office/powerpoint/2010/main" val="163691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a:t>
            </a:r>
            <a:r>
              <a:rPr lang="en-US" baseline="0" dirty="0"/>
              <a:t> is a complex phenomenon. </a:t>
            </a:r>
            <a:br>
              <a:rPr lang="en-US" baseline="0" dirty="0"/>
            </a:br>
            <a:r>
              <a:rPr lang="en-US" baseline="0" dirty="0"/>
              <a:t>The reason that it's easy for us</a:t>
            </a:r>
            <a:r>
              <a:rPr lang="en-US" dirty="0"/>
              <a:t>, humans, is because we are born and raised with language. We get to experience </a:t>
            </a:r>
            <a:r>
              <a:rPr lang="en-US" baseline="0" dirty="0"/>
              <a:t>language and get used to its complexity.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It is because of these reasons that it’s almost impossible to see where</a:t>
            </a:r>
            <a:r>
              <a:rPr lang="en-US" baseline="0" dirty="0"/>
              <a:t> these complexities are hiding, without a closer look into its instances.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To make</a:t>
            </a:r>
            <a:r>
              <a:rPr lang="en-US" baseline="0" dirty="0"/>
              <a:t> it easier to </a:t>
            </a:r>
            <a:r>
              <a:rPr lang="en-US" dirty="0"/>
              <a:t>see these issues, I will go </a:t>
            </a:r>
            <a:r>
              <a:rPr lang="en-US" baseline="0" dirty="0"/>
              <a:t>an ordinary snippets taken from </a:t>
            </a:r>
            <a:r>
              <a:rPr lang="en-US" dirty="0"/>
              <a:t>the New York Times.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This story</a:t>
            </a:r>
            <a:r>
              <a:rPr lang="en-US" baseline="0" dirty="0"/>
              <a:t> in the past has been used to explain challenges of NLU, for example McCarthy 76 tech report.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(you don't have to read the whole text now;  I will be showing you bits and pieces of this story in the next few slides.)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Let me briefly tell you what this story is about: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the story of </a:t>
            </a:r>
            <a:r>
              <a:rPr lang="en-US" baseline="0" dirty="0"/>
              <a:t>an unfortunate salesman that gets thrown into an elevator hole, by a few people trying to take away his money.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 really troubling story; and if you’re sitting here safe and sound listening to me, probably none of you have experienced anything nearly similar to what happens in this story;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While you have not experienced this incident, you are able to read this text and make sense of it, ....  and that is the magic of “language understanding”.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the next few slides, I</a:t>
            </a:r>
            <a:r>
              <a:rPr lang="en-US" baseline="0" dirty="0"/>
              <a:t> explain a few key challenges in understanding for machines, using the snippets taken from this simple story.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15E438F2-796D-4542-A64A-55FC71FAA1A2}" type="slidenum">
              <a:rPr lang="en-US" smtClean="0"/>
              <a:t>9</a:t>
            </a:fld>
            <a:endParaRPr lang="en-US"/>
          </a:p>
        </p:txBody>
      </p:sp>
    </p:spTree>
    <p:extLst>
      <p:ext uri="{BB962C8B-B14F-4D97-AF65-F5344CB8AC3E}">
        <p14:creationId xmlns:p14="http://schemas.microsoft.com/office/powerpoint/2010/main" val="8045687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116</a:t>
            </a:fld>
            <a:endParaRPr lang="en-US"/>
          </a:p>
        </p:txBody>
      </p:sp>
    </p:spTree>
    <p:extLst>
      <p:ext uri="{BB962C8B-B14F-4D97-AF65-F5344CB8AC3E}">
        <p14:creationId xmlns:p14="http://schemas.microsoft.com/office/powerpoint/2010/main" val="4757837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let me try to wrap up the</a:t>
            </a:r>
            <a:r>
              <a:rPr lang="en-US" baseline="0" dirty="0"/>
              <a:t> presentation with a brief summary of everything we discussed here: </a:t>
            </a:r>
          </a:p>
          <a:p>
            <a:endParaRPr lang="en-US" baseline="0" dirty="0"/>
          </a:p>
          <a:p>
            <a:pPr marL="171450" indent="-171450">
              <a:buFont typeface="Arial" charset="0"/>
              <a:buChar char="•"/>
            </a:pPr>
            <a:r>
              <a:rPr lang="en-US" baseline="0" dirty="0"/>
              <a:t>This thesis is standing on the basis of the idea that, QA can be used to measure the progress in NLU. </a:t>
            </a:r>
          </a:p>
          <a:p>
            <a:pPr marL="171450" indent="-171450">
              <a:buFont typeface="Arial" charset="0"/>
              <a:buChar char="•"/>
            </a:pPr>
            <a:r>
              <a:rPr lang="en-US" baseline="0" dirty="0"/>
              <a:t> And with this idea, we took three methodologies to tackle NLU: </a:t>
            </a:r>
          </a:p>
          <a:p>
            <a:pPr marL="628650" lvl="1" indent="-171450">
              <a:buFont typeface="Arial" charset="0"/>
              <a:buChar char="•"/>
            </a:pPr>
            <a:r>
              <a:rPr lang="en-US" baseline="0" dirty="0"/>
              <a:t>In the first part we build systems and focus on their ability to reason with and on language </a:t>
            </a:r>
          </a:p>
          <a:p>
            <a:pPr marL="628650" lvl="1" indent="-171450">
              <a:buFont typeface="Arial" charset="0"/>
              <a:buChar char="•"/>
            </a:pPr>
            <a:r>
              <a:rPr lang="en-US" baseline="0" dirty="0"/>
              <a:t>In the second part, we focus on evaluation of NLU systems; </a:t>
            </a:r>
          </a:p>
          <a:p>
            <a:pPr marL="1085850" lvl="2" indent="-171450">
              <a:buFont typeface="Arial" charset="0"/>
              <a:buChar char="•"/>
            </a:pPr>
            <a:r>
              <a:rPr lang="en-US" baseline="0" dirty="0"/>
              <a:t>we built datasets that measure the ability to combine information </a:t>
            </a:r>
          </a:p>
          <a:p>
            <a:pPr marL="1085850" lvl="2" indent="-171450">
              <a:buFont typeface="Arial" charset="0"/>
              <a:buChar char="•"/>
            </a:pPr>
            <a:r>
              <a:rPr lang="en-US" baseline="0" dirty="0"/>
              <a:t>and comprehend “time”</a:t>
            </a:r>
          </a:p>
          <a:p>
            <a:pPr marL="628650" lvl="1" indent="-171450">
              <a:buFont typeface="Arial" charset="0"/>
              <a:buChar char="•"/>
            </a:pPr>
            <a:r>
              <a:rPr lang="en-US" baseline="0" dirty="0"/>
              <a:t>In the third part, we provide a formal study that incorporates a few properties from language and a class of reasoning techniques. </a:t>
            </a:r>
          </a:p>
          <a:p>
            <a:pPr marL="0" lvl="0" indent="0">
              <a:buFont typeface="Arial" charset="0"/>
              <a:buNone/>
            </a:pPr>
            <a:endParaRPr lang="en-US" baseline="0" dirty="0"/>
          </a:p>
          <a:p>
            <a:pPr marL="0" lvl="0" indent="0">
              <a:buFont typeface="Arial" charset="0"/>
              <a:buNone/>
            </a:pPr>
            <a:r>
              <a:rPr lang="en-US" baseline="0" dirty="0"/>
              <a:t>And we’re really just scratching the surface! </a:t>
            </a:r>
          </a:p>
          <a:p>
            <a:pPr marL="0" lvl="0" indent="0">
              <a:buFont typeface="Arial" charset="0"/>
              <a:buNone/>
            </a:pPr>
            <a:endParaRPr lang="en-US" baseline="0" dirty="0"/>
          </a:p>
          <a:p>
            <a:pPr marL="0" lvl="0" indent="0">
              <a:buFont typeface="Arial" charset="0"/>
              <a:buNone/>
            </a:pPr>
            <a:r>
              <a:rPr lang="en-US" baseline="0" dirty="0"/>
              <a:t>Thanks for your attention! </a:t>
            </a:r>
          </a:p>
        </p:txBody>
      </p:sp>
      <p:sp>
        <p:nvSpPr>
          <p:cNvPr id="4" name="Slide Number Placeholder 3"/>
          <p:cNvSpPr>
            <a:spLocks noGrp="1"/>
          </p:cNvSpPr>
          <p:nvPr>
            <p:ph type="sldNum" sz="quarter" idx="10"/>
          </p:nvPr>
        </p:nvSpPr>
        <p:spPr/>
        <p:txBody>
          <a:bodyPr/>
          <a:lstStyle/>
          <a:p>
            <a:fld id="{15E438F2-796D-4542-A64A-55FC71FAA1A2}" type="slidenum">
              <a:rPr lang="en-US" smtClean="0"/>
              <a:t>117</a:t>
            </a:fld>
            <a:endParaRPr lang="en-US"/>
          </a:p>
        </p:txBody>
      </p:sp>
    </p:spTree>
    <p:extLst>
      <p:ext uri="{BB962C8B-B14F-4D97-AF65-F5344CB8AC3E}">
        <p14:creationId xmlns:p14="http://schemas.microsoft.com/office/powerpoint/2010/main" val="13802309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let try to summarize the talk: </a:t>
            </a:r>
          </a:p>
          <a:p>
            <a:r>
              <a:rPr lang="en-US" dirty="0"/>
              <a:t> - We started off with the discussion of natural language understanding and its potentials for making impacts. </a:t>
            </a:r>
          </a:p>
          <a:p>
            <a:r>
              <a:rPr lang="en-US" dirty="0"/>
              <a:t> - And we also discussed a couple factors which make this goal far from the reach. </a:t>
            </a:r>
          </a:p>
          <a:p>
            <a:r>
              <a:rPr lang="en-US" dirty="0"/>
              <a:t> - We discussed answering questions as a a natural protocol the progress towards NLU. </a:t>
            </a:r>
          </a:p>
          <a:p>
            <a:r>
              <a:rPr lang="en-US" dirty="0"/>
              <a:t>And within this protocol, we explored a couple of directions. </a:t>
            </a:r>
          </a:p>
          <a:p>
            <a:r>
              <a:rPr lang="en-US" dirty="0"/>
              <a:t> - We built systems that abstract over text and later on do some interesting reasoning with it. </a:t>
            </a:r>
          </a:p>
          <a:p>
            <a:r>
              <a:rPr lang="en-US" dirty="0"/>
              <a:t> - We created new benchmarks for question answering, in order to help incentivize the community towards harder problems. </a:t>
            </a:r>
          </a:p>
          <a:p>
            <a:r>
              <a:rPr lang="en-US" dirty="0"/>
              <a:t> - And to support the empirical intuitions with theoretical foundations, we proposed an approach to formally study a class of reasoning algorithms in the context of language. </a:t>
            </a:r>
          </a:p>
          <a:p>
            <a:endParaRPr lang="en-US" dirty="0"/>
          </a:p>
          <a:p>
            <a:r>
              <a:rPr lang="en-US" dirty="0"/>
              <a:t>And that’s the end of my talk.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118</a:t>
            </a:fld>
            <a:endParaRPr lang="en-US"/>
          </a:p>
        </p:txBody>
      </p:sp>
    </p:spTree>
    <p:extLst>
      <p:ext uri="{BB962C8B-B14F-4D97-AF65-F5344CB8AC3E}">
        <p14:creationId xmlns:p14="http://schemas.microsoft.com/office/powerpoint/2010/main" val="10075033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I end the ending (!), as recommended by Dan, I am show the list of the relevant publication,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119</a:t>
            </a:fld>
            <a:endParaRPr lang="en-US"/>
          </a:p>
        </p:txBody>
      </p:sp>
    </p:spTree>
    <p:extLst>
      <p:ext uri="{BB962C8B-B14F-4D97-AF65-F5344CB8AC3E}">
        <p14:creationId xmlns:p14="http://schemas.microsoft.com/office/powerpoint/2010/main" val="2333216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followed by list other publication that are not used directly in this thesis. </a:t>
            </a:r>
          </a:p>
        </p:txBody>
      </p:sp>
      <p:sp>
        <p:nvSpPr>
          <p:cNvPr id="4" name="Slide Number Placeholder 3"/>
          <p:cNvSpPr>
            <a:spLocks noGrp="1"/>
          </p:cNvSpPr>
          <p:nvPr>
            <p:ph type="sldNum" sz="quarter" idx="5"/>
          </p:nvPr>
        </p:nvSpPr>
        <p:spPr/>
        <p:txBody>
          <a:bodyPr/>
          <a:lstStyle/>
          <a:p>
            <a:fld id="{15E438F2-796D-4542-A64A-55FC71FAA1A2}" type="slidenum">
              <a:rPr lang="en-US" smtClean="0"/>
              <a:t>120</a:t>
            </a:fld>
            <a:endParaRPr lang="en-US"/>
          </a:p>
        </p:txBody>
      </p:sp>
    </p:spTree>
    <p:extLst>
      <p:ext uri="{BB962C8B-B14F-4D97-AF65-F5344CB8AC3E}">
        <p14:creationId xmlns:p14="http://schemas.microsoft.com/office/powerpoint/2010/main" val="393044238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3bf918fcbf_0_22: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3bf918fcbf_0_22:notes"/>
          <p:cNvSpPr txBox="1">
            <a:spLocks noGrp="1"/>
          </p:cNvSpPr>
          <p:nvPr>
            <p:ph type="body" idx="1"/>
          </p:nvPr>
        </p:nvSpPr>
        <p:spPr>
          <a:xfrm>
            <a:off x="685800" y="4416425"/>
            <a:ext cx="5486400" cy="41832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259" name="Google Shape;1259;g3bf918fcbf_0_22:notes"/>
          <p:cNvSpPr txBox="1">
            <a:spLocks noGrp="1"/>
          </p:cNvSpPr>
          <p:nvPr>
            <p:ph type="sldNum" idx="12"/>
          </p:nvPr>
        </p:nvSpPr>
        <p:spPr>
          <a:xfrm>
            <a:off x="3884613" y="8829675"/>
            <a:ext cx="2971800" cy="465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121</a:t>
            </a:fld>
            <a:endParaRPr/>
          </a:p>
        </p:txBody>
      </p:sp>
    </p:spTree>
    <p:extLst>
      <p:ext uri="{BB962C8B-B14F-4D97-AF65-F5344CB8AC3E}">
        <p14:creationId xmlns:p14="http://schemas.microsoft.com/office/powerpoint/2010/main" val="16196173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424eea7d14_0_753: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424eea7d14_0_753:notes"/>
          <p:cNvSpPr txBox="1">
            <a:spLocks noGrp="1"/>
          </p:cNvSpPr>
          <p:nvPr>
            <p:ph type="body" idx="1"/>
          </p:nvPr>
        </p:nvSpPr>
        <p:spPr>
          <a:xfrm>
            <a:off x="685800" y="4416425"/>
            <a:ext cx="5486400" cy="41832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r>
              <a:rPr lang="en-US" dirty="0"/>
              <a:t>Before I finish I want to give credit to everyone who have helped and inspired me in this work. </a:t>
            </a:r>
            <a:endParaRPr dirty="0"/>
          </a:p>
          <a:p>
            <a:pPr marL="0" lvl="0" indent="0" algn="l" rtl="0">
              <a:spcBef>
                <a:spcPts val="360"/>
              </a:spcBef>
              <a:spcAft>
                <a:spcPts val="0"/>
              </a:spcAft>
              <a:buNone/>
            </a:pPr>
            <a:r>
              <a:rPr lang="en-US" dirty="0"/>
              <a:t>Dan first and foremost, and others. </a:t>
            </a:r>
            <a:endParaRPr dirty="0"/>
          </a:p>
          <a:p>
            <a:pPr marL="0" lvl="0" indent="0" algn="l" rtl="0">
              <a:spcBef>
                <a:spcPts val="360"/>
              </a:spcBef>
              <a:spcAft>
                <a:spcPts val="0"/>
              </a:spcAft>
              <a:buNone/>
            </a:pPr>
            <a:r>
              <a:rPr lang="en-US" dirty="0"/>
              <a:t>And with that I’m happy to answer a few questions. </a:t>
            </a:r>
            <a:endParaRPr dirty="0"/>
          </a:p>
        </p:txBody>
      </p:sp>
      <p:sp>
        <p:nvSpPr>
          <p:cNvPr id="1356" name="Google Shape;1356;g424eea7d14_0_753:notes"/>
          <p:cNvSpPr txBox="1">
            <a:spLocks noGrp="1"/>
          </p:cNvSpPr>
          <p:nvPr>
            <p:ph type="sldNum" idx="12"/>
          </p:nvPr>
        </p:nvSpPr>
        <p:spPr>
          <a:xfrm>
            <a:off x="3884613" y="8829675"/>
            <a:ext cx="2971800" cy="465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122</a:t>
            </a:fld>
            <a:endParaRPr/>
          </a:p>
        </p:txBody>
      </p:sp>
    </p:spTree>
    <p:extLst>
      <p:ext uri="{BB962C8B-B14F-4D97-AF65-F5344CB8AC3E}">
        <p14:creationId xmlns:p14="http://schemas.microsoft.com/office/powerpoint/2010/main" val="2032470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I end my presentations, let me add one point. </a:t>
            </a:r>
          </a:p>
          <a:p>
            <a:endParaRPr lang="en-US" baseline="0" dirty="0"/>
          </a:p>
          <a:p>
            <a:r>
              <a:rPr lang="en-US" baseline="0" dirty="0"/>
              <a:t>A comment that I </a:t>
            </a:r>
          </a:p>
          <a:p>
            <a:endParaRPr lang="en-US" baseline="0" dirty="0"/>
          </a:p>
          <a:p>
            <a:r>
              <a:rPr lang="en-US" dirty="0"/>
              <a:t>There</a:t>
            </a:r>
            <a:r>
              <a:rPr lang="en-US" baseline="0" dirty="0"/>
              <a:t> are two usual follow-ups: </a:t>
            </a:r>
          </a:p>
          <a:p>
            <a:r>
              <a:rPr lang="en-US" baseline="0" dirty="0"/>
              <a:t> - A phrase of strong admirations </a:t>
            </a:r>
          </a:p>
          <a:p>
            <a:r>
              <a:rPr lang="en-US" baseline="0" dirty="0"/>
              <a:t> - A few </a:t>
            </a:r>
            <a:endParaRPr lang="en-US" dirty="0"/>
          </a:p>
          <a:p>
            <a:endParaRPr lang="en-US" dirty="0"/>
          </a:p>
          <a:p>
            <a:r>
              <a:rPr lang="en-US" dirty="0"/>
              <a:t>These days neural</a:t>
            </a:r>
            <a:r>
              <a:rPr lang="en-US" baseline="0" dirty="0"/>
              <a:t> networks can be polarizing subjects. </a:t>
            </a:r>
          </a:p>
          <a:p>
            <a:endParaRPr lang="en-US" baseline="0" dirty="0"/>
          </a:p>
          <a:p>
            <a:r>
              <a:rPr lang="en-US" baseline="0" dirty="0"/>
              <a:t>Let me be clear: I am not against neural networks; </a:t>
            </a:r>
          </a:p>
          <a:p>
            <a:r>
              <a:rPr lang="en-US" baseline="0" dirty="0"/>
              <a:t>The way I view our work and way forward is that we’re just solving a big puzzle. Deep learning is just </a:t>
            </a:r>
            <a:r>
              <a:rPr lang="mr-IN" baseline="0" dirty="0"/>
              <a:t>…</a:t>
            </a:r>
            <a:r>
              <a:rPr lang="en-US" baseline="0" dirty="0"/>
              <a:t>. </a:t>
            </a:r>
          </a:p>
          <a:p>
            <a:r>
              <a:rPr lang="en-US" baseline="0" dirty="0"/>
              <a:t>I’m just looking for the missing element of the puzzle. </a:t>
            </a:r>
            <a:endParaRPr lang="en-US" dirty="0"/>
          </a:p>
        </p:txBody>
      </p:sp>
      <p:sp>
        <p:nvSpPr>
          <p:cNvPr id="4" name="Slide Number Placeholder 3"/>
          <p:cNvSpPr>
            <a:spLocks noGrp="1"/>
          </p:cNvSpPr>
          <p:nvPr>
            <p:ph type="sldNum" sz="quarter" idx="10"/>
          </p:nvPr>
        </p:nvSpPr>
        <p:spPr/>
        <p:txBody>
          <a:bodyPr/>
          <a:lstStyle/>
          <a:p>
            <a:fld id="{15E438F2-796D-4542-A64A-55FC71FAA1A2}" type="slidenum">
              <a:rPr lang="en-US" smtClean="0"/>
              <a:t>124</a:t>
            </a:fld>
            <a:endParaRPr lang="en-US"/>
          </a:p>
        </p:txBody>
      </p:sp>
    </p:spTree>
    <p:extLst>
      <p:ext uri="{BB962C8B-B14F-4D97-AF65-F5344CB8AC3E}">
        <p14:creationId xmlns:p14="http://schemas.microsoft.com/office/powerpoint/2010/main" val="18382917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3b4faa5328_1_151: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g3b4faa5328_1_151:notes"/>
          <p:cNvSpPr txBox="1">
            <a:spLocks noGrp="1"/>
          </p:cNvSpPr>
          <p:nvPr>
            <p:ph type="body" idx="1"/>
          </p:nvPr>
        </p:nvSpPr>
        <p:spPr>
          <a:xfrm>
            <a:off x="685800" y="4415790"/>
            <a:ext cx="5486400" cy="4183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latin typeface="Calibri"/>
                <a:ea typeface="Calibri"/>
                <a:cs typeface="Calibri"/>
                <a:sym typeface="Calibri"/>
              </a:rPr>
              <a:t>This went on for centuries and different variants of ideas, inspired by MacCarthy emerged. </a:t>
            </a:r>
            <a:endParaRPr>
              <a:latin typeface="Calibri"/>
              <a:ea typeface="Calibri"/>
              <a:cs typeface="Calibri"/>
              <a:sym typeface="Calibri"/>
            </a:endParaRPr>
          </a:p>
          <a:p>
            <a:pPr marL="0" marR="0" lvl="0" indent="0" algn="l" rtl="0">
              <a:spcBef>
                <a:spcPts val="0"/>
              </a:spcBef>
              <a:spcAft>
                <a:spcPts val="0"/>
              </a:spcAft>
              <a:buNone/>
            </a:pPr>
            <a:endParaRPr>
              <a:latin typeface="Calibri"/>
              <a:ea typeface="Calibri"/>
              <a:cs typeface="Calibri"/>
              <a:sym typeface="Calibri"/>
            </a:endParaRPr>
          </a:p>
          <a:p>
            <a:pPr marL="457200" lvl="0" indent="-317500" algn="l" rtl="0">
              <a:lnSpc>
                <a:spcPct val="90000"/>
              </a:lnSpc>
              <a:spcBef>
                <a:spcPts val="600"/>
              </a:spcBef>
              <a:spcAft>
                <a:spcPts val="0"/>
              </a:spcAft>
              <a:buSzPts val="1400"/>
              <a:buChar char="-"/>
            </a:pPr>
            <a:r>
              <a:rPr lang="en-US"/>
              <a:t>SemanticNets: knowledge base that represents semantic relations between concepts in a network </a:t>
            </a:r>
            <a:endParaRPr/>
          </a:p>
          <a:p>
            <a:pPr marL="457200" lvl="0" indent="-317500" algn="l" rtl="0">
              <a:lnSpc>
                <a:spcPct val="90000"/>
              </a:lnSpc>
              <a:spcBef>
                <a:spcPts val="0"/>
              </a:spcBef>
              <a:spcAft>
                <a:spcPts val="0"/>
              </a:spcAft>
              <a:buSzPts val="1400"/>
              <a:buChar char="-"/>
            </a:pPr>
            <a:r>
              <a:rPr lang="en-US"/>
              <a:t>Daniel G. Bobrow developed STUDENT,  is an early program that solves algebra word problems found in high school algebra books. It is written in Lisp by as his PhD thesis in 1964. </a:t>
            </a:r>
            <a:endParaRPr/>
          </a:p>
          <a:p>
            <a:pPr marL="457200" lvl="0" indent="-304800" algn="l" rtl="0">
              <a:lnSpc>
                <a:spcPct val="90000"/>
              </a:lnSpc>
              <a:spcBef>
                <a:spcPts val="0"/>
              </a:spcBef>
              <a:spcAft>
                <a:spcPts val="0"/>
              </a:spcAft>
              <a:buSzPts val="1200"/>
              <a:buChar char="-"/>
            </a:pPr>
            <a:r>
              <a:rPr lang="en-US">
                <a:solidFill>
                  <a:srgbClr val="222222"/>
                </a:solidFill>
                <a:highlight>
                  <a:srgbClr val="FFFFFF"/>
                </a:highlight>
              </a:rPr>
              <a:t>Winograd built a </a:t>
            </a:r>
            <a:r>
              <a:rPr lang="en-US">
                <a:solidFill>
                  <a:srgbClr val="0B0080"/>
                </a:solidFill>
                <a:highlight>
                  <a:srgbClr val="FFFFFF"/>
                </a:highlight>
                <a:uFill>
                  <a:noFill/>
                </a:uFill>
                <a:hlinkClick r:id="rId3"/>
              </a:rPr>
              <a:t>blocks world</a:t>
            </a:r>
            <a:r>
              <a:rPr lang="en-US">
                <a:solidFill>
                  <a:srgbClr val="222222"/>
                </a:solidFill>
                <a:highlight>
                  <a:srgbClr val="FFFFFF"/>
                </a:highlight>
              </a:rPr>
              <a:t>, restricting the program's intellectual world to a simulated "world of toy blocks". </a:t>
            </a:r>
            <a:endParaRPr>
              <a:solidFill>
                <a:srgbClr val="222222"/>
              </a:solidFill>
              <a:highlight>
                <a:srgbClr val="FFFFFF"/>
              </a:highlight>
            </a:endParaRPr>
          </a:p>
          <a:p>
            <a:pPr marL="457200" lvl="0" indent="-317500" algn="l" rtl="0">
              <a:lnSpc>
                <a:spcPct val="90000"/>
              </a:lnSpc>
              <a:spcBef>
                <a:spcPts val="0"/>
              </a:spcBef>
              <a:spcAft>
                <a:spcPts val="0"/>
              </a:spcAft>
              <a:buClr>
                <a:srgbClr val="222222"/>
              </a:buClr>
              <a:buSzPts val="1400"/>
              <a:buChar char="-"/>
            </a:pPr>
            <a:r>
              <a:rPr lang="en-US">
                <a:solidFill>
                  <a:srgbClr val="222222"/>
                </a:solidFill>
                <a:highlight>
                  <a:srgbClr val="FFFFFF"/>
                </a:highlight>
              </a:rPr>
              <a:t>Cyc: Doulas Lenan’s knowledge base of commonsense rules, started in 80s and still going on ….</a:t>
            </a:r>
            <a:endParaRPr>
              <a:solidFill>
                <a:srgbClr val="222222"/>
              </a:solidFill>
              <a:highlight>
                <a:srgbClr val="FFFFFF"/>
              </a:highlight>
            </a:endParaRPr>
          </a:p>
          <a:p>
            <a:pPr marL="0" lvl="0" indent="0" algn="l" rtl="0">
              <a:lnSpc>
                <a:spcPct val="90000"/>
              </a:lnSpc>
              <a:spcBef>
                <a:spcPts val="600"/>
              </a:spcBef>
              <a:spcAft>
                <a:spcPts val="0"/>
              </a:spcAft>
              <a:buNone/>
            </a:pPr>
            <a:r>
              <a:rPr lang="en-US">
                <a:solidFill>
                  <a:srgbClr val="222222"/>
                </a:solidFill>
                <a:highlight>
                  <a:srgbClr val="FFFFFF"/>
                </a:highlight>
              </a:rPr>
              <a:t>All these efforts achieved some level of successs, but to the most part AI is left unsolved. It is for us to understand their contributions, as well what they missed. </a:t>
            </a:r>
            <a:endParaRPr>
              <a:solidFill>
                <a:srgbClr val="222222"/>
              </a:solidFill>
              <a:highlight>
                <a:srgbClr val="FFFFFF"/>
              </a:highlight>
            </a:endParaRPr>
          </a:p>
        </p:txBody>
      </p:sp>
      <p:sp>
        <p:nvSpPr>
          <p:cNvPr id="534" name="Google Shape;534;g3b4faa5328_1_151:notes"/>
          <p:cNvSpPr txBox="1">
            <a:spLocks noGrp="1"/>
          </p:cNvSpPr>
          <p:nvPr>
            <p:ph type="sldNum" idx="12"/>
          </p:nvPr>
        </p:nvSpPr>
        <p:spPr>
          <a:xfrm>
            <a:off x="3884613" y="8829967"/>
            <a:ext cx="2971800" cy="464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127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681577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3c39ea2c7b_0_83: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3c39ea2c7b_0_83:notes"/>
          <p:cNvSpPr txBox="1">
            <a:spLocks noGrp="1"/>
          </p:cNvSpPr>
          <p:nvPr>
            <p:ph type="body" idx="1"/>
          </p:nvPr>
        </p:nvSpPr>
        <p:spPr>
          <a:xfrm>
            <a:off x="685800" y="4416425"/>
            <a:ext cx="5486400" cy="41832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783" name="Google Shape;1783;g3c39ea2c7b_0_83:notes"/>
          <p:cNvSpPr txBox="1">
            <a:spLocks noGrp="1"/>
          </p:cNvSpPr>
          <p:nvPr>
            <p:ph type="sldNum" idx="12"/>
          </p:nvPr>
        </p:nvSpPr>
        <p:spPr>
          <a:xfrm>
            <a:off x="3884613" y="8829675"/>
            <a:ext cx="2971800" cy="465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128</a:t>
            </a:fld>
            <a:endParaRPr/>
          </a:p>
        </p:txBody>
      </p:sp>
    </p:spTree>
    <p:extLst>
      <p:ext uri="{BB962C8B-B14F-4D97-AF65-F5344CB8AC3E}">
        <p14:creationId xmlns:p14="http://schemas.microsoft.com/office/powerpoint/2010/main" val="19798858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2"/>
            <a:ext cx="12192000" cy="39434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122363"/>
            <a:ext cx="9144000" cy="2387600"/>
          </a:xfrm>
        </p:spPr>
        <p:txBody>
          <a:bodyPr anchor="b">
            <a:normAutofit/>
          </a:bodyPr>
          <a:lstStyle>
            <a:lvl1pPr algn="ctr">
              <a:defRPr sz="5500" b="0" i="0">
                <a:latin typeface="Merriweather Sans Light" panose="02000503060000020004" pitchFamily="2" charset="77"/>
                <a:ea typeface="Merriweather Sans Light" panose="02000503060000020004" pitchFamily="2" charset="77"/>
                <a:cs typeface="Merriweather Sans Light" panose="02000503060000020004" pitchFamily="2" charset="77"/>
              </a:defRPr>
            </a:lvl1pPr>
          </a:lstStyle>
          <a:p>
            <a:r>
              <a:rPr lang="en-US" dirty="0"/>
              <a:t>Click to edit Master title style</a:t>
            </a:r>
          </a:p>
        </p:txBody>
      </p:sp>
      <p:sp>
        <p:nvSpPr>
          <p:cNvPr id="3" name="Subtitle 2"/>
          <p:cNvSpPr>
            <a:spLocks noGrp="1"/>
          </p:cNvSpPr>
          <p:nvPr>
            <p:ph type="subTitle" idx="1"/>
          </p:nvPr>
        </p:nvSpPr>
        <p:spPr>
          <a:xfrm>
            <a:off x="1524000" y="4237331"/>
            <a:ext cx="9144000" cy="1655762"/>
          </a:xfrm>
        </p:spPr>
        <p:txBody>
          <a:bodyPr/>
          <a:lstStyle>
            <a:lvl1pPr marL="0" indent="0" algn="ctr">
              <a:buNone/>
              <a:defRPr sz="2400">
                <a:latin typeface="Merriweather Sans" charset="0"/>
                <a:ea typeface="Merriweather Sans" charset="0"/>
                <a:cs typeface="Merriweather Sans"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72774634-E844-4745-A32A-A1028223E86B}" type="datetime1">
              <a:rPr lang="en-US" smtClean="0"/>
              <a:t>2/3/19</a:t>
            </a:fld>
            <a:endParaRPr lang="en-US"/>
          </a:p>
        </p:txBody>
      </p:sp>
      <p:sp>
        <p:nvSpPr>
          <p:cNvPr id="5" name="Footer Placeholder 4"/>
          <p:cNvSpPr>
            <a:spLocks noGrp="1"/>
          </p:cNvSpPr>
          <p:nvPr>
            <p:ph type="ftr" sz="quarter" idx="11"/>
          </p:nvPr>
        </p:nvSpPr>
        <p:spPr/>
        <p:txBody>
          <a:bodyPr/>
          <a:lstStyle/>
          <a:p>
            <a:endParaRPr lang="en-US"/>
          </a:p>
        </p:txBody>
      </p:sp>
      <p:pic>
        <p:nvPicPr>
          <p:cNvPr id="2052" name="Picture 4" descr="mage result for upen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00808" y="511332"/>
            <a:ext cx="2740152" cy="88198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a:xfrm>
            <a:off x="48768" y="5693664"/>
            <a:ext cx="838200" cy="102781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73996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EA7972-C473-D542-8093-A92FE5590DF4}" type="datetime1">
              <a:rPr lang="en-US" smtClean="0"/>
              <a:t>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4B35C-345F-9846-8E6A-29269C850829}" type="slidenum">
              <a:rPr lang="en-US" smtClean="0"/>
              <a:t>‹#›</a:t>
            </a:fld>
            <a:endParaRPr lang="en-US"/>
          </a:p>
        </p:txBody>
      </p:sp>
    </p:spTree>
    <p:extLst>
      <p:ext uri="{BB962C8B-B14F-4D97-AF65-F5344CB8AC3E}">
        <p14:creationId xmlns:p14="http://schemas.microsoft.com/office/powerpoint/2010/main" val="1434378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285572-88BE-8B4A-B20F-9C219B9D406F}" type="datetime1">
              <a:rPr lang="en-US" smtClean="0"/>
              <a:t>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4B35C-345F-9846-8E6A-29269C850829}" type="slidenum">
              <a:rPr lang="en-US" smtClean="0"/>
              <a:t>‹#›</a:t>
            </a:fld>
            <a:endParaRPr lang="en-US"/>
          </a:p>
        </p:txBody>
      </p:sp>
    </p:spTree>
    <p:extLst>
      <p:ext uri="{BB962C8B-B14F-4D97-AF65-F5344CB8AC3E}">
        <p14:creationId xmlns:p14="http://schemas.microsoft.com/office/powerpoint/2010/main" val="2091495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977FA5-E1DE-AD4D-96B5-2C871298C717}" type="datetime1">
              <a:rPr lang="en-US" smtClean="0"/>
              <a:t>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4B35C-345F-9846-8E6A-29269C850829}" type="slidenum">
              <a:rPr lang="en-US" smtClean="0"/>
              <a:t>‹#›</a:t>
            </a:fld>
            <a:endParaRPr lang="en-US"/>
          </a:p>
        </p:txBody>
      </p:sp>
    </p:spTree>
    <p:extLst>
      <p:ext uri="{BB962C8B-B14F-4D97-AF65-F5344CB8AC3E}">
        <p14:creationId xmlns:p14="http://schemas.microsoft.com/office/powerpoint/2010/main" val="1745004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442"/>
        <p:cNvGrpSpPr/>
        <p:nvPr/>
      </p:nvGrpSpPr>
      <p:grpSpPr>
        <a:xfrm>
          <a:off x="0" y="0"/>
          <a:ext cx="0" cy="0"/>
          <a:chOff x="0" y="0"/>
          <a:chExt cx="0" cy="0"/>
        </a:xfrm>
      </p:grpSpPr>
      <p:sp>
        <p:nvSpPr>
          <p:cNvPr id="443" name="Google Shape;443;p60"/>
          <p:cNvSpPr txBox="1">
            <a:spLocks noGrp="1"/>
          </p:cNvSpPr>
          <p:nvPr>
            <p:ph type="title"/>
          </p:nvPr>
        </p:nvSpPr>
        <p:spPr>
          <a:xfrm>
            <a:off x="0" y="0"/>
            <a:ext cx="12192000" cy="533400"/>
          </a:xfrm>
          <a:prstGeom prst="rect">
            <a:avLst/>
          </a:prstGeom>
          <a:solidFill>
            <a:srgbClr val="083D7E"/>
          </a:solid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3200" b="0" i="0" u="none" strike="noStrike" cap="none">
                <a:solidFill>
                  <a:schemeClr val="lt1"/>
                </a:solidFill>
                <a:latin typeface="Arial"/>
                <a:ea typeface="Arial"/>
                <a:cs typeface="Arial"/>
                <a:sym typeface="Arial"/>
              </a:defRPr>
            </a:lvl1pPr>
            <a:lvl2pPr marL="0" marR="0" lvl="1" indent="0" algn="l" rtl="0">
              <a:spcBef>
                <a:spcPts val="0"/>
              </a:spcBef>
              <a:spcAft>
                <a:spcPts val="0"/>
              </a:spcAft>
              <a:buSzPts val="1400"/>
              <a:buNone/>
              <a:defRPr sz="3200" b="0" i="0" u="none" strike="noStrike" cap="none">
                <a:solidFill>
                  <a:schemeClr val="lt1"/>
                </a:solidFill>
                <a:latin typeface="Arial"/>
                <a:ea typeface="Arial"/>
                <a:cs typeface="Arial"/>
                <a:sym typeface="Arial"/>
              </a:defRPr>
            </a:lvl2pPr>
            <a:lvl3pPr marL="0" marR="0" lvl="2" indent="0" algn="l" rtl="0">
              <a:spcBef>
                <a:spcPts val="0"/>
              </a:spcBef>
              <a:spcAft>
                <a:spcPts val="0"/>
              </a:spcAft>
              <a:buSzPts val="1400"/>
              <a:buNone/>
              <a:defRPr sz="3200" b="0" i="0" u="none" strike="noStrike" cap="none">
                <a:solidFill>
                  <a:schemeClr val="lt1"/>
                </a:solidFill>
                <a:latin typeface="Arial"/>
                <a:ea typeface="Arial"/>
                <a:cs typeface="Arial"/>
                <a:sym typeface="Arial"/>
              </a:defRPr>
            </a:lvl3pPr>
            <a:lvl4pPr marL="0" marR="0" lvl="3" indent="0" algn="l" rtl="0">
              <a:spcBef>
                <a:spcPts val="0"/>
              </a:spcBef>
              <a:spcAft>
                <a:spcPts val="0"/>
              </a:spcAft>
              <a:buSzPts val="1400"/>
              <a:buNone/>
              <a:defRPr sz="3200" b="0" i="0" u="none" strike="noStrike" cap="none">
                <a:solidFill>
                  <a:schemeClr val="lt1"/>
                </a:solidFill>
                <a:latin typeface="Arial"/>
                <a:ea typeface="Arial"/>
                <a:cs typeface="Arial"/>
                <a:sym typeface="Arial"/>
              </a:defRPr>
            </a:lvl4pPr>
            <a:lvl5pPr marL="0" marR="0" lvl="4" indent="0" algn="l" rtl="0">
              <a:spcBef>
                <a:spcPts val="0"/>
              </a:spcBef>
              <a:spcAft>
                <a:spcPts val="0"/>
              </a:spcAft>
              <a:buSzPts val="1400"/>
              <a:buNone/>
              <a:defRPr sz="3200" b="0" i="0" u="none" strike="noStrike" cap="none">
                <a:solidFill>
                  <a:schemeClr val="lt1"/>
                </a:solidFill>
                <a:latin typeface="Arial"/>
                <a:ea typeface="Arial"/>
                <a:cs typeface="Arial"/>
                <a:sym typeface="Arial"/>
              </a:defRPr>
            </a:lvl5pPr>
            <a:lvl6pPr marL="457200" marR="0" lvl="5" indent="0" algn="l" rtl="0">
              <a:spcBef>
                <a:spcPts val="0"/>
              </a:spcBef>
              <a:spcAft>
                <a:spcPts val="0"/>
              </a:spcAft>
              <a:buSzPts val="1400"/>
              <a:buNone/>
              <a:defRPr sz="3200" b="0" i="0" u="none" strike="noStrike" cap="none">
                <a:solidFill>
                  <a:schemeClr val="lt1"/>
                </a:solidFill>
                <a:latin typeface="Arial"/>
                <a:ea typeface="Arial"/>
                <a:cs typeface="Arial"/>
                <a:sym typeface="Arial"/>
              </a:defRPr>
            </a:lvl6pPr>
            <a:lvl7pPr marL="914400" marR="0" lvl="6" indent="0" algn="l" rtl="0">
              <a:spcBef>
                <a:spcPts val="0"/>
              </a:spcBef>
              <a:spcAft>
                <a:spcPts val="0"/>
              </a:spcAft>
              <a:buSzPts val="1400"/>
              <a:buNone/>
              <a:defRPr sz="3200" b="0" i="0" u="none" strike="noStrike" cap="none">
                <a:solidFill>
                  <a:schemeClr val="lt1"/>
                </a:solidFill>
                <a:latin typeface="Arial"/>
                <a:ea typeface="Arial"/>
                <a:cs typeface="Arial"/>
                <a:sym typeface="Arial"/>
              </a:defRPr>
            </a:lvl7pPr>
            <a:lvl8pPr marL="1371600" marR="0" lvl="7" indent="0" algn="l" rtl="0">
              <a:spcBef>
                <a:spcPts val="0"/>
              </a:spcBef>
              <a:spcAft>
                <a:spcPts val="0"/>
              </a:spcAft>
              <a:buSzPts val="1400"/>
              <a:buNone/>
              <a:defRPr sz="3200" b="0" i="0" u="none" strike="noStrike" cap="none">
                <a:solidFill>
                  <a:schemeClr val="lt1"/>
                </a:solidFill>
                <a:latin typeface="Arial"/>
                <a:ea typeface="Arial"/>
                <a:cs typeface="Arial"/>
                <a:sym typeface="Arial"/>
              </a:defRPr>
            </a:lvl8pPr>
            <a:lvl9pPr marL="1828800" marR="0" lvl="8" indent="0" algn="l" rtl="0">
              <a:spcBef>
                <a:spcPts val="0"/>
              </a:spcBef>
              <a:spcAft>
                <a:spcPts val="0"/>
              </a:spcAft>
              <a:buSzPts val="1400"/>
              <a:buNone/>
              <a:defRPr sz="3200" b="0" i="0" u="none" strike="noStrike" cap="none">
                <a:solidFill>
                  <a:schemeClr val="lt1"/>
                </a:solidFill>
                <a:latin typeface="Arial"/>
                <a:ea typeface="Arial"/>
                <a:cs typeface="Arial"/>
                <a:sym typeface="Arial"/>
              </a:defRPr>
            </a:lvl9pPr>
          </a:lstStyle>
          <a:p>
            <a:endParaRPr/>
          </a:p>
        </p:txBody>
      </p:sp>
      <p:sp>
        <p:nvSpPr>
          <p:cNvPr id="444" name="Google Shape;444;p60"/>
          <p:cNvSpPr txBox="1">
            <a:spLocks noGrp="1"/>
          </p:cNvSpPr>
          <p:nvPr>
            <p:ph type="body" idx="1"/>
          </p:nvPr>
        </p:nvSpPr>
        <p:spPr>
          <a:xfrm>
            <a:off x="508000" y="762000"/>
            <a:ext cx="11176000" cy="53643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445" name="Google Shape;445;p60"/>
          <p:cNvSpPr txBox="1">
            <a:spLocks noGrp="1"/>
          </p:cNvSpPr>
          <p:nvPr>
            <p:ph type="dt" idx="10"/>
          </p:nvPr>
        </p:nvSpPr>
        <p:spPr>
          <a:xfrm>
            <a:off x="8831455" y="6155301"/>
            <a:ext cx="2844800" cy="4761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800" b="1">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1"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1"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1"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1"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1"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1"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1"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1" i="0" u="none" strike="noStrike" cap="none">
                <a:solidFill>
                  <a:schemeClr val="dk1"/>
                </a:solidFill>
                <a:latin typeface="Arial"/>
                <a:ea typeface="Arial"/>
                <a:cs typeface="Arial"/>
                <a:sym typeface="Arial"/>
              </a:defRPr>
            </a:lvl9pPr>
          </a:lstStyle>
          <a:p>
            <a:endParaRPr/>
          </a:p>
        </p:txBody>
      </p:sp>
      <p:sp>
        <p:nvSpPr>
          <p:cNvPr id="446" name="Google Shape;446;p60"/>
          <p:cNvSpPr txBox="1">
            <a:spLocks noGrp="1"/>
          </p:cNvSpPr>
          <p:nvPr>
            <p:ph type="ftr" idx="11"/>
          </p:nvPr>
        </p:nvSpPr>
        <p:spPr>
          <a:xfrm>
            <a:off x="4165600" y="6245225"/>
            <a:ext cx="3860800" cy="4761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800" b="1">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1"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1"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1"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1"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1"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1"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1"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1" i="0" u="none" strike="noStrike" cap="none">
                <a:solidFill>
                  <a:schemeClr val="dk1"/>
                </a:solidFill>
                <a:latin typeface="Arial"/>
                <a:ea typeface="Arial"/>
                <a:cs typeface="Arial"/>
                <a:sym typeface="Arial"/>
              </a:defRPr>
            </a:lvl9pPr>
          </a:lstStyle>
          <a:p>
            <a:endParaRPr/>
          </a:p>
        </p:txBody>
      </p:sp>
      <p:sp>
        <p:nvSpPr>
          <p:cNvPr id="447" name="Google Shape;447;p60"/>
          <p:cNvSpPr txBox="1">
            <a:spLocks noGrp="1"/>
          </p:cNvSpPr>
          <p:nvPr>
            <p:ph type="sldNum" idx="12"/>
          </p:nvPr>
        </p:nvSpPr>
        <p:spPr>
          <a:xfrm>
            <a:off x="534219" y="6245225"/>
            <a:ext cx="2844800" cy="4761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400" b="0">
                <a:solidFill>
                  <a:schemeClr val="dk1"/>
                </a:solidFill>
                <a:latin typeface="Arial"/>
                <a:ea typeface="Arial"/>
                <a:cs typeface="Arial"/>
                <a:sym typeface="Arial"/>
              </a:defRPr>
            </a:lvl1pPr>
            <a:lvl2pPr marL="0" marR="0" lvl="1" indent="0" algn="l" rtl="0">
              <a:spcBef>
                <a:spcPts val="0"/>
              </a:spcBef>
              <a:spcAft>
                <a:spcPts val="0"/>
              </a:spcAft>
              <a:buNone/>
              <a:defRPr sz="1400" b="0">
                <a:solidFill>
                  <a:schemeClr val="dk1"/>
                </a:solidFill>
                <a:latin typeface="Arial"/>
                <a:ea typeface="Arial"/>
                <a:cs typeface="Arial"/>
                <a:sym typeface="Arial"/>
              </a:defRPr>
            </a:lvl2pPr>
            <a:lvl3pPr marL="0" marR="0" lvl="2" indent="0" algn="l" rtl="0">
              <a:spcBef>
                <a:spcPts val="0"/>
              </a:spcBef>
              <a:spcAft>
                <a:spcPts val="0"/>
              </a:spcAft>
              <a:buNone/>
              <a:defRPr sz="1400" b="0">
                <a:solidFill>
                  <a:schemeClr val="dk1"/>
                </a:solidFill>
                <a:latin typeface="Arial"/>
                <a:ea typeface="Arial"/>
                <a:cs typeface="Arial"/>
                <a:sym typeface="Arial"/>
              </a:defRPr>
            </a:lvl3pPr>
            <a:lvl4pPr marL="0" marR="0" lvl="3" indent="0" algn="l" rtl="0">
              <a:spcBef>
                <a:spcPts val="0"/>
              </a:spcBef>
              <a:spcAft>
                <a:spcPts val="0"/>
              </a:spcAft>
              <a:buNone/>
              <a:defRPr sz="1400" b="0">
                <a:solidFill>
                  <a:schemeClr val="dk1"/>
                </a:solidFill>
                <a:latin typeface="Arial"/>
                <a:ea typeface="Arial"/>
                <a:cs typeface="Arial"/>
                <a:sym typeface="Arial"/>
              </a:defRPr>
            </a:lvl4pPr>
            <a:lvl5pPr marL="0" marR="0" lvl="4" indent="0" algn="l" rtl="0">
              <a:spcBef>
                <a:spcPts val="0"/>
              </a:spcBef>
              <a:spcAft>
                <a:spcPts val="0"/>
              </a:spcAft>
              <a:buNone/>
              <a:defRPr sz="1400" b="0">
                <a:solidFill>
                  <a:schemeClr val="dk1"/>
                </a:solidFill>
                <a:latin typeface="Arial"/>
                <a:ea typeface="Arial"/>
                <a:cs typeface="Arial"/>
                <a:sym typeface="Arial"/>
              </a:defRPr>
            </a:lvl5pPr>
            <a:lvl6pPr marL="0" marR="0" lvl="5" indent="0" algn="l" rtl="0">
              <a:spcBef>
                <a:spcPts val="0"/>
              </a:spcBef>
              <a:spcAft>
                <a:spcPts val="0"/>
              </a:spcAft>
              <a:buNone/>
              <a:defRPr sz="1400" b="0">
                <a:solidFill>
                  <a:schemeClr val="dk1"/>
                </a:solidFill>
                <a:latin typeface="Arial"/>
                <a:ea typeface="Arial"/>
                <a:cs typeface="Arial"/>
                <a:sym typeface="Arial"/>
              </a:defRPr>
            </a:lvl6pPr>
            <a:lvl7pPr marL="0" marR="0" lvl="6" indent="0" algn="l" rtl="0">
              <a:spcBef>
                <a:spcPts val="0"/>
              </a:spcBef>
              <a:spcAft>
                <a:spcPts val="0"/>
              </a:spcAft>
              <a:buNone/>
              <a:defRPr sz="1400" b="0">
                <a:solidFill>
                  <a:schemeClr val="dk1"/>
                </a:solidFill>
                <a:latin typeface="Arial"/>
                <a:ea typeface="Arial"/>
                <a:cs typeface="Arial"/>
                <a:sym typeface="Arial"/>
              </a:defRPr>
            </a:lvl7pPr>
            <a:lvl8pPr marL="0" marR="0" lvl="7" indent="0" algn="l" rtl="0">
              <a:spcBef>
                <a:spcPts val="0"/>
              </a:spcBef>
              <a:spcAft>
                <a:spcPts val="0"/>
              </a:spcAft>
              <a:buNone/>
              <a:defRPr sz="1400" b="0">
                <a:solidFill>
                  <a:schemeClr val="dk1"/>
                </a:solidFill>
                <a:latin typeface="Arial"/>
                <a:ea typeface="Arial"/>
                <a:cs typeface="Arial"/>
                <a:sym typeface="Arial"/>
              </a:defRPr>
            </a:lvl8pPr>
            <a:lvl9pPr marL="0" marR="0" lvl="8" indent="0" algn="l" rtl="0">
              <a:spcBef>
                <a:spcPts val="0"/>
              </a:spcBef>
              <a:spcAft>
                <a:spcPts val="0"/>
              </a:spcAft>
              <a:buNone/>
              <a:defRPr sz="1400" b="0">
                <a:solidFill>
                  <a:schemeClr val="dk1"/>
                </a:solidFill>
                <a:latin typeface="Arial"/>
                <a:ea typeface="Arial"/>
                <a:cs typeface="Arial"/>
                <a:sym typeface="Arial"/>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1338621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0" y="0"/>
            <a:ext cx="12192000" cy="1244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lstStyle>
            <a:lvl1pPr>
              <a:lnSpc>
                <a:spcPct val="150000"/>
              </a:lnSpc>
              <a:defRPr sz="2600">
                <a:latin typeface="Merriweather Sans" charset="0"/>
                <a:ea typeface="Merriweather Sans" charset="0"/>
                <a:cs typeface="Merriweather Sans" charset="0"/>
              </a:defRPr>
            </a:lvl1pPr>
            <a:lvl2pPr>
              <a:lnSpc>
                <a:spcPct val="150000"/>
              </a:lnSpc>
              <a:defRPr sz="2200">
                <a:latin typeface="Merriweather Sans" charset="0"/>
                <a:ea typeface="Merriweather Sans" charset="0"/>
                <a:cs typeface="Merriweather Sans" charset="0"/>
              </a:defRPr>
            </a:lvl2pPr>
            <a:lvl3pPr>
              <a:lnSpc>
                <a:spcPct val="150000"/>
              </a:lnSpc>
              <a:defRPr sz="1800">
                <a:latin typeface="Merriweather Sans" charset="0"/>
                <a:ea typeface="Merriweather Sans" charset="0"/>
                <a:cs typeface="Merriweather Sans" charset="0"/>
              </a:defRPr>
            </a:lvl3pPr>
            <a:lvl4pPr>
              <a:lnSpc>
                <a:spcPct val="150000"/>
              </a:lnSpc>
              <a:defRPr sz="1600">
                <a:latin typeface="Merriweather Sans" charset="0"/>
                <a:ea typeface="Merriweather Sans" charset="0"/>
                <a:cs typeface="Merriweather Sans" charset="0"/>
              </a:defRPr>
            </a:lvl4pPr>
            <a:lvl5pPr>
              <a:lnSpc>
                <a:spcPct val="150000"/>
              </a:lnSpc>
              <a:defRPr sz="1600">
                <a:latin typeface="Merriweather Sans" charset="0"/>
                <a:ea typeface="Merriweather Sans" charset="0"/>
                <a:cs typeface="Merriweather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D93FAB1-3E92-2345-9686-A5BF57F675DD}" type="datetime1">
              <a:rPr lang="en-US" smtClean="0"/>
              <a:t>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05454" y="6270288"/>
            <a:ext cx="2743200" cy="365125"/>
          </a:xfrm>
        </p:spPr>
        <p:txBody>
          <a:bodyPr/>
          <a:lstStyle>
            <a:lvl1pPr>
              <a:defRPr sz="1700" i="0">
                <a:latin typeface="Merriweather Sans" charset="0"/>
                <a:ea typeface="Merriweather Sans" charset="0"/>
                <a:cs typeface="Merriweather Sans" charset="0"/>
              </a:defRPr>
            </a:lvl1pPr>
          </a:lstStyle>
          <a:p>
            <a:fld id="{86B4B35C-345F-9846-8E6A-29269C850829}" type="slidenum">
              <a:rPr lang="en-US" smtClean="0"/>
              <a:pPr/>
              <a:t>‹#›</a:t>
            </a:fld>
            <a:endParaRPr lang="en-US" dirty="0"/>
          </a:p>
        </p:txBody>
      </p:sp>
      <p:pic>
        <p:nvPicPr>
          <p:cNvPr id="8" name="Picture 2" descr="mage result for upenn"/>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68950"/>
          <a:stretch/>
        </p:blipFill>
        <p:spPr bwMode="auto">
          <a:xfrm>
            <a:off x="294901" y="6017141"/>
            <a:ext cx="654448" cy="67841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91550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0"/>
            <a:ext cx="12192000" cy="47010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494851"/>
            <a:ext cx="10515600" cy="3787924"/>
          </a:xfrm>
        </p:spPr>
        <p:txBody>
          <a:bodyPr anchor="b">
            <a:normAutofit/>
          </a:bodyPr>
          <a:lstStyle>
            <a:lvl1pPr>
              <a:defRPr sz="5800" b="0" i="0">
                <a:latin typeface="Merriweather Sans Light" charset="0"/>
                <a:ea typeface="Merriweather Sans Light" charset="0"/>
                <a:cs typeface="Merriweather Sans Light" charset="0"/>
              </a:defRPr>
            </a:lvl1pPr>
          </a:lstStyle>
          <a:p>
            <a:r>
              <a:rPr lang="en-US" dirty="0"/>
              <a:t>Click to edit Master title style</a:t>
            </a:r>
          </a:p>
        </p:txBody>
      </p:sp>
      <p:sp>
        <p:nvSpPr>
          <p:cNvPr id="8" name="Rectangle 7"/>
          <p:cNvSpPr/>
          <p:nvPr userDrawn="1"/>
        </p:nvSpPr>
        <p:spPr>
          <a:xfrm>
            <a:off x="38010" y="5747454"/>
            <a:ext cx="838200" cy="102781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 Placeholder 2"/>
          <p:cNvSpPr>
            <a:spLocks noGrp="1"/>
          </p:cNvSpPr>
          <p:nvPr>
            <p:ph type="body" idx="1"/>
          </p:nvPr>
        </p:nvSpPr>
        <p:spPr>
          <a:xfrm>
            <a:off x="666973" y="4965979"/>
            <a:ext cx="10929769" cy="1500187"/>
          </a:xfrm>
        </p:spPr>
        <p:txBody>
          <a:bodyPr>
            <a:normAutofit/>
          </a:bodyPr>
          <a:lstStyle>
            <a:lvl1pPr marL="0" indent="0">
              <a:buNone/>
              <a:defRPr sz="2200" b="0">
                <a:solidFill>
                  <a:schemeClr val="tx1"/>
                </a:solidFill>
                <a:latin typeface="Merriweather Sans" charset="0"/>
                <a:ea typeface="Merriweather Sans" charset="0"/>
                <a:cs typeface="Merriweather Sans"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6068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p:cNvSpPr/>
          <p:nvPr userDrawn="1"/>
        </p:nvSpPr>
        <p:spPr>
          <a:xfrm>
            <a:off x="112746" y="5747454"/>
            <a:ext cx="838200" cy="102781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1801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Merriweather Sans Light" charset="0"/>
                <a:ea typeface="Merriweather Sans Light" charset="0"/>
                <a:cs typeface="Merriweather Sans Light"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5F2AB0-3B3D-E74D-A4B8-D28E03EA14C1}" type="datetime1">
              <a:rPr lang="en-US" smtClean="0"/>
              <a:t>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4B35C-345F-9846-8E6A-29269C850829}" type="slidenum">
              <a:rPr lang="en-US" smtClean="0"/>
              <a:t>‹#›</a:t>
            </a:fld>
            <a:endParaRPr lang="en-US"/>
          </a:p>
        </p:txBody>
      </p:sp>
    </p:spTree>
    <p:extLst>
      <p:ext uri="{BB962C8B-B14F-4D97-AF65-F5344CB8AC3E}">
        <p14:creationId xmlns:p14="http://schemas.microsoft.com/office/powerpoint/2010/main" val="1709229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E2539F-FF50-6A46-964D-906F0C2C4A61}" type="datetime1">
              <a:rPr lang="en-US" smtClean="0"/>
              <a:t>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B4B35C-345F-9846-8E6A-29269C850829}" type="slidenum">
              <a:rPr lang="en-US" smtClean="0"/>
              <a:t>‹#›</a:t>
            </a:fld>
            <a:endParaRPr lang="en-US"/>
          </a:p>
        </p:txBody>
      </p:sp>
    </p:spTree>
    <p:extLst>
      <p:ext uri="{BB962C8B-B14F-4D97-AF65-F5344CB8AC3E}">
        <p14:creationId xmlns:p14="http://schemas.microsoft.com/office/powerpoint/2010/main" val="13394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BEFE4C-9D2B-F346-9DDF-26803D2DDD08}" type="datetime1">
              <a:rPr lang="en-US" smtClean="0"/>
              <a:t>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B4B35C-345F-9846-8E6A-29269C850829}" type="slidenum">
              <a:rPr lang="en-US" smtClean="0"/>
              <a:t>‹#›</a:t>
            </a:fld>
            <a:endParaRPr lang="en-US"/>
          </a:p>
        </p:txBody>
      </p:sp>
    </p:spTree>
    <p:extLst>
      <p:ext uri="{BB962C8B-B14F-4D97-AF65-F5344CB8AC3E}">
        <p14:creationId xmlns:p14="http://schemas.microsoft.com/office/powerpoint/2010/main" val="701459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00FF52-FD9C-4A42-8502-1C748780DBBB}" type="datetime1">
              <a:rPr lang="en-US" smtClean="0"/>
              <a:t>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B4B35C-345F-9846-8E6A-29269C850829}" type="slidenum">
              <a:rPr lang="en-US" smtClean="0"/>
              <a:t>‹#›</a:t>
            </a:fld>
            <a:endParaRPr lang="en-US"/>
          </a:p>
        </p:txBody>
      </p:sp>
    </p:spTree>
    <p:extLst>
      <p:ext uri="{BB962C8B-B14F-4D97-AF65-F5344CB8AC3E}">
        <p14:creationId xmlns:p14="http://schemas.microsoft.com/office/powerpoint/2010/main" val="1894817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D8193A-F365-8440-97E1-F01329CDF2F8}" type="datetime1">
              <a:rPr lang="en-US" smtClean="0"/>
              <a:t>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4B35C-345F-9846-8E6A-29269C850829}" type="slidenum">
              <a:rPr lang="en-US" smtClean="0"/>
              <a:t>‹#›</a:t>
            </a:fld>
            <a:endParaRPr lang="en-US"/>
          </a:p>
        </p:txBody>
      </p:sp>
    </p:spTree>
    <p:extLst>
      <p:ext uri="{BB962C8B-B14F-4D97-AF65-F5344CB8AC3E}">
        <p14:creationId xmlns:p14="http://schemas.microsoft.com/office/powerpoint/2010/main" val="1165376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3682" y="292874"/>
            <a:ext cx="11235559" cy="884277"/>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19100" y="1584325"/>
            <a:ext cx="11394948" cy="445873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8D8A17-88EC-4149-9FDE-D2FB18D44A50}" type="datetime1">
              <a:rPr lang="en-US" smtClean="0"/>
              <a:t>2/3/19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B4B35C-345F-9846-8E6A-29269C850829}" type="slidenum">
              <a:rPr lang="en-US" smtClean="0"/>
              <a:t>‹#›</a:t>
            </a:fld>
            <a:endParaRPr lang="en-US"/>
          </a:p>
        </p:txBody>
      </p:sp>
      <p:pic>
        <p:nvPicPr>
          <p:cNvPr id="11" name="Picture 2" descr="mage result for upenn"/>
          <p:cNvPicPr>
            <a:picLocks noChangeAspect="1" noChangeArrowheads="1"/>
          </p:cNvPicPr>
          <p:nvPr userDrawn="1"/>
        </p:nvPicPr>
        <p:blipFill rotWithShape="1">
          <a:blip r:embed="rId15">
            <a:extLst>
              <a:ext uri="{28A0092B-C50C-407E-A947-70E740481C1C}">
                <a14:useLocalDpi xmlns:a14="http://schemas.microsoft.com/office/drawing/2010/main" val="0"/>
              </a:ext>
            </a:extLst>
          </a:blip>
          <a:srcRect r="68950"/>
          <a:stretch/>
        </p:blipFill>
        <p:spPr bwMode="auto">
          <a:xfrm>
            <a:off x="282376" y="6017141"/>
            <a:ext cx="654448" cy="678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057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hf hdr="0" ftr="0" dt="0"/>
  <p:txStyles>
    <p:titleStyle>
      <a:lvl1pPr algn="ctr" defTabSz="914400" rtl="0" eaLnBrk="1" latinLnBrk="0" hangingPunct="1">
        <a:lnSpc>
          <a:spcPct val="90000"/>
        </a:lnSpc>
        <a:spcBef>
          <a:spcPct val="0"/>
        </a:spcBef>
        <a:buNone/>
        <a:defRPr sz="4200" kern="1200">
          <a:solidFill>
            <a:schemeClr val="tx1"/>
          </a:solidFill>
          <a:latin typeface="Merriweather Sans" charset="0"/>
          <a:ea typeface="Merriweather Sans" charset="0"/>
          <a:cs typeface="Merriweather Sans" charset="0"/>
        </a:defRPr>
      </a:lvl1pPr>
    </p:titleStyle>
    <p:bodyStyle>
      <a:lvl1pPr marL="228600" indent="-228600" algn="l" defTabSz="914400" rtl="0" eaLnBrk="1" latinLnBrk="0" hangingPunct="1">
        <a:lnSpc>
          <a:spcPct val="9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9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9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9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9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106.tiff"/><Relationship Id="rId4" Type="http://schemas.openxmlformats.org/officeDocument/2006/relationships/image" Target="../media/image95.png"/></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06.tiff"/><Relationship Id="rId4" Type="http://schemas.openxmlformats.org/officeDocument/2006/relationships/image" Target="../media/image9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s>
</file>

<file path=ppt/slides/_rels/slide1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jpe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21.gif"/><Relationship Id="rId4" Type="http://schemas.microsoft.com/office/2007/relationships/hdphoto" Target="../media/hdphoto1.wdp"/><Relationship Id="rId9"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8" Type="http://schemas.openxmlformats.org/officeDocument/2006/relationships/image" Target="../media/image115.jp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jpeg"/><Relationship Id="rId2" Type="http://schemas.openxmlformats.org/officeDocument/2006/relationships/notesSlide" Target="../notesSlides/notesSlide96.xml"/><Relationship Id="rId1" Type="http://schemas.openxmlformats.org/officeDocument/2006/relationships/slideLayout" Target="../slideLayouts/slideLayout4.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jpg"/><Relationship Id="rId4" Type="http://schemas.openxmlformats.org/officeDocument/2006/relationships/image" Target="../media/image111.png"/><Relationship Id="rId9" Type="http://schemas.openxmlformats.org/officeDocument/2006/relationships/image" Target="../media/image116.png"/></Relationships>
</file>

<file path=ppt/slides/_rels/slide12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notesSlide" Target="../notesSlides/notesSlide99.xml"/><Relationship Id="rId1" Type="http://schemas.openxmlformats.org/officeDocument/2006/relationships/slideLayout" Target="../slideLayouts/slideLayout13.xml"/><Relationship Id="rId6" Type="http://schemas.openxmlformats.org/officeDocument/2006/relationships/image" Target="../media/image127.gif"/><Relationship Id="rId5" Type="http://schemas.openxmlformats.org/officeDocument/2006/relationships/image" Target="../media/image126.png"/><Relationship Id="rId4" Type="http://schemas.openxmlformats.org/officeDocument/2006/relationships/image" Target="../media/image125.png"/></Relationships>
</file>

<file path=ppt/slides/_rels/slide12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stanford-qa.com/"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8" Type="http://schemas.openxmlformats.org/officeDocument/2006/relationships/image" Target="../media/image115.jpg"/><Relationship Id="rId13" Type="http://schemas.openxmlformats.org/officeDocument/2006/relationships/image" Target="../media/image132.jpe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jpeg"/><Relationship Id="rId2" Type="http://schemas.openxmlformats.org/officeDocument/2006/relationships/notesSlide" Target="../notesSlides/notesSlide107.xml"/><Relationship Id="rId1" Type="http://schemas.openxmlformats.org/officeDocument/2006/relationships/slideLayout" Target="../slideLayouts/slideLayout4.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jpg"/><Relationship Id="rId4" Type="http://schemas.openxmlformats.org/officeDocument/2006/relationships/image" Target="../media/image111.png"/><Relationship Id="rId9" Type="http://schemas.openxmlformats.org/officeDocument/2006/relationships/image" Target="../media/image116.png"/></Relationships>
</file>

<file path=ppt/slides/_rels/slide13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0.gif"/><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0.gif"/></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4.jpg"/><Relationship Id="rId13" Type="http://schemas.openxmlformats.org/officeDocument/2006/relationships/image" Target="../media/image59.gif"/><Relationship Id="rId3" Type="http://schemas.openxmlformats.org/officeDocument/2006/relationships/image" Target="../media/image49.jpg"/><Relationship Id="rId7" Type="http://schemas.openxmlformats.org/officeDocument/2006/relationships/image" Target="../media/image53.jpg"/><Relationship Id="rId12"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gif"/><Relationship Id="rId5" Type="http://schemas.openxmlformats.org/officeDocument/2006/relationships/image" Target="../media/image51.jpg"/><Relationship Id="rId10" Type="http://schemas.openxmlformats.org/officeDocument/2006/relationships/image" Target="../media/image56.jp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jpg"/></Relationships>
</file>

<file path=ppt/slides/_rels/slide4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jpg"/><Relationship Id="rId3" Type="http://schemas.openxmlformats.org/officeDocument/2006/relationships/image" Target="../media/image50.png"/><Relationship Id="rId7" Type="http://schemas.openxmlformats.org/officeDocument/2006/relationships/image" Target="../media/image54.jpg"/><Relationship Id="rId12" Type="http://schemas.openxmlformats.org/officeDocument/2006/relationships/image" Target="../media/image59.gif"/><Relationship Id="rId2" Type="http://schemas.openxmlformats.org/officeDocument/2006/relationships/image" Target="../media/image49.jpg"/><Relationship Id="rId1" Type="http://schemas.openxmlformats.org/officeDocument/2006/relationships/slideLayout" Target="../slideLayouts/slideLayout2.xml"/><Relationship Id="rId6" Type="http://schemas.openxmlformats.org/officeDocument/2006/relationships/image" Target="../media/image53.jp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gif"/><Relationship Id="rId4" Type="http://schemas.openxmlformats.org/officeDocument/2006/relationships/image" Target="../media/image51.jpg"/><Relationship Id="rId9" Type="http://schemas.openxmlformats.org/officeDocument/2006/relationships/image" Target="../media/image56.jp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microsoft.com/office/2007/relationships/hdphoto" Target="../media/hdphoto4.wdp"/></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microsoft.com/office/2007/relationships/hdphoto" Target="../media/hdphoto5.wdp"/></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microsoft.com/office/2007/relationships/hdphoto" Target="../media/hdphoto5.wdp"/></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8.xml"/><Relationship Id="rId5" Type="http://schemas.microsoft.com/office/2007/relationships/hdphoto" Target="../media/hdphoto6.wdp"/><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jp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6.png"/><Relationship Id="rId4" Type="http://schemas.openxmlformats.org/officeDocument/2006/relationships/image" Target="../media/image91.png"/></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6600" y="1122363"/>
            <a:ext cx="10515600" cy="2387600"/>
          </a:xfrm>
        </p:spPr>
        <p:txBody>
          <a:bodyPr>
            <a:normAutofit/>
          </a:bodyPr>
          <a:lstStyle/>
          <a:p>
            <a:r>
              <a:rPr lang="en-US" sz="4200" dirty="0"/>
              <a:t>Reasoning-Driven Questions Answering for Natural Language Understanding</a:t>
            </a:r>
          </a:p>
        </p:txBody>
      </p:sp>
      <p:sp>
        <p:nvSpPr>
          <p:cNvPr id="3" name="Subtitle 2"/>
          <p:cNvSpPr>
            <a:spLocks noGrp="1"/>
          </p:cNvSpPr>
          <p:nvPr>
            <p:ph type="subTitle" idx="1"/>
          </p:nvPr>
        </p:nvSpPr>
        <p:spPr/>
        <p:txBody>
          <a:bodyPr/>
          <a:lstStyle/>
          <a:p>
            <a:endParaRPr lang="en-US" dirty="0"/>
          </a:p>
          <a:p>
            <a:endParaRPr lang="en-US" dirty="0"/>
          </a:p>
          <a:p>
            <a:r>
              <a:rPr lang="en-US" dirty="0"/>
              <a:t>Daniel Khashabi </a:t>
            </a:r>
          </a:p>
        </p:txBody>
      </p:sp>
    </p:spTree>
    <p:extLst>
      <p:ext uri="{BB962C8B-B14F-4D97-AF65-F5344CB8AC3E}">
        <p14:creationId xmlns:p14="http://schemas.microsoft.com/office/powerpoint/2010/main" val="471534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Challenges towards NLU: ambiguity </a:t>
            </a:r>
          </a:p>
        </p:txBody>
      </p:sp>
      <p:sp>
        <p:nvSpPr>
          <p:cNvPr id="3" name="Content Placeholder 2"/>
          <p:cNvSpPr>
            <a:spLocks noGrp="1"/>
          </p:cNvSpPr>
          <p:nvPr>
            <p:ph idx="1"/>
          </p:nvPr>
        </p:nvSpPr>
        <p:spPr>
          <a:xfrm>
            <a:off x="419100" y="1531774"/>
            <a:ext cx="11394948" cy="4957455"/>
          </a:xfrm>
        </p:spPr>
        <p:txBody>
          <a:bodyPr>
            <a:normAutofit/>
          </a:bodyPr>
          <a:lstStyle/>
          <a:p>
            <a:r>
              <a:rPr lang="en-US" dirty="0"/>
              <a:t>Making sense of strings. </a:t>
            </a:r>
          </a:p>
          <a:p>
            <a:endParaRPr lang="en-US" dirty="0"/>
          </a:p>
          <a:p>
            <a:endParaRPr lang="en-US" dirty="0"/>
          </a:p>
          <a:p>
            <a:endParaRPr lang="en-US" dirty="0"/>
          </a:p>
          <a:p>
            <a:pPr lvl="2"/>
            <a:endParaRPr lang="en-US" dirty="0"/>
          </a:p>
          <a:p>
            <a:pPr lvl="2"/>
            <a:endParaRPr lang="en-US" dirty="0"/>
          </a:p>
          <a:p>
            <a:pPr lvl="2"/>
            <a:r>
              <a:rPr lang="en-US" dirty="0"/>
              <a:t>Oxford English Dictionary lists 10 primary meanings for “of”. </a:t>
            </a:r>
          </a:p>
        </p:txBody>
      </p:sp>
      <p:sp>
        <p:nvSpPr>
          <p:cNvPr id="4" name="Slide Number Placeholder 3"/>
          <p:cNvSpPr>
            <a:spLocks noGrp="1"/>
          </p:cNvSpPr>
          <p:nvPr>
            <p:ph type="sldNum" sz="quarter" idx="12"/>
          </p:nvPr>
        </p:nvSpPr>
        <p:spPr/>
        <p:txBody>
          <a:bodyPr/>
          <a:lstStyle/>
          <a:p>
            <a:fld id="{86B4B35C-345F-9846-8E6A-29269C850829}" type="slidenum">
              <a:rPr lang="en-US" smtClean="0"/>
              <a:pPr/>
              <a:t>10</a:t>
            </a:fld>
            <a:endParaRPr lang="en-US" dirty="0"/>
          </a:p>
        </p:txBody>
      </p:sp>
      <p:sp>
        <p:nvSpPr>
          <p:cNvPr id="5" name="Rounded Rectangle 4"/>
          <p:cNvSpPr/>
          <p:nvPr/>
        </p:nvSpPr>
        <p:spPr>
          <a:xfrm>
            <a:off x="2874056" y="2477059"/>
            <a:ext cx="6692900" cy="1143739"/>
          </a:xfrm>
          <a:prstGeom prst="round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bIns="91440" rtlCol="0" anchor="ctr"/>
          <a:lstStyle/>
          <a:p>
            <a:pPr algn="ctr">
              <a:lnSpc>
                <a:spcPct val="150000"/>
              </a:lnSpc>
              <a:spcAft>
                <a:spcPts val="600"/>
              </a:spcAft>
            </a:pPr>
            <a:r>
              <a:rPr lang="en-US" sz="2100" i="1" dirty="0">
                <a:latin typeface="Merriweather Sans" charset="0"/>
                <a:ea typeface="Merriweather Sans" charset="0"/>
                <a:cs typeface="Merriweather Sans" charset="0"/>
              </a:rPr>
              <a:t>“</a:t>
            </a:r>
            <a:r>
              <a:rPr lang="en-US" sz="2100" dirty="0">
                <a:latin typeface="Merriweather Sans" charset="0"/>
                <a:ea typeface="Merriweather Sans" charset="0"/>
                <a:cs typeface="Merriweather Sans" charset="0"/>
              </a:rPr>
              <a:t>A 61-year old furniture salesman was pushed down the shaft of a freight elevator yesterday</a:t>
            </a:r>
            <a:r>
              <a:rPr lang="en-US" sz="2100" i="1" dirty="0">
                <a:latin typeface="Merriweather Sans" charset="0"/>
                <a:ea typeface="Merriweather Sans" charset="0"/>
                <a:cs typeface="Merriweather Sans" charset="0"/>
              </a:rPr>
              <a:t>.”</a:t>
            </a:r>
          </a:p>
        </p:txBody>
      </p:sp>
      <p:pic>
        <p:nvPicPr>
          <p:cNvPr id="9220" name="Picture 4" descr="http://pictogram2.com/p/p0867/i/m.png"/>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90012" y="2325682"/>
            <a:ext cx="1286391" cy="128639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823;p83"/>
          <p:cNvSpPr/>
          <p:nvPr/>
        </p:nvSpPr>
        <p:spPr>
          <a:xfrm>
            <a:off x="3604452" y="2647838"/>
            <a:ext cx="1572679" cy="321040"/>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 name="Google Shape;823;p83"/>
          <p:cNvSpPr/>
          <p:nvPr/>
        </p:nvSpPr>
        <p:spPr>
          <a:xfrm>
            <a:off x="5206681" y="2637364"/>
            <a:ext cx="1137364" cy="331514"/>
          </a:xfrm>
          <a:prstGeom prst="roundRect">
            <a:avLst>
              <a:gd name="adj" fmla="val 37839"/>
            </a:avLst>
          </a:prstGeom>
          <a:solidFill>
            <a:schemeClr val="tx1">
              <a:lumMod val="95000"/>
              <a:lumOff val="5000"/>
              <a:alpha val="26000"/>
            </a:scheme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 name="Google Shape;823;p83"/>
          <p:cNvSpPr/>
          <p:nvPr/>
        </p:nvSpPr>
        <p:spPr>
          <a:xfrm>
            <a:off x="6413351" y="2639410"/>
            <a:ext cx="1303079" cy="353838"/>
          </a:xfrm>
          <a:prstGeom prst="roundRect">
            <a:avLst>
              <a:gd name="adj" fmla="val 37839"/>
            </a:avLst>
          </a:prstGeom>
          <a:solidFill>
            <a:schemeClr val="tx1">
              <a:lumMod val="95000"/>
              <a:lumOff val="5000"/>
              <a:alpha val="26000"/>
            </a:scheme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Arc 5"/>
          <p:cNvSpPr/>
          <p:nvPr/>
        </p:nvSpPr>
        <p:spPr>
          <a:xfrm>
            <a:off x="4534011" y="2279325"/>
            <a:ext cx="1305904" cy="1036847"/>
          </a:xfrm>
          <a:prstGeom prst="arc">
            <a:avLst>
              <a:gd name="adj1" fmla="val 11903363"/>
              <a:gd name="adj2" fmla="val 20713528"/>
            </a:avLst>
          </a:prstGeom>
          <a:ln w="38100">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2" name="Arc 11"/>
          <p:cNvSpPr/>
          <p:nvPr/>
        </p:nvSpPr>
        <p:spPr>
          <a:xfrm>
            <a:off x="4556239" y="2023597"/>
            <a:ext cx="2434051" cy="1456763"/>
          </a:xfrm>
          <a:prstGeom prst="arc">
            <a:avLst>
              <a:gd name="adj1" fmla="val 11143924"/>
              <a:gd name="adj2" fmla="val 21278683"/>
            </a:avLst>
          </a:prstGeom>
          <a:ln w="38100">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9222" name="Picture 6" descr="mage result for checkmar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3096" y="1694332"/>
            <a:ext cx="257781" cy="27643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mage result for x mar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8979" y="2190270"/>
            <a:ext cx="284367" cy="219803"/>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823;p83"/>
          <p:cNvSpPr/>
          <p:nvPr/>
        </p:nvSpPr>
        <p:spPr>
          <a:xfrm>
            <a:off x="5137268" y="3142476"/>
            <a:ext cx="338320" cy="331514"/>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823;p83"/>
          <p:cNvSpPr/>
          <p:nvPr/>
        </p:nvSpPr>
        <p:spPr>
          <a:xfrm>
            <a:off x="3869855" y="3142476"/>
            <a:ext cx="1237703" cy="331514"/>
          </a:xfrm>
          <a:prstGeom prst="roundRect">
            <a:avLst>
              <a:gd name="adj" fmla="val 37839"/>
            </a:avLst>
          </a:prstGeom>
          <a:solidFill>
            <a:schemeClr val="tx1">
              <a:lumMod val="95000"/>
              <a:lumOff val="5000"/>
              <a:alpha val="26000"/>
            </a:scheme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 name="Google Shape;823;p83"/>
          <p:cNvSpPr/>
          <p:nvPr/>
        </p:nvSpPr>
        <p:spPr>
          <a:xfrm>
            <a:off x="5507333" y="3133686"/>
            <a:ext cx="2266127" cy="331514"/>
          </a:xfrm>
          <a:prstGeom prst="roundRect">
            <a:avLst>
              <a:gd name="adj" fmla="val 37839"/>
            </a:avLst>
          </a:prstGeom>
          <a:solidFill>
            <a:schemeClr val="tx1">
              <a:lumMod val="95000"/>
              <a:lumOff val="5000"/>
              <a:alpha val="26000"/>
            </a:scheme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19" name="Group 18"/>
          <p:cNvGrpSpPr/>
          <p:nvPr/>
        </p:nvGrpSpPr>
        <p:grpSpPr>
          <a:xfrm>
            <a:off x="4271757" y="6479727"/>
            <a:ext cx="3629691" cy="369332"/>
            <a:chOff x="3864078" y="6289952"/>
            <a:chExt cx="3629691" cy="369332"/>
          </a:xfrm>
        </p:grpSpPr>
        <p:pic>
          <p:nvPicPr>
            <p:cNvPr id="20" name="Picture 6" descr="mage result for the new york tim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9961" y="6375876"/>
              <a:ext cx="1903808" cy="25953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864078" y="6289952"/>
              <a:ext cx="1755609" cy="369332"/>
            </a:xfrm>
            <a:prstGeom prst="rect">
              <a:avLst/>
            </a:prstGeom>
            <a:noFill/>
          </p:spPr>
          <p:txBody>
            <a:bodyPr wrap="none" rtlCol="0">
              <a:spAutoFit/>
            </a:bodyPr>
            <a:lstStyle/>
            <a:p>
              <a:r>
                <a:rPr lang="en-US" i="1">
                  <a:latin typeface="Merriweather Sans" charset="0"/>
                  <a:ea typeface="Merriweather Sans" charset="0"/>
                  <a:cs typeface="Merriweather Sans" charset="0"/>
                </a:rPr>
                <a:t>The story </a:t>
              </a:r>
              <a:r>
                <a:rPr lang="en-US" i="1" dirty="0">
                  <a:latin typeface="Merriweather Sans" charset="0"/>
                  <a:ea typeface="Merriweather Sans" charset="0"/>
                  <a:cs typeface="Merriweather Sans" charset="0"/>
                </a:rPr>
                <a:t>from </a:t>
              </a:r>
            </a:p>
          </p:txBody>
        </p:sp>
      </p:grpSp>
      <p:sp>
        <p:nvSpPr>
          <p:cNvPr id="7" name="Rounded Rectangle 6"/>
          <p:cNvSpPr/>
          <p:nvPr/>
        </p:nvSpPr>
        <p:spPr>
          <a:xfrm>
            <a:off x="3457307" y="3962863"/>
            <a:ext cx="3867831" cy="391597"/>
          </a:xfrm>
          <a:prstGeom prst="roundRect">
            <a:avLst/>
          </a:prstGeom>
          <a:solidFill>
            <a:schemeClr val="bg1">
              <a:lumMod val="95000"/>
            </a:schemeClr>
          </a:solidFill>
        </p:spPr>
        <p:txBody>
          <a:bodyPr wrap="square">
            <a:spAutoFit/>
          </a:bodyPr>
          <a:lstStyle/>
          <a:p>
            <a:pPr algn="ctr"/>
            <a:r>
              <a:rPr lang="en-US" sz="1700" dirty="0">
                <a:latin typeface="Merriweather Sans" charset="0"/>
                <a:ea typeface="Merriweather Sans" charset="0"/>
                <a:cs typeface="Merriweather Sans" charset="0"/>
              </a:rPr>
              <a:t>shaft </a:t>
            </a:r>
            <a:r>
              <a:rPr lang="en-US" sz="1700" dirty="0">
                <a:solidFill>
                  <a:sysClr val="windowText" lastClr="000000"/>
                </a:solidFill>
                <a:latin typeface="Merriweather Sans" charset="0"/>
                <a:ea typeface="Merriweather Sans" charset="0"/>
                <a:cs typeface="Merriweather Sans" charset="0"/>
              </a:rPr>
              <a:t>of</a:t>
            </a:r>
            <a:r>
              <a:rPr lang="en-US" sz="1700" dirty="0">
                <a:latin typeface="Merriweather Sans" charset="0"/>
                <a:ea typeface="Merriweather Sans" charset="0"/>
                <a:cs typeface="Merriweather Sans" charset="0"/>
              </a:rPr>
              <a:t> a freight elevator</a:t>
            </a:r>
          </a:p>
        </p:txBody>
      </p:sp>
      <p:sp>
        <p:nvSpPr>
          <p:cNvPr id="22" name="Rounded Rectangle 21"/>
          <p:cNvSpPr/>
          <p:nvPr/>
        </p:nvSpPr>
        <p:spPr>
          <a:xfrm>
            <a:off x="3457307" y="4398163"/>
            <a:ext cx="3867832" cy="391597"/>
          </a:xfrm>
          <a:prstGeom prst="roundRect">
            <a:avLst/>
          </a:prstGeom>
          <a:solidFill>
            <a:schemeClr val="bg1">
              <a:lumMod val="95000"/>
            </a:schemeClr>
          </a:solidFill>
        </p:spPr>
        <p:txBody>
          <a:bodyPr wrap="square">
            <a:spAutoFit/>
          </a:bodyPr>
          <a:lstStyle/>
          <a:p>
            <a:pPr algn="ctr"/>
            <a:r>
              <a:rPr lang="en-US" sz="1700" dirty="0">
                <a:latin typeface="Merriweather Sans" charset="0"/>
                <a:ea typeface="Merriweather Sans" charset="0"/>
                <a:cs typeface="Merriweather Sans" charset="0"/>
              </a:rPr>
              <a:t>height of a freight elevator</a:t>
            </a:r>
          </a:p>
        </p:txBody>
      </p:sp>
      <p:sp>
        <p:nvSpPr>
          <p:cNvPr id="11" name="Left Arrow Callout 10"/>
          <p:cNvSpPr/>
          <p:nvPr/>
        </p:nvSpPr>
        <p:spPr>
          <a:xfrm>
            <a:off x="7340124" y="4015513"/>
            <a:ext cx="1863511" cy="338679"/>
          </a:xfrm>
          <a:prstGeom prst="leftArrowCallout">
            <a:avLst>
              <a:gd name="adj1" fmla="val 25000"/>
              <a:gd name="adj2" fmla="val 25000"/>
              <a:gd name="adj3" fmla="val 25000"/>
              <a:gd name="adj4" fmla="val 887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Merriweather Sans" charset="0"/>
                <a:ea typeface="Merriweather Sans" charset="0"/>
                <a:cs typeface="Merriweather Sans" charset="0"/>
              </a:rPr>
              <a:t>part-whole</a:t>
            </a:r>
          </a:p>
        </p:txBody>
      </p:sp>
      <p:sp>
        <p:nvSpPr>
          <p:cNvPr id="23" name="Left Arrow Callout 22"/>
          <p:cNvSpPr/>
          <p:nvPr/>
        </p:nvSpPr>
        <p:spPr>
          <a:xfrm>
            <a:off x="7340124" y="4421092"/>
            <a:ext cx="1863511" cy="351706"/>
          </a:xfrm>
          <a:prstGeom prst="leftArrowCallout">
            <a:avLst>
              <a:gd name="adj1" fmla="val 25000"/>
              <a:gd name="adj2" fmla="val 25000"/>
              <a:gd name="adj3" fmla="val 25000"/>
              <a:gd name="adj4" fmla="val 887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Merriweather Sans" charset="0"/>
                <a:ea typeface="Merriweather Sans" charset="0"/>
                <a:cs typeface="Merriweather Sans" charset="0"/>
              </a:rPr>
              <a:t>attribute</a:t>
            </a:r>
          </a:p>
        </p:txBody>
      </p:sp>
      <p:sp>
        <p:nvSpPr>
          <p:cNvPr id="24" name="Rounded Rectangle 23"/>
          <p:cNvSpPr/>
          <p:nvPr/>
        </p:nvSpPr>
        <p:spPr>
          <a:xfrm>
            <a:off x="3457308" y="4838777"/>
            <a:ext cx="3867831" cy="391597"/>
          </a:xfrm>
          <a:prstGeom prst="roundRect">
            <a:avLst/>
          </a:prstGeom>
          <a:solidFill>
            <a:schemeClr val="bg1">
              <a:lumMod val="95000"/>
            </a:schemeClr>
          </a:solidFill>
        </p:spPr>
        <p:txBody>
          <a:bodyPr wrap="square">
            <a:spAutoFit/>
          </a:bodyPr>
          <a:lstStyle/>
          <a:p>
            <a:pPr algn="ctr"/>
            <a:r>
              <a:rPr lang="en-US" sz="1700" dirty="0">
                <a:latin typeface="Merriweather Sans" charset="0"/>
                <a:ea typeface="Merriweather Sans" charset="0"/>
                <a:cs typeface="Merriweather Sans" charset="0"/>
              </a:rPr>
              <a:t>manufacturer of a freight elevator</a:t>
            </a:r>
          </a:p>
        </p:txBody>
      </p:sp>
      <p:sp>
        <p:nvSpPr>
          <p:cNvPr id="25" name="Left Arrow Callout 24"/>
          <p:cNvSpPr/>
          <p:nvPr/>
        </p:nvSpPr>
        <p:spPr>
          <a:xfrm>
            <a:off x="7340123" y="4846371"/>
            <a:ext cx="1863511" cy="350176"/>
          </a:xfrm>
          <a:prstGeom prst="leftArrowCallout">
            <a:avLst>
              <a:gd name="adj1" fmla="val 25000"/>
              <a:gd name="adj2" fmla="val 25000"/>
              <a:gd name="adj3" fmla="val 25000"/>
              <a:gd name="adj4" fmla="val 887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Merriweather Sans" charset="0"/>
                <a:ea typeface="Merriweather Sans" charset="0"/>
                <a:cs typeface="Merriweather Sans" charset="0"/>
              </a:rPr>
              <a:t>association</a:t>
            </a:r>
          </a:p>
        </p:txBody>
      </p:sp>
    </p:spTree>
    <p:extLst>
      <p:ext uri="{BB962C8B-B14F-4D97-AF65-F5344CB8AC3E}">
        <p14:creationId xmlns:p14="http://schemas.microsoft.com/office/powerpoint/2010/main" val="130933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220"/>
                                        </p:tgtEl>
                                        <p:attrNameLst>
                                          <p:attrName>style.visibility</p:attrName>
                                        </p:attrNameLst>
                                      </p:cBhvr>
                                      <p:to>
                                        <p:strVal val="visible"/>
                                      </p:to>
                                    </p:set>
                                    <p:animEffect transition="in" filter="fade">
                                      <p:cBhvr>
                                        <p:cTn id="10" dur="500"/>
                                        <p:tgtEl>
                                          <p:spTgt spid="92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9222"/>
                                        </p:tgtEl>
                                        <p:attrNameLst>
                                          <p:attrName>style.visibility</p:attrName>
                                        </p:attrNameLst>
                                      </p:cBhvr>
                                      <p:to>
                                        <p:strVal val="visible"/>
                                      </p:to>
                                    </p:set>
                                    <p:animEffect transition="in" filter="fade">
                                      <p:cBhvr>
                                        <p:cTn id="26" dur="500"/>
                                        <p:tgtEl>
                                          <p:spTgt spid="92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9224"/>
                                        </p:tgtEl>
                                        <p:attrNameLst>
                                          <p:attrName>style.visibility</p:attrName>
                                        </p:attrNameLst>
                                      </p:cBhvr>
                                      <p:to>
                                        <p:strVal val="visible"/>
                                      </p:to>
                                    </p:set>
                                    <p:animEffect transition="in" filter="fade">
                                      <p:cBhvr>
                                        <p:cTn id="37" dur="500"/>
                                        <p:tgtEl>
                                          <p:spTgt spid="92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6" end="6"/>
                                            </p:txEl>
                                          </p:spTgt>
                                        </p:tgtEl>
                                        <p:attrNameLst>
                                          <p:attrName>style.visibility</p:attrName>
                                        </p:attrNameLst>
                                      </p:cBhvr>
                                      <p:to>
                                        <p:strVal val="visible"/>
                                      </p:to>
                                    </p:set>
                                    <p:animEffect transition="in" filter="fade">
                                      <p:cBhvr>
                                        <p:cTn id="7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6" grpId="0" animBg="1"/>
      <p:bldP spid="12" grpId="0" animBg="1"/>
      <p:bldP spid="15" grpId="0" animBg="1"/>
      <p:bldP spid="16" grpId="0" animBg="1"/>
      <p:bldP spid="17" grpId="0" animBg="1"/>
      <p:bldP spid="7" grpId="0" animBg="1"/>
      <p:bldP spid="22" grpId="0" animBg="1"/>
      <p:bldP spid="11" grpId="0" animBg="1"/>
      <p:bldP spid="23" grpId="0" animBg="1"/>
      <p:bldP spid="24" grpId="0" animBg="1"/>
      <p:bldP spid="25"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Slide Number Placeholder 2"/>
          <p:cNvSpPr>
            <a:spLocks noGrp="1"/>
          </p:cNvSpPr>
          <p:nvPr>
            <p:ph type="sldNum" sz="quarter" idx="12"/>
          </p:nvPr>
        </p:nvSpPr>
        <p:spPr/>
        <p:txBody>
          <a:bodyPr/>
          <a:lstStyle/>
          <a:p>
            <a:fld id="{86B4B35C-345F-9846-8E6A-29269C850829}" type="slidenum">
              <a:rPr lang="en-US" smtClean="0"/>
              <a:pPr/>
              <a:t>100</a:t>
            </a:fld>
            <a:endParaRPr lang="en-US" dirty="0"/>
          </a:p>
        </p:txBody>
      </p:sp>
      <p:sp>
        <p:nvSpPr>
          <p:cNvPr id="4" name="Title 3"/>
          <p:cNvSpPr>
            <a:spLocks noGrp="1"/>
          </p:cNvSpPr>
          <p:nvPr>
            <p:ph type="title"/>
          </p:nvPr>
        </p:nvSpPr>
        <p:spPr/>
        <p:txBody>
          <a:bodyPr/>
          <a:lstStyle/>
          <a:p>
            <a:r>
              <a:rPr lang="en-US" dirty="0"/>
              <a:t>Connectivity hypothesis</a:t>
            </a:r>
          </a:p>
        </p:txBody>
      </p:sp>
      <p:sp>
        <p:nvSpPr>
          <p:cNvPr id="5" name="Rounded Rectangle 4"/>
          <p:cNvSpPr/>
          <p:nvPr/>
        </p:nvSpPr>
        <p:spPr>
          <a:xfrm>
            <a:off x="1949222" y="4445876"/>
            <a:ext cx="8334703" cy="12927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b="1" dirty="0">
                <a:solidFill>
                  <a:schemeClr val="tx1"/>
                </a:solidFill>
                <a:latin typeface="Merriweather Sans" charset="0"/>
                <a:ea typeface="Merriweather Sans" charset="0"/>
                <a:cs typeface="Merriweather Sans" charset="0"/>
              </a:rPr>
              <a:t>Hypothesis: </a:t>
            </a:r>
          </a:p>
          <a:p>
            <a:pPr algn="ctr">
              <a:lnSpc>
                <a:spcPct val="150000"/>
              </a:lnSpc>
            </a:pPr>
            <a:r>
              <a:rPr lang="en-US" dirty="0">
                <a:solidFill>
                  <a:schemeClr val="tx1"/>
                </a:solidFill>
                <a:latin typeface="Merriweather Sans" charset="0"/>
                <a:ea typeface="Merriweather Sans" charset="0"/>
                <a:cs typeface="Merriweather Sans" charset="0"/>
              </a:rPr>
              <a:t>Successful “connectivity sub-routine” is a necessity </a:t>
            </a:r>
            <a:br>
              <a:rPr lang="en-US" dirty="0">
                <a:solidFill>
                  <a:schemeClr val="tx1"/>
                </a:solidFill>
                <a:latin typeface="Merriweather Sans" charset="0"/>
                <a:ea typeface="Merriweather Sans" charset="0"/>
                <a:cs typeface="Merriweather Sans" charset="0"/>
              </a:rPr>
            </a:br>
            <a:r>
              <a:rPr lang="en-US" dirty="0">
                <a:solidFill>
                  <a:schemeClr val="tx1"/>
                </a:solidFill>
                <a:latin typeface="Merriweather Sans" charset="0"/>
                <a:ea typeface="Merriweather Sans" charset="0"/>
                <a:cs typeface="Merriweather Sans" charset="0"/>
              </a:rPr>
              <a:t>for any reasoning algorithms intending to combine local information. </a:t>
            </a:r>
          </a:p>
        </p:txBody>
      </p:sp>
    </p:spTree>
    <p:extLst>
      <p:ext uri="{BB962C8B-B14F-4D97-AF65-F5344CB8AC3E}">
        <p14:creationId xmlns:p14="http://schemas.microsoft.com/office/powerpoint/2010/main" val="449726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a:t>“Inferring” connectivity in the (hidden) meaning graph, </a:t>
            </a:r>
          </a:p>
          <a:p>
            <a:r>
              <a:rPr lang="en-US" sz="2400" dirty="0"/>
              <a:t>given observations </a:t>
            </a:r>
          </a:p>
        </p:txBody>
      </p:sp>
      <p:sp>
        <p:nvSpPr>
          <p:cNvPr id="3" name="Slide Number Placeholder 2"/>
          <p:cNvSpPr>
            <a:spLocks noGrp="1"/>
          </p:cNvSpPr>
          <p:nvPr>
            <p:ph type="sldNum" sz="quarter" idx="12"/>
          </p:nvPr>
        </p:nvSpPr>
        <p:spPr>
          <a:xfrm>
            <a:off x="9105454" y="6300432"/>
            <a:ext cx="2743200" cy="365125"/>
          </a:xfrm>
        </p:spPr>
        <p:txBody>
          <a:bodyPr/>
          <a:lstStyle/>
          <a:p>
            <a:fld id="{86B4B35C-345F-9846-8E6A-29269C850829}" type="slidenum">
              <a:rPr lang="en-US" smtClean="0"/>
              <a:pPr/>
              <a:t>101</a:t>
            </a:fld>
            <a:endParaRPr lang="en-US" dirty="0"/>
          </a:p>
        </p:txBody>
      </p:sp>
      <p:sp>
        <p:nvSpPr>
          <p:cNvPr id="4" name="Title 3"/>
          <p:cNvSpPr>
            <a:spLocks noGrp="1"/>
          </p:cNvSpPr>
          <p:nvPr>
            <p:ph type="title"/>
          </p:nvPr>
        </p:nvSpPr>
        <p:spPr/>
        <p:txBody>
          <a:bodyPr>
            <a:normAutofit/>
          </a:bodyPr>
          <a:lstStyle/>
          <a:p>
            <a:r>
              <a:rPr lang="en-US" dirty="0"/>
              <a:t>The inference problem</a:t>
            </a:r>
          </a:p>
        </p:txBody>
      </p:sp>
      <p:pic>
        <p:nvPicPr>
          <p:cNvPr id="5" name="Google Shape;1258;p104" descr="Related image"/>
          <p:cNvPicPr preferRelativeResize="0"/>
          <p:nvPr/>
        </p:nvPicPr>
        <p:blipFill>
          <a:blip r:embed="rId3">
            <a:alphaModFix/>
          </a:blip>
          <a:stretch>
            <a:fillRect/>
          </a:stretch>
        </p:blipFill>
        <p:spPr>
          <a:xfrm>
            <a:off x="183799" y="3342711"/>
            <a:ext cx="1217800" cy="1217800"/>
          </a:xfrm>
          <a:prstGeom prst="rect">
            <a:avLst/>
          </a:prstGeom>
          <a:noFill/>
          <a:ln>
            <a:noFill/>
          </a:ln>
        </p:spPr>
      </p:pic>
      <p:sp>
        <p:nvSpPr>
          <p:cNvPr id="7" name="Google Shape;1260;p104"/>
          <p:cNvSpPr txBox="1"/>
          <p:nvPr/>
        </p:nvSpPr>
        <p:spPr>
          <a:xfrm>
            <a:off x="6551053" y="5180536"/>
            <a:ext cx="1823700" cy="348900"/>
          </a:xfrm>
          <a:prstGeom prst="rect">
            <a:avLst/>
          </a:prstGeom>
          <a:noFill/>
          <a:ln>
            <a:noFill/>
          </a:ln>
        </p:spPr>
        <p:txBody>
          <a:bodyPr spcFirstLastPara="1" wrap="square" lIns="91425" tIns="91425" rIns="91425" bIns="91425" anchor="t" anchorCtr="0">
            <a:noAutofit/>
          </a:bodyPr>
          <a:lstStyle/>
          <a:p>
            <a:pPr algn="ctr"/>
            <a:r>
              <a:rPr lang="en-US" sz="1400" dirty="0">
                <a:latin typeface="Merriweather Sans" charset="0"/>
                <a:ea typeface="Merriweather Sans" charset="0"/>
                <a:cs typeface="Merriweather Sans" charset="0"/>
                <a:sym typeface="Trebuchet MS"/>
              </a:rPr>
              <a:t>Meaning graphs</a:t>
            </a:r>
            <a:endParaRPr sz="1400" dirty="0">
              <a:latin typeface="Merriweather Sans" charset="0"/>
              <a:ea typeface="Merriweather Sans" charset="0"/>
              <a:cs typeface="Merriweather Sans" charset="0"/>
              <a:sym typeface="Trebuchet MS"/>
            </a:endParaRPr>
          </a:p>
        </p:txBody>
      </p:sp>
      <p:grpSp>
        <p:nvGrpSpPr>
          <p:cNvPr id="9" name="Google Shape;1264;p104"/>
          <p:cNvGrpSpPr/>
          <p:nvPr/>
        </p:nvGrpSpPr>
        <p:grpSpPr>
          <a:xfrm>
            <a:off x="8681275" y="2878373"/>
            <a:ext cx="2906438" cy="1722600"/>
            <a:chOff x="6569527" y="1088367"/>
            <a:chExt cx="2001673" cy="1722600"/>
          </a:xfrm>
        </p:grpSpPr>
        <p:sp>
          <p:nvSpPr>
            <p:cNvPr id="10" name="Google Shape;1265;p104"/>
            <p:cNvSpPr/>
            <p:nvPr/>
          </p:nvSpPr>
          <p:spPr>
            <a:xfrm>
              <a:off x="6569527" y="1088367"/>
              <a:ext cx="295200" cy="1722600"/>
            </a:xfrm>
            <a:prstGeom prst="rightBrace">
              <a:avLst>
                <a:gd name="adj1" fmla="val 138948"/>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 name="Google Shape;1266;p104"/>
            <p:cNvSpPr txBox="1"/>
            <p:nvPr/>
          </p:nvSpPr>
          <p:spPr>
            <a:xfrm>
              <a:off x="6820568" y="1384935"/>
              <a:ext cx="1750632" cy="1326400"/>
            </a:xfrm>
            <a:prstGeom prst="rect">
              <a:avLst/>
            </a:prstGeom>
            <a:noFill/>
            <a:ln>
              <a:noFill/>
            </a:ln>
          </p:spPr>
          <p:txBody>
            <a:bodyPr spcFirstLastPara="1" wrap="square" lIns="91425" tIns="91425" rIns="91425" bIns="91425" anchor="t" anchorCtr="0">
              <a:noAutofit/>
            </a:bodyPr>
            <a:lstStyle/>
            <a:p>
              <a:pPr algn="ctr"/>
              <a:r>
                <a:rPr lang="en-US" dirty="0">
                  <a:latin typeface="Merriweather Sans" charset="0"/>
                  <a:ea typeface="Merriweather Sans" charset="0"/>
                  <a:cs typeface="Merriweather Sans" charset="0"/>
                  <a:sym typeface="Trebuchet MS"/>
                </a:rPr>
                <a:t>one of the hypotheses require </a:t>
              </a:r>
              <a:r>
                <a:rPr lang="en-US" b="1" dirty="0">
                  <a:solidFill>
                    <a:srgbClr val="0000FF"/>
                  </a:solidFill>
                  <a:latin typeface="Merriweather Sans" charset="0"/>
                  <a:ea typeface="Merriweather Sans" charset="0"/>
                  <a:cs typeface="Merriweather Sans" charset="0"/>
                  <a:sym typeface="Trebuchet MS"/>
                </a:rPr>
                <a:t>d</a:t>
              </a:r>
              <a:r>
                <a:rPr lang="en-US" dirty="0">
                  <a:latin typeface="Merriweather Sans" charset="0"/>
                  <a:ea typeface="Merriweather Sans" charset="0"/>
                  <a:cs typeface="Merriweather Sans" charset="0"/>
                  <a:sym typeface="Trebuchet MS"/>
                </a:rPr>
                <a:t>-step connectivity</a:t>
              </a:r>
              <a:endParaRPr dirty="0">
                <a:solidFill>
                  <a:srgbClr val="38761D"/>
                </a:solidFill>
                <a:latin typeface="Merriweather Sans" charset="0"/>
                <a:ea typeface="Merriweather Sans" charset="0"/>
                <a:cs typeface="Merriweather Sans" charset="0"/>
                <a:sym typeface="Trebuchet MS"/>
              </a:endParaRPr>
            </a:p>
          </p:txBody>
        </p:sp>
      </p:grpSp>
      <p:grpSp>
        <p:nvGrpSpPr>
          <p:cNvPr id="18" name="Group 17">
            <a:extLst>
              <a:ext uri="{FF2B5EF4-FFF2-40B4-BE49-F238E27FC236}">
                <a16:creationId xmlns:a16="http://schemas.microsoft.com/office/drawing/2014/main" id="{777E72BA-4E2D-0342-80E9-BBAB6EBAAEB3}"/>
              </a:ext>
            </a:extLst>
          </p:cNvPr>
          <p:cNvGrpSpPr/>
          <p:nvPr/>
        </p:nvGrpSpPr>
        <p:grpSpPr>
          <a:xfrm>
            <a:off x="4391942" y="2990747"/>
            <a:ext cx="1242279" cy="1105806"/>
            <a:chOff x="4391942" y="2990747"/>
            <a:chExt cx="1242279" cy="1105806"/>
          </a:xfrm>
        </p:grpSpPr>
        <p:pic>
          <p:nvPicPr>
            <p:cNvPr id="12" name="Google Shape;870;p126" descr="Image result for Utterance"/>
            <p:cNvPicPr preferRelativeResize="0"/>
            <p:nvPr/>
          </p:nvPicPr>
          <p:blipFill rotWithShape="1">
            <a:blip r:embed="rId4">
              <a:alphaModFix/>
            </a:blip>
            <a:srcRect l="45082" t="23047"/>
            <a:stretch/>
          </p:blipFill>
          <p:spPr>
            <a:xfrm flipH="1">
              <a:off x="4861017" y="2990747"/>
              <a:ext cx="479112" cy="397849"/>
            </a:xfrm>
            <a:prstGeom prst="rect">
              <a:avLst/>
            </a:prstGeom>
            <a:noFill/>
            <a:ln>
              <a:noFill/>
            </a:ln>
          </p:spPr>
        </p:pic>
        <p:sp>
          <p:nvSpPr>
            <p:cNvPr id="13" name="Left Arrow 12"/>
            <p:cNvSpPr/>
            <p:nvPr/>
          </p:nvSpPr>
          <p:spPr>
            <a:xfrm>
              <a:off x="4391942" y="3388596"/>
              <a:ext cx="1242279" cy="707957"/>
            </a:xfrm>
            <a:prstGeom prst="leftArrow">
              <a:avLst>
                <a:gd name="adj1" fmla="val 55065"/>
                <a:gd name="adj2" fmla="val 5000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500" i="1" dirty="0"/>
                <a:t>Utterance</a:t>
              </a:r>
            </a:p>
          </p:txBody>
        </p:sp>
      </p:grpSp>
      <p:sp>
        <p:nvSpPr>
          <p:cNvPr id="14" name="Rectangle 13"/>
          <p:cNvSpPr/>
          <p:nvPr/>
        </p:nvSpPr>
        <p:spPr>
          <a:xfrm>
            <a:off x="2368599" y="4983572"/>
            <a:ext cx="1382110" cy="307777"/>
          </a:xfrm>
          <a:prstGeom prst="rect">
            <a:avLst/>
          </a:prstGeom>
        </p:spPr>
        <p:txBody>
          <a:bodyPr wrap="none">
            <a:spAutoFit/>
          </a:bodyPr>
          <a:lstStyle/>
          <a:p>
            <a:pPr algn="ctr"/>
            <a:r>
              <a:rPr lang="en-US" sz="1400" dirty="0">
                <a:latin typeface="Merriweather Sans" charset="0"/>
                <a:ea typeface="Merriweather Sans" charset="0"/>
                <a:cs typeface="Merriweather Sans" charset="0"/>
              </a:rPr>
              <a:t>Symbol graph</a:t>
            </a:r>
          </a:p>
        </p:txBody>
      </p:sp>
      <p:grpSp>
        <p:nvGrpSpPr>
          <p:cNvPr id="16" name="Group 15">
            <a:extLst>
              <a:ext uri="{FF2B5EF4-FFF2-40B4-BE49-F238E27FC236}">
                <a16:creationId xmlns:a16="http://schemas.microsoft.com/office/drawing/2014/main" id="{31E81B07-697F-204A-A4FA-147A03D68A97}"/>
              </a:ext>
            </a:extLst>
          </p:cNvPr>
          <p:cNvGrpSpPr/>
          <p:nvPr/>
        </p:nvGrpSpPr>
        <p:grpSpPr>
          <a:xfrm>
            <a:off x="6350378" y="2323043"/>
            <a:ext cx="2040973" cy="1439727"/>
            <a:chOff x="6350378" y="2323043"/>
            <a:chExt cx="2040973" cy="1439727"/>
          </a:xfrm>
        </p:grpSpPr>
        <p:sp>
          <p:nvSpPr>
            <p:cNvPr id="6" name="Google Shape;1259;p104"/>
            <p:cNvSpPr/>
            <p:nvPr/>
          </p:nvSpPr>
          <p:spPr>
            <a:xfrm>
              <a:off x="6350378" y="2323043"/>
              <a:ext cx="2040973" cy="1439727"/>
            </a:xfrm>
            <a:prstGeom prst="cloudCallout">
              <a:avLst>
                <a:gd name="adj1" fmla="val -77077"/>
                <a:gd name="adj2" fmla="val 27288"/>
              </a:avLst>
            </a:prstGeom>
            <a:solidFill>
              <a:srgbClr val="C9DAF8"/>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algn="ctr"/>
              <a:r>
                <a:rPr lang="en-US" b="1" i="1" dirty="0">
                  <a:solidFill>
                    <a:srgbClr val="0000FF"/>
                  </a:solidFill>
                </a:rPr>
                <a:t>H1</a:t>
              </a:r>
            </a:p>
            <a:p>
              <a:pPr algn="ctr"/>
              <a:endParaRPr lang="en-US" b="1" i="1" dirty="0">
                <a:solidFill>
                  <a:srgbClr val="0000FF"/>
                </a:solidFill>
              </a:endParaRPr>
            </a:p>
            <a:p>
              <a:pPr algn="ctr"/>
              <a:endParaRPr lang="en-US" b="1" i="1" dirty="0">
                <a:solidFill>
                  <a:srgbClr val="0000FF"/>
                </a:solidFill>
              </a:endParaRPr>
            </a:p>
            <a:p>
              <a:pPr algn="ctr"/>
              <a:endParaRPr b="1" i="1" dirty="0">
                <a:solidFill>
                  <a:srgbClr val="0000FF"/>
                </a:solidFill>
              </a:endParaRPr>
            </a:p>
          </p:txBody>
        </p:sp>
        <p:sp>
          <p:nvSpPr>
            <p:cNvPr id="15" name="Oval 14"/>
            <p:cNvSpPr/>
            <p:nvPr/>
          </p:nvSpPr>
          <p:spPr>
            <a:xfrm>
              <a:off x="6660087" y="3279941"/>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p:cNvSpPr/>
            <p:nvPr/>
          </p:nvSpPr>
          <p:spPr>
            <a:xfrm>
              <a:off x="7980590" y="274526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6933151" y="3082451"/>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7678651" y="2967813"/>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Curved Connector 53"/>
            <p:cNvCxnSpPr/>
            <p:nvPr/>
          </p:nvCxnSpPr>
          <p:spPr>
            <a:xfrm flipV="1">
              <a:off x="7477790" y="2782455"/>
              <a:ext cx="534501" cy="263634"/>
            </a:xfrm>
            <a:prstGeom prst="curvedConnector2">
              <a:avLst/>
            </a:prstGeom>
            <a:ln w="28575"/>
          </p:spPr>
          <p:style>
            <a:lnRef idx="1">
              <a:schemeClr val="dk1"/>
            </a:lnRef>
            <a:fillRef idx="0">
              <a:schemeClr val="dk1"/>
            </a:fillRef>
            <a:effectRef idx="0">
              <a:schemeClr val="dk1"/>
            </a:effectRef>
            <a:fontRef idx="minor">
              <a:schemeClr val="tx1"/>
            </a:fontRef>
          </p:style>
        </p:cxnSp>
        <p:sp>
          <p:nvSpPr>
            <p:cNvPr id="63" name="Arc 62"/>
            <p:cNvSpPr/>
            <p:nvPr/>
          </p:nvSpPr>
          <p:spPr>
            <a:xfrm rot="20942859">
              <a:off x="6697035" y="3081183"/>
              <a:ext cx="966532" cy="458238"/>
            </a:xfrm>
            <a:prstGeom prst="arc">
              <a:avLst>
                <a:gd name="adj1" fmla="val 11642626"/>
                <a:gd name="adj2" fmla="val 17293928"/>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4" name="TextBox 63"/>
            <p:cNvSpPr txBox="1"/>
            <p:nvPr/>
          </p:nvSpPr>
          <p:spPr>
            <a:xfrm>
              <a:off x="6508549" y="3023781"/>
              <a:ext cx="317716" cy="276999"/>
            </a:xfrm>
            <a:prstGeom prst="rect">
              <a:avLst/>
            </a:prstGeom>
            <a:noFill/>
          </p:spPr>
          <p:txBody>
            <a:bodyPr wrap="none" rtlCol="0">
              <a:spAutoFit/>
            </a:bodyPr>
            <a:lstStyle/>
            <a:p>
              <a:r>
                <a:rPr lang="en-US" sz="1200" i="1" dirty="0">
                  <a:latin typeface="Merriweather Sans" charset="0"/>
                  <a:ea typeface="Merriweather Sans" charset="0"/>
                  <a:cs typeface="Merriweather Sans" charset="0"/>
                </a:rPr>
                <a:t>m</a:t>
              </a:r>
            </a:p>
          </p:txBody>
        </p:sp>
        <p:sp>
          <p:nvSpPr>
            <p:cNvPr id="65" name="TextBox 64"/>
            <p:cNvSpPr txBox="1"/>
            <p:nvPr/>
          </p:nvSpPr>
          <p:spPr>
            <a:xfrm>
              <a:off x="7901591" y="2502380"/>
              <a:ext cx="357790" cy="276999"/>
            </a:xfrm>
            <a:prstGeom prst="rect">
              <a:avLst/>
            </a:prstGeom>
            <a:noFill/>
          </p:spPr>
          <p:txBody>
            <a:bodyPr wrap="none" rtlCol="0">
              <a:spAutoFit/>
            </a:bodyPr>
            <a:lstStyle/>
            <a:p>
              <a:r>
                <a:rPr lang="en-US" sz="1200" i="1">
                  <a:latin typeface="Merriweather Sans" charset="0"/>
                  <a:ea typeface="Merriweather Sans" charset="0"/>
                  <a:cs typeface="Merriweather Sans" charset="0"/>
                </a:rPr>
                <a:t>m'</a:t>
              </a:r>
              <a:endParaRPr lang="en-US" sz="1200" i="1" dirty="0">
                <a:latin typeface="Merriweather Sans" charset="0"/>
                <a:ea typeface="Merriweather Sans" charset="0"/>
                <a:cs typeface="Merriweather Sans" charset="0"/>
              </a:endParaRPr>
            </a:p>
          </p:txBody>
        </p:sp>
        <p:sp>
          <p:nvSpPr>
            <p:cNvPr id="66" name="TextBox 65"/>
            <p:cNvSpPr txBox="1"/>
            <p:nvPr/>
          </p:nvSpPr>
          <p:spPr>
            <a:xfrm rot="21398540">
              <a:off x="7173798" y="2808202"/>
              <a:ext cx="343364" cy="369332"/>
            </a:xfrm>
            <a:prstGeom prst="rect">
              <a:avLst/>
            </a:prstGeom>
            <a:noFill/>
          </p:spPr>
          <p:txBody>
            <a:bodyPr wrap="none" rtlCol="0">
              <a:spAutoFit/>
            </a:bodyPr>
            <a:lstStyle/>
            <a:p>
              <a:r>
                <a:rPr lang="mr-IN"/>
                <a:t>…</a:t>
              </a:r>
              <a:endParaRPr lang="en-US" dirty="0"/>
            </a:p>
          </p:txBody>
        </p:sp>
      </p:grpSp>
      <p:grpSp>
        <p:nvGrpSpPr>
          <p:cNvPr id="17" name="Group 16">
            <a:extLst>
              <a:ext uri="{FF2B5EF4-FFF2-40B4-BE49-F238E27FC236}">
                <a16:creationId xmlns:a16="http://schemas.microsoft.com/office/drawing/2014/main" id="{F2F0CA3F-72BF-754E-A392-0D157B35B3F9}"/>
              </a:ext>
            </a:extLst>
          </p:cNvPr>
          <p:cNvGrpSpPr/>
          <p:nvPr/>
        </p:nvGrpSpPr>
        <p:grpSpPr>
          <a:xfrm>
            <a:off x="6390570" y="3800085"/>
            <a:ext cx="2174803" cy="1386364"/>
            <a:chOff x="6390570" y="3800085"/>
            <a:chExt cx="2174803" cy="1386364"/>
          </a:xfrm>
        </p:grpSpPr>
        <p:sp>
          <p:nvSpPr>
            <p:cNvPr id="8" name="Google Shape;1263;p104"/>
            <p:cNvSpPr/>
            <p:nvPr/>
          </p:nvSpPr>
          <p:spPr>
            <a:xfrm>
              <a:off x="6390570" y="3800085"/>
              <a:ext cx="2174803" cy="1386364"/>
            </a:xfrm>
            <a:prstGeom prst="cloudCallout">
              <a:avLst>
                <a:gd name="adj1" fmla="val -79517"/>
                <a:gd name="adj2" fmla="val -25739"/>
              </a:avLst>
            </a:prstGeom>
            <a:solidFill>
              <a:srgbClr val="F4CCCC"/>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algn="ctr"/>
              <a:r>
                <a:rPr lang="en-US" b="1" i="1" dirty="0">
                  <a:solidFill>
                    <a:srgbClr val="FF0000"/>
                  </a:solidFill>
                </a:rPr>
                <a:t>H2</a:t>
              </a:r>
            </a:p>
            <a:p>
              <a:pPr algn="ctr"/>
              <a:endParaRPr lang="en-US" b="1" i="1" dirty="0">
                <a:solidFill>
                  <a:srgbClr val="FF0000"/>
                </a:solidFill>
              </a:endParaRPr>
            </a:p>
            <a:p>
              <a:pPr algn="ctr"/>
              <a:endParaRPr lang="en-US" b="1" i="1" dirty="0">
                <a:solidFill>
                  <a:srgbClr val="FF0000"/>
                </a:solidFill>
              </a:endParaRPr>
            </a:p>
            <a:p>
              <a:pPr algn="ctr"/>
              <a:endParaRPr b="1" i="1" dirty="0">
                <a:solidFill>
                  <a:srgbClr val="FF0000"/>
                </a:solidFill>
              </a:endParaRPr>
            </a:p>
          </p:txBody>
        </p:sp>
        <p:sp>
          <p:nvSpPr>
            <p:cNvPr id="67" name="Oval 66"/>
            <p:cNvSpPr/>
            <p:nvPr/>
          </p:nvSpPr>
          <p:spPr>
            <a:xfrm>
              <a:off x="6771093" y="4774878"/>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p:cNvSpPr/>
            <p:nvPr/>
          </p:nvSpPr>
          <p:spPr>
            <a:xfrm>
              <a:off x="8091596" y="4240203"/>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p:cNvSpPr/>
            <p:nvPr/>
          </p:nvSpPr>
          <p:spPr>
            <a:xfrm>
              <a:off x="7044157" y="4577388"/>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p:cNvSpPr/>
            <p:nvPr/>
          </p:nvSpPr>
          <p:spPr>
            <a:xfrm>
              <a:off x="7789657" y="4462750"/>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1" name="Curved Connector 70"/>
            <p:cNvCxnSpPr/>
            <p:nvPr/>
          </p:nvCxnSpPr>
          <p:spPr>
            <a:xfrm flipV="1">
              <a:off x="7588796" y="4277392"/>
              <a:ext cx="534501" cy="263634"/>
            </a:xfrm>
            <a:prstGeom prst="curvedConnector2">
              <a:avLst/>
            </a:prstGeom>
            <a:ln w="28575"/>
          </p:spPr>
          <p:style>
            <a:lnRef idx="1">
              <a:schemeClr val="dk1"/>
            </a:lnRef>
            <a:fillRef idx="0">
              <a:schemeClr val="dk1"/>
            </a:fillRef>
            <a:effectRef idx="0">
              <a:schemeClr val="dk1"/>
            </a:effectRef>
            <a:fontRef idx="minor">
              <a:schemeClr val="tx1"/>
            </a:fontRef>
          </p:style>
        </p:cxnSp>
        <p:sp>
          <p:nvSpPr>
            <p:cNvPr id="72" name="Arc 71"/>
            <p:cNvSpPr/>
            <p:nvPr/>
          </p:nvSpPr>
          <p:spPr>
            <a:xfrm rot="20942859">
              <a:off x="6808041" y="4576120"/>
              <a:ext cx="966532" cy="458238"/>
            </a:xfrm>
            <a:prstGeom prst="arc">
              <a:avLst>
                <a:gd name="adj1" fmla="val 11642626"/>
                <a:gd name="adj2" fmla="val 17293928"/>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3" name="TextBox 72"/>
            <p:cNvSpPr txBox="1"/>
            <p:nvPr/>
          </p:nvSpPr>
          <p:spPr>
            <a:xfrm>
              <a:off x="6619555" y="4518718"/>
              <a:ext cx="317716" cy="276999"/>
            </a:xfrm>
            <a:prstGeom prst="rect">
              <a:avLst/>
            </a:prstGeom>
            <a:noFill/>
          </p:spPr>
          <p:txBody>
            <a:bodyPr wrap="none" rtlCol="0">
              <a:spAutoFit/>
            </a:bodyPr>
            <a:lstStyle/>
            <a:p>
              <a:r>
                <a:rPr lang="en-US" sz="1200" i="1" dirty="0">
                  <a:latin typeface="Merriweather Sans" charset="0"/>
                  <a:ea typeface="Merriweather Sans" charset="0"/>
                  <a:cs typeface="Merriweather Sans" charset="0"/>
                </a:rPr>
                <a:t>m</a:t>
              </a:r>
            </a:p>
          </p:txBody>
        </p:sp>
        <p:sp>
          <p:nvSpPr>
            <p:cNvPr id="74" name="TextBox 73"/>
            <p:cNvSpPr txBox="1"/>
            <p:nvPr/>
          </p:nvSpPr>
          <p:spPr>
            <a:xfrm>
              <a:off x="8012597" y="3997317"/>
              <a:ext cx="357790" cy="276999"/>
            </a:xfrm>
            <a:prstGeom prst="rect">
              <a:avLst/>
            </a:prstGeom>
            <a:noFill/>
          </p:spPr>
          <p:txBody>
            <a:bodyPr wrap="none" rtlCol="0">
              <a:spAutoFit/>
            </a:bodyPr>
            <a:lstStyle/>
            <a:p>
              <a:r>
                <a:rPr lang="en-US" sz="1200" i="1">
                  <a:latin typeface="Merriweather Sans" charset="0"/>
                  <a:ea typeface="Merriweather Sans" charset="0"/>
                  <a:cs typeface="Merriweather Sans" charset="0"/>
                </a:rPr>
                <a:t>m'</a:t>
              </a:r>
              <a:endParaRPr lang="en-US" sz="1200" i="1" dirty="0">
                <a:latin typeface="Merriweather Sans" charset="0"/>
                <a:ea typeface="Merriweather Sans" charset="0"/>
                <a:cs typeface="Merriweather Sans" charset="0"/>
              </a:endParaRPr>
            </a:p>
          </p:txBody>
        </p:sp>
        <p:grpSp>
          <p:nvGrpSpPr>
            <p:cNvPr id="86" name="Group 85"/>
            <p:cNvGrpSpPr/>
            <p:nvPr/>
          </p:nvGrpSpPr>
          <p:grpSpPr>
            <a:xfrm>
              <a:off x="7390742" y="4394583"/>
              <a:ext cx="131903" cy="343515"/>
              <a:chOff x="4635419" y="5390851"/>
              <a:chExt cx="275248" cy="733916"/>
            </a:xfrm>
          </p:grpSpPr>
          <p:cxnSp>
            <p:nvCxnSpPr>
              <p:cNvPr id="78" name="Straight Connector 77"/>
              <p:cNvCxnSpPr/>
              <p:nvPr/>
            </p:nvCxnSpPr>
            <p:spPr>
              <a:xfrm flipH="1">
                <a:off x="4709100" y="5390851"/>
                <a:ext cx="201567" cy="733916"/>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p:cNvCxnSpPr/>
              <p:nvPr/>
            </p:nvCxnSpPr>
            <p:spPr>
              <a:xfrm flipH="1">
                <a:off x="4635419" y="5390851"/>
                <a:ext cx="201870" cy="733916"/>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35" name="Rounded Rectangle 34"/>
          <p:cNvSpPr/>
          <p:nvPr/>
        </p:nvSpPr>
        <p:spPr>
          <a:xfrm>
            <a:off x="2042303" y="5689327"/>
            <a:ext cx="8334703" cy="10469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b="1" dirty="0">
                <a:solidFill>
                  <a:schemeClr val="tx1"/>
                </a:solidFill>
                <a:latin typeface="Merriweather Sans" charset="0"/>
                <a:ea typeface="Merriweather Sans" charset="0"/>
                <a:cs typeface="Merriweather Sans" charset="0"/>
              </a:rPr>
              <a:t>Hypothesis: </a:t>
            </a:r>
            <a:r>
              <a:rPr lang="en-US" dirty="0">
                <a:solidFill>
                  <a:schemeClr val="tx1"/>
                </a:solidFill>
                <a:latin typeface="Merriweather Sans" charset="0"/>
                <a:ea typeface="Merriweather Sans" charset="0"/>
                <a:cs typeface="Merriweather Sans" charset="0"/>
              </a:rPr>
              <a:t>Successful “connectivity sub-routine” is a necessity </a:t>
            </a:r>
            <a:br>
              <a:rPr lang="en-US" dirty="0">
                <a:solidFill>
                  <a:schemeClr val="tx1"/>
                </a:solidFill>
                <a:latin typeface="Merriweather Sans" charset="0"/>
                <a:ea typeface="Merriweather Sans" charset="0"/>
                <a:cs typeface="Merriweather Sans" charset="0"/>
              </a:rPr>
            </a:br>
            <a:r>
              <a:rPr lang="en-US" dirty="0">
                <a:solidFill>
                  <a:schemeClr val="tx1"/>
                </a:solidFill>
                <a:latin typeface="Merriweather Sans" charset="0"/>
                <a:ea typeface="Merriweather Sans" charset="0"/>
                <a:cs typeface="Merriweather Sans" charset="0"/>
              </a:rPr>
              <a:t>for any reasoning algorithms intending to combine local information. </a:t>
            </a:r>
          </a:p>
        </p:txBody>
      </p:sp>
      <p:pic>
        <p:nvPicPr>
          <p:cNvPr id="20" name="Picture 19">
            <a:extLst>
              <a:ext uri="{FF2B5EF4-FFF2-40B4-BE49-F238E27FC236}">
                <a16:creationId xmlns:a16="http://schemas.microsoft.com/office/drawing/2014/main" id="{2130F438-8520-794F-91BD-C2613CB9B5F0}"/>
              </a:ext>
            </a:extLst>
          </p:cNvPr>
          <p:cNvPicPr>
            <a:picLocks noChangeAspect="1"/>
          </p:cNvPicPr>
          <p:nvPr/>
        </p:nvPicPr>
        <p:blipFill>
          <a:blip r:embed="rId5"/>
          <a:stretch>
            <a:fillRect/>
          </a:stretch>
        </p:blipFill>
        <p:spPr>
          <a:xfrm>
            <a:off x="1910241" y="2685593"/>
            <a:ext cx="2338341" cy="2409741"/>
          </a:xfrm>
          <a:prstGeom prst="rect">
            <a:avLst/>
          </a:prstGeom>
        </p:spPr>
      </p:pic>
      <p:pic>
        <p:nvPicPr>
          <p:cNvPr id="41" name="Google Shape;819;p124" descr="Image result for human conversation">
            <a:extLst>
              <a:ext uri="{FF2B5EF4-FFF2-40B4-BE49-F238E27FC236}">
                <a16:creationId xmlns:a16="http://schemas.microsoft.com/office/drawing/2014/main" id="{C48CD9FE-0433-E149-BCE2-A0D368E3DDDA}"/>
              </a:ext>
            </a:extLst>
          </p:cNvPr>
          <p:cNvPicPr preferRelativeResize="0"/>
          <p:nvPr/>
        </p:nvPicPr>
        <p:blipFill rotWithShape="1">
          <a:blip r:embed="rId6">
            <a:alphaModFix/>
          </a:blip>
          <a:srcRect l="33414" r="35476" b="50401"/>
          <a:stretch/>
        </p:blipFill>
        <p:spPr>
          <a:xfrm>
            <a:off x="1153628" y="2969382"/>
            <a:ext cx="647250" cy="1031924"/>
          </a:xfrm>
          <a:prstGeom prst="rect">
            <a:avLst/>
          </a:prstGeom>
          <a:noFill/>
          <a:ln>
            <a:noFill/>
          </a:ln>
        </p:spPr>
      </p:pic>
    </p:spTree>
    <p:extLst>
      <p:ext uri="{BB962C8B-B14F-4D97-AF65-F5344CB8AC3E}">
        <p14:creationId xmlns:p14="http://schemas.microsoft.com/office/powerpoint/2010/main" val="226886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a:t>“Inferring” connectivity in the (hidden) meaning graph </a:t>
            </a:r>
          </a:p>
          <a:p>
            <a:pPr lvl="1"/>
            <a:r>
              <a:rPr lang="en-US" sz="2000" dirty="0"/>
              <a:t>Given observations (a symbol graph)</a:t>
            </a:r>
          </a:p>
        </p:txBody>
      </p:sp>
      <p:sp>
        <p:nvSpPr>
          <p:cNvPr id="3" name="Slide Number Placeholder 2"/>
          <p:cNvSpPr>
            <a:spLocks noGrp="1"/>
          </p:cNvSpPr>
          <p:nvPr>
            <p:ph type="sldNum" sz="quarter" idx="12"/>
          </p:nvPr>
        </p:nvSpPr>
        <p:spPr>
          <a:xfrm>
            <a:off x="9105454" y="6300432"/>
            <a:ext cx="2743200" cy="365125"/>
          </a:xfrm>
        </p:spPr>
        <p:txBody>
          <a:bodyPr/>
          <a:lstStyle/>
          <a:p>
            <a:fld id="{86B4B35C-345F-9846-8E6A-29269C850829}" type="slidenum">
              <a:rPr lang="en-US" smtClean="0"/>
              <a:pPr/>
              <a:t>102</a:t>
            </a:fld>
            <a:endParaRPr lang="en-US" dirty="0"/>
          </a:p>
        </p:txBody>
      </p:sp>
      <p:sp>
        <p:nvSpPr>
          <p:cNvPr id="4" name="Title 3"/>
          <p:cNvSpPr>
            <a:spLocks noGrp="1"/>
          </p:cNvSpPr>
          <p:nvPr>
            <p:ph type="title"/>
          </p:nvPr>
        </p:nvSpPr>
        <p:spPr/>
        <p:txBody>
          <a:bodyPr>
            <a:normAutofit/>
          </a:bodyPr>
          <a:lstStyle/>
          <a:p>
            <a:r>
              <a:rPr lang="en-US" dirty="0"/>
              <a:t>The inference problem</a:t>
            </a:r>
          </a:p>
        </p:txBody>
      </p:sp>
      <p:pic>
        <p:nvPicPr>
          <p:cNvPr id="5" name="Google Shape;1258;p104" descr="Related image"/>
          <p:cNvPicPr preferRelativeResize="0"/>
          <p:nvPr/>
        </p:nvPicPr>
        <p:blipFill>
          <a:blip r:embed="rId3">
            <a:alphaModFix/>
          </a:blip>
          <a:stretch>
            <a:fillRect/>
          </a:stretch>
        </p:blipFill>
        <p:spPr>
          <a:xfrm>
            <a:off x="491908" y="3670701"/>
            <a:ext cx="1217800" cy="1217800"/>
          </a:xfrm>
          <a:prstGeom prst="rect">
            <a:avLst/>
          </a:prstGeom>
          <a:noFill/>
          <a:ln>
            <a:noFill/>
          </a:ln>
        </p:spPr>
      </p:pic>
      <p:sp>
        <p:nvSpPr>
          <p:cNvPr id="7" name="Google Shape;1260;p104"/>
          <p:cNvSpPr txBox="1"/>
          <p:nvPr/>
        </p:nvSpPr>
        <p:spPr>
          <a:xfrm>
            <a:off x="6620626" y="5757001"/>
            <a:ext cx="1823700" cy="348900"/>
          </a:xfrm>
          <a:prstGeom prst="rect">
            <a:avLst/>
          </a:prstGeom>
          <a:noFill/>
          <a:ln>
            <a:noFill/>
          </a:ln>
        </p:spPr>
        <p:txBody>
          <a:bodyPr spcFirstLastPara="1" wrap="square" lIns="91425" tIns="91425" rIns="91425" bIns="91425" anchor="t" anchorCtr="0">
            <a:noAutofit/>
          </a:bodyPr>
          <a:lstStyle/>
          <a:p>
            <a:pPr algn="ctr"/>
            <a:r>
              <a:rPr lang="en-US" sz="1400" dirty="0">
                <a:latin typeface="Merriweather Sans" charset="0"/>
                <a:ea typeface="Merriweather Sans" charset="0"/>
                <a:cs typeface="Merriweather Sans" charset="0"/>
                <a:sym typeface="Trebuchet MS"/>
              </a:rPr>
              <a:t>Meaning graphs</a:t>
            </a:r>
            <a:endParaRPr sz="1400" dirty="0">
              <a:latin typeface="Merriweather Sans" charset="0"/>
              <a:ea typeface="Merriweather Sans" charset="0"/>
              <a:cs typeface="Merriweather Sans" charset="0"/>
              <a:sym typeface="Trebuchet MS"/>
            </a:endParaRPr>
          </a:p>
        </p:txBody>
      </p:sp>
      <p:grpSp>
        <p:nvGrpSpPr>
          <p:cNvPr id="9" name="Google Shape;1264;p104"/>
          <p:cNvGrpSpPr/>
          <p:nvPr/>
        </p:nvGrpSpPr>
        <p:grpSpPr>
          <a:xfrm>
            <a:off x="8750848" y="3454838"/>
            <a:ext cx="2906438" cy="1722600"/>
            <a:chOff x="6569527" y="1088367"/>
            <a:chExt cx="2001673" cy="1722600"/>
          </a:xfrm>
        </p:grpSpPr>
        <p:sp>
          <p:nvSpPr>
            <p:cNvPr id="10" name="Google Shape;1265;p104"/>
            <p:cNvSpPr/>
            <p:nvPr/>
          </p:nvSpPr>
          <p:spPr>
            <a:xfrm>
              <a:off x="6569527" y="1088367"/>
              <a:ext cx="295200" cy="1722600"/>
            </a:xfrm>
            <a:prstGeom prst="rightBrace">
              <a:avLst>
                <a:gd name="adj1" fmla="val 138948"/>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 name="Google Shape;1266;p104"/>
            <p:cNvSpPr txBox="1"/>
            <p:nvPr/>
          </p:nvSpPr>
          <p:spPr>
            <a:xfrm>
              <a:off x="6820568" y="1384935"/>
              <a:ext cx="1750632" cy="1326400"/>
            </a:xfrm>
            <a:prstGeom prst="rect">
              <a:avLst/>
            </a:prstGeom>
            <a:noFill/>
            <a:ln>
              <a:noFill/>
            </a:ln>
          </p:spPr>
          <p:txBody>
            <a:bodyPr spcFirstLastPara="1" wrap="square" lIns="91425" tIns="91425" rIns="91425" bIns="91425" anchor="t" anchorCtr="0">
              <a:noAutofit/>
            </a:bodyPr>
            <a:lstStyle/>
            <a:p>
              <a:pPr algn="ctr"/>
              <a:r>
                <a:rPr lang="en-US" dirty="0">
                  <a:latin typeface="Merriweather Sans" charset="0"/>
                  <a:ea typeface="Merriweather Sans" charset="0"/>
                  <a:cs typeface="Merriweather Sans" charset="0"/>
                  <a:sym typeface="Trebuchet MS"/>
                </a:rPr>
                <a:t>one of the hypotheses require </a:t>
              </a:r>
              <a:r>
                <a:rPr lang="en-US" b="1" dirty="0">
                  <a:solidFill>
                    <a:srgbClr val="0000FF"/>
                  </a:solidFill>
                  <a:latin typeface="Merriweather Sans" charset="0"/>
                  <a:ea typeface="Merriweather Sans" charset="0"/>
                  <a:cs typeface="Merriweather Sans" charset="0"/>
                  <a:sym typeface="Trebuchet MS"/>
                </a:rPr>
                <a:t>d</a:t>
              </a:r>
              <a:r>
                <a:rPr lang="en-US" dirty="0">
                  <a:latin typeface="Merriweather Sans" charset="0"/>
                  <a:ea typeface="Merriweather Sans" charset="0"/>
                  <a:cs typeface="Merriweather Sans" charset="0"/>
                  <a:sym typeface="Trebuchet MS"/>
                </a:rPr>
                <a:t>-step connectivity</a:t>
              </a:r>
              <a:endParaRPr dirty="0">
                <a:solidFill>
                  <a:srgbClr val="38761D"/>
                </a:solidFill>
                <a:latin typeface="Merriweather Sans" charset="0"/>
                <a:ea typeface="Merriweather Sans" charset="0"/>
                <a:cs typeface="Merriweather Sans" charset="0"/>
                <a:sym typeface="Trebuchet MS"/>
              </a:endParaRPr>
            </a:p>
          </p:txBody>
        </p:sp>
      </p:grpSp>
      <p:grpSp>
        <p:nvGrpSpPr>
          <p:cNvPr id="18" name="Group 17">
            <a:extLst>
              <a:ext uri="{FF2B5EF4-FFF2-40B4-BE49-F238E27FC236}">
                <a16:creationId xmlns:a16="http://schemas.microsoft.com/office/drawing/2014/main" id="{777E72BA-4E2D-0342-80E9-BBAB6EBAAEB3}"/>
              </a:ext>
            </a:extLst>
          </p:cNvPr>
          <p:cNvGrpSpPr/>
          <p:nvPr/>
        </p:nvGrpSpPr>
        <p:grpSpPr>
          <a:xfrm>
            <a:off x="4461515" y="3567212"/>
            <a:ext cx="1242279" cy="1105806"/>
            <a:chOff x="4391942" y="2990747"/>
            <a:chExt cx="1242279" cy="1105806"/>
          </a:xfrm>
        </p:grpSpPr>
        <p:pic>
          <p:nvPicPr>
            <p:cNvPr id="12" name="Google Shape;870;p126" descr="Image result for Utterance"/>
            <p:cNvPicPr preferRelativeResize="0"/>
            <p:nvPr/>
          </p:nvPicPr>
          <p:blipFill rotWithShape="1">
            <a:blip r:embed="rId4">
              <a:alphaModFix/>
            </a:blip>
            <a:srcRect l="45082" t="23047"/>
            <a:stretch/>
          </p:blipFill>
          <p:spPr>
            <a:xfrm flipH="1">
              <a:off x="4861017" y="2990747"/>
              <a:ext cx="479112" cy="397849"/>
            </a:xfrm>
            <a:prstGeom prst="rect">
              <a:avLst/>
            </a:prstGeom>
            <a:noFill/>
            <a:ln>
              <a:noFill/>
            </a:ln>
          </p:spPr>
        </p:pic>
        <p:sp>
          <p:nvSpPr>
            <p:cNvPr id="13" name="Left Arrow 12"/>
            <p:cNvSpPr/>
            <p:nvPr/>
          </p:nvSpPr>
          <p:spPr>
            <a:xfrm>
              <a:off x="4391942" y="3388596"/>
              <a:ext cx="1242279" cy="707957"/>
            </a:xfrm>
            <a:prstGeom prst="leftArrow">
              <a:avLst>
                <a:gd name="adj1" fmla="val 55065"/>
                <a:gd name="adj2" fmla="val 5000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500" i="1" dirty="0"/>
                <a:t>Utterance</a:t>
              </a:r>
            </a:p>
          </p:txBody>
        </p:sp>
      </p:grpSp>
      <p:sp>
        <p:nvSpPr>
          <p:cNvPr id="14" name="Rectangle 13"/>
          <p:cNvSpPr/>
          <p:nvPr/>
        </p:nvSpPr>
        <p:spPr>
          <a:xfrm>
            <a:off x="2438172" y="5560037"/>
            <a:ext cx="1382110" cy="307777"/>
          </a:xfrm>
          <a:prstGeom prst="rect">
            <a:avLst/>
          </a:prstGeom>
        </p:spPr>
        <p:txBody>
          <a:bodyPr wrap="none">
            <a:spAutoFit/>
          </a:bodyPr>
          <a:lstStyle/>
          <a:p>
            <a:pPr algn="ctr"/>
            <a:r>
              <a:rPr lang="en-US" sz="1400" dirty="0">
                <a:latin typeface="Merriweather Sans" charset="0"/>
                <a:ea typeface="Merriweather Sans" charset="0"/>
                <a:cs typeface="Merriweather Sans" charset="0"/>
              </a:rPr>
              <a:t>Symbol graph</a:t>
            </a:r>
          </a:p>
        </p:txBody>
      </p:sp>
      <p:grpSp>
        <p:nvGrpSpPr>
          <p:cNvPr id="16" name="Group 15">
            <a:extLst>
              <a:ext uri="{FF2B5EF4-FFF2-40B4-BE49-F238E27FC236}">
                <a16:creationId xmlns:a16="http://schemas.microsoft.com/office/drawing/2014/main" id="{31E81B07-697F-204A-A4FA-147A03D68A97}"/>
              </a:ext>
            </a:extLst>
          </p:cNvPr>
          <p:cNvGrpSpPr/>
          <p:nvPr/>
        </p:nvGrpSpPr>
        <p:grpSpPr>
          <a:xfrm>
            <a:off x="6419951" y="2899508"/>
            <a:ext cx="2040973" cy="1439727"/>
            <a:chOff x="6350378" y="2323043"/>
            <a:chExt cx="2040973" cy="1439727"/>
          </a:xfrm>
        </p:grpSpPr>
        <p:sp>
          <p:nvSpPr>
            <p:cNvPr id="6" name="Google Shape;1259;p104"/>
            <p:cNvSpPr/>
            <p:nvPr/>
          </p:nvSpPr>
          <p:spPr>
            <a:xfrm>
              <a:off x="6350378" y="2323043"/>
              <a:ext cx="2040973" cy="1439727"/>
            </a:xfrm>
            <a:prstGeom prst="cloudCallout">
              <a:avLst>
                <a:gd name="adj1" fmla="val -77077"/>
                <a:gd name="adj2" fmla="val 27288"/>
              </a:avLst>
            </a:prstGeom>
            <a:solidFill>
              <a:srgbClr val="C9DAF8"/>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algn="ctr"/>
              <a:r>
                <a:rPr lang="en-US" b="1" i="1" dirty="0">
                  <a:solidFill>
                    <a:srgbClr val="0000FF"/>
                  </a:solidFill>
                </a:rPr>
                <a:t>H1</a:t>
              </a:r>
            </a:p>
            <a:p>
              <a:pPr algn="ctr"/>
              <a:endParaRPr lang="en-US" b="1" i="1" dirty="0">
                <a:solidFill>
                  <a:srgbClr val="0000FF"/>
                </a:solidFill>
              </a:endParaRPr>
            </a:p>
            <a:p>
              <a:pPr algn="ctr"/>
              <a:endParaRPr lang="en-US" b="1" i="1" dirty="0">
                <a:solidFill>
                  <a:srgbClr val="0000FF"/>
                </a:solidFill>
              </a:endParaRPr>
            </a:p>
            <a:p>
              <a:pPr algn="ctr"/>
              <a:endParaRPr b="1" i="1" dirty="0">
                <a:solidFill>
                  <a:srgbClr val="0000FF"/>
                </a:solidFill>
              </a:endParaRPr>
            </a:p>
          </p:txBody>
        </p:sp>
        <p:sp>
          <p:nvSpPr>
            <p:cNvPr id="15" name="Oval 14"/>
            <p:cNvSpPr/>
            <p:nvPr/>
          </p:nvSpPr>
          <p:spPr>
            <a:xfrm>
              <a:off x="6660087" y="3279941"/>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p:cNvSpPr/>
            <p:nvPr/>
          </p:nvSpPr>
          <p:spPr>
            <a:xfrm>
              <a:off x="7980590" y="274526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6933151" y="3082451"/>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7678651" y="2967813"/>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Curved Connector 53"/>
            <p:cNvCxnSpPr/>
            <p:nvPr/>
          </p:nvCxnSpPr>
          <p:spPr>
            <a:xfrm flipV="1">
              <a:off x="7477790" y="2782455"/>
              <a:ext cx="534501" cy="263634"/>
            </a:xfrm>
            <a:prstGeom prst="curvedConnector2">
              <a:avLst/>
            </a:prstGeom>
            <a:ln w="28575"/>
          </p:spPr>
          <p:style>
            <a:lnRef idx="1">
              <a:schemeClr val="dk1"/>
            </a:lnRef>
            <a:fillRef idx="0">
              <a:schemeClr val="dk1"/>
            </a:fillRef>
            <a:effectRef idx="0">
              <a:schemeClr val="dk1"/>
            </a:effectRef>
            <a:fontRef idx="minor">
              <a:schemeClr val="tx1"/>
            </a:fontRef>
          </p:style>
        </p:cxnSp>
        <p:sp>
          <p:nvSpPr>
            <p:cNvPr id="63" name="Arc 62"/>
            <p:cNvSpPr/>
            <p:nvPr/>
          </p:nvSpPr>
          <p:spPr>
            <a:xfrm rot="20942859">
              <a:off x="6697035" y="3081183"/>
              <a:ext cx="966532" cy="458238"/>
            </a:xfrm>
            <a:prstGeom prst="arc">
              <a:avLst>
                <a:gd name="adj1" fmla="val 11642626"/>
                <a:gd name="adj2" fmla="val 17293928"/>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4" name="TextBox 63"/>
            <p:cNvSpPr txBox="1"/>
            <p:nvPr/>
          </p:nvSpPr>
          <p:spPr>
            <a:xfrm>
              <a:off x="6508549" y="3023781"/>
              <a:ext cx="317716" cy="276999"/>
            </a:xfrm>
            <a:prstGeom prst="rect">
              <a:avLst/>
            </a:prstGeom>
            <a:noFill/>
          </p:spPr>
          <p:txBody>
            <a:bodyPr wrap="none" rtlCol="0">
              <a:spAutoFit/>
            </a:bodyPr>
            <a:lstStyle/>
            <a:p>
              <a:r>
                <a:rPr lang="en-US" sz="1200" i="1" dirty="0">
                  <a:latin typeface="Merriweather Sans" charset="0"/>
                  <a:ea typeface="Merriweather Sans" charset="0"/>
                  <a:cs typeface="Merriweather Sans" charset="0"/>
                </a:rPr>
                <a:t>m</a:t>
              </a:r>
            </a:p>
          </p:txBody>
        </p:sp>
        <p:sp>
          <p:nvSpPr>
            <p:cNvPr id="65" name="TextBox 64"/>
            <p:cNvSpPr txBox="1"/>
            <p:nvPr/>
          </p:nvSpPr>
          <p:spPr>
            <a:xfrm>
              <a:off x="7901591" y="2502380"/>
              <a:ext cx="357790" cy="276999"/>
            </a:xfrm>
            <a:prstGeom prst="rect">
              <a:avLst/>
            </a:prstGeom>
            <a:noFill/>
          </p:spPr>
          <p:txBody>
            <a:bodyPr wrap="none" rtlCol="0">
              <a:spAutoFit/>
            </a:bodyPr>
            <a:lstStyle/>
            <a:p>
              <a:r>
                <a:rPr lang="en-US" sz="1200" i="1">
                  <a:latin typeface="Merriweather Sans" charset="0"/>
                  <a:ea typeface="Merriweather Sans" charset="0"/>
                  <a:cs typeface="Merriweather Sans" charset="0"/>
                </a:rPr>
                <a:t>m'</a:t>
              </a:r>
              <a:endParaRPr lang="en-US" sz="1200" i="1" dirty="0">
                <a:latin typeface="Merriweather Sans" charset="0"/>
                <a:ea typeface="Merriweather Sans" charset="0"/>
                <a:cs typeface="Merriweather Sans" charset="0"/>
              </a:endParaRPr>
            </a:p>
          </p:txBody>
        </p:sp>
        <p:sp>
          <p:nvSpPr>
            <p:cNvPr id="66" name="TextBox 65"/>
            <p:cNvSpPr txBox="1"/>
            <p:nvPr/>
          </p:nvSpPr>
          <p:spPr>
            <a:xfrm rot="21398540">
              <a:off x="7173798" y="2808202"/>
              <a:ext cx="343364" cy="369332"/>
            </a:xfrm>
            <a:prstGeom prst="rect">
              <a:avLst/>
            </a:prstGeom>
            <a:noFill/>
          </p:spPr>
          <p:txBody>
            <a:bodyPr wrap="none" rtlCol="0">
              <a:spAutoFit/>
            </a:bodyPr>
            <a:lstStyle/>
            <a:p>
              <a:r>
                <a:rPr lang="mr-IN"/>
                <a:t>…</a:t>
              </a:r>
              <a:endParaRPr lang="en-US" dirty="0"/>
            </a:p>
          </p:txBody>
        </p:sp>
      </p:grpSp>
      <p:grpSp>
        <p:nvGrpSpPr>
          <p:cNvPr id="17" name="Group 16">
            <a:extLst>
              <a:ext uri="{FF2B5EF4-FFF2-40B4-BE49-F238E27FC236}">
                <a16:creationId xmlns:a16="http://schemas.microsoft.com/office/drawing/2014/main" id="{F2F0CA3F-72BF-754E-A392-0D157B35B3F9}"/>
              </a:ext>
            </a:extLst>
          </p:cNvPr>
          <p:cNvGrpSpPr/>
          <p:nvPr/>
        </p:nvGrpSpPr>
        <p:grpSpPr>
          <a:xfrm>
            <a:off x="6460143" y="4376550"/>
            <a:ext cx="2174803" cy="1386364"/>
            <a:chOff x="6390570" y="3800085"/>
            <a:chExt cx="2174803" cy="1386364"/>
          </a:xfrm>
        </p:grpSpPr>
        <p:sp>
          <p:nvSpPr>
            <p:cNvPr id="8" name="Google Shape;1263;p104"/>
            <p:cNvSpPr/>
            <p:nvPr/>
          </p:nvSpPr>
          <p:spPr>
            <a:xfrm>
              <a:off x="6390570" y="3800085"/>
              <a:ext cx="2174803" cy="1386364"/>
            </a:xfrm>
            <a:prstGeom prst="cloudCallout">
              <a:avLst>
                <a:gd name="adj1" fmla="val -79517"/>
                <a:gd name="adj2" fmla="val -25739"/>
              </a:avLst>
            </a:prstGeom>
            <a:solidFill>
              <a:srgbClr val="F4CCCC"/>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algn="ctr"/>
              <a:r>
                <a:rPr lang="en-US" b="1" i="1" dirty="0">
                  <a:solidFill>
                    <a:srgbClr val="FF0000"/>
                  </a:solidFill>
                </a:rPr>
                <a:t>H2</a:t>
              </a:r>
            </a:p>
            <a:p>
              <a:pPr algn="ctr"/>
              <a:endParaRPr lang="en-US" b="1" i="1" dirty="0">
                <a:solidFill>
                  <a:srgbClr val="FF0000"/>
                </a:solidFill>
              </a:endParaRPr>
            </a:p>
            <a:p>
              <a:pPr algn="ctr"/>
              <a:endParaRPr lang="en-US" b="1" i="1" dirty="0">
                <a:solidFill>
                  <a:srgbClr val="FF0000"/>
                </a:solidFill>
              </a:endParaRPr>
            </a:p>
            <a:p>
              <a:pPr algn="ctr"/>
              <a:endParaRPr b="1" i="1" dirty="0">
                <a:solidFill>
                  <a:srgbClr val="FF0000"/>
                </a:solidFill>
              </a:endParaRPr>
            </a:p>
          </p:txBody>
        </p:sp>
        <p:sp>
          <p:nvSpPr>
            <p:cNvPr id="67" name="Oval 66"/>
            <p:cNvSpPr/>
            <p:nvPr/>
          </p:nvSpPr>
          <p:spPr>
            <a:xfrm>
              <a:off x="6771093" y="4774878"/>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Oval 67"/>
            <p:cNvSpPr/>
            <p:nvPr/>
          </p:nvSpPr>
          <p:spPr>
            <a:xfrm>
              <a:off x="8091596" y="4240203"/>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Oval 68"/>
            <p:cNvSpPr/>
            <p:nvPr/>
          </p:nvSpPr>
          <p:spPr>
            <a:xfrm>
              <a:off x="7044157" y="4577388"/>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Oval 69"/>
            <p:cNvSpPr/>
            <p:nvPr/>
          </p:nvSpPr>
          <p:spPr>
            <a:xfrm>
              <a:off x="7789657" y="4462750"/>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1" name="Curved Connector 70"/>
            <p:cNvCxnSpPr/>
            <p:nvPr/>
          </p:nvCxnSpPr>
          <p:spPr>
            <a:xfrm flipV="1">
              <a:off x="7588796" y="4277392"/>
              <a:ext cx="534501" cy="263634"/>
            </a:xfrm>
            <a:prstGeom prst="curvedConnector2">
              <a:avLst/>
            </a:prstGeom>
            <a:ln w="28575"/>
          </p:spPr>
          <p:style>
            <a:lnRef idx="1">
              <a:schemeClr val="dk1"/>
            </a:lnRef>
            <a:fillRef idx="0">
              <a:schemeClr val="dk1"/>
            </a:fillRef>
            <a:effectRef idx="0">
              <a:schemeClr val="dk1"/>
            </a:effectRef>
            <a:fontRef idx="minor">
              <a:schemeClr val="tx1"/>
            </a:fontRef>
          </p:style>
        </p:cxnSp>
        <p:sp>
          <p:nvSpPr>
            <p:cNvPr id="72" name="Arc 71"/>
            <p:cNvSpPr/>
            <p:nvPr/>
          </p:nvSpPr>
          <p:spPr>
            <a:xfrm rot="20942859">
              <a:off x="6808041" y="4576120"/>
              <a:ext cx="966532" cy="458238"/>
            </a:xfrm>
            <a:prstGeom prst="arc">
              <a:avLst>
                <a:gd name="adj1" fmla="val 11642626"/>
                <a:gd name="adj2" fmla="val 17293928"/>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3" name="TextBox 72"/>
            <p:cNvSpPr txBox="1"/>
            <p:nvPr/>
          </p:nvSpPr>
          <p:spPr>
            <a:xfrm>
              <a:off x="6619555" y="4518718"/>
              <a:ext cx="317716" cy="276999"/>
            </a:xfrm>
            <a:prstGeom prst="rect">
              <a:avLst/>
            </a:prstGeom>
            <a:noFill/>
          </p:spPr>
          <p:txBody>
            <a:bodyPr wrap="none" rtlCol="0">
              <a:spAutoFit/>
            </a:bodyPr>
            <a:lstStyle/>
            <a:p>
              <a:r>
                <a:rPr lang="en-US" sz="1200" i="1" dirty="0">
                  <a:latin typeface="Merriweather Sans" charset="0"/>
                  <a:ea typeface="Merriweather Sans" charset="0"/>
                  <a:cs typeface="Merriweather Sans" charset="0"/>
                </a:rPr>
                <a:t>m</a:t>
              </a:r>
            </a:p>
          </p:txBody>
        </p:sp>
        <p:sp>
          <p:nvSpPr>
            <p:cNvPr id="74" name="TextBox 73"/>
            <p:cNvSpPr txBox="1"/>
            <p:nvPr/>
          </p:nvSpPr>
          <p:spPr>
            <a:xfrm>
              <a:off x="8012597" y="3997317"/>
              <a:ext cx="357790" cy="276999"/>
            </a:xfrm>
            <a:prstGeom prst="rect">
              <a:avLst/>
            </a:prstGeom>
            <a:noFill/>
          </p:spPr>
          <p:txBody>
            <a:bodyPr wrap="none" rtlCol="0">
              <a:spAutoFit/>
            </a:bodyPr>
            <a:lstStyle/>
            <a:p>
              <a:r>
                <a:rPr lang="en-US" sz="1200" i="1">
                  <a:latin typeface="Merriweather Sans" charset="0"/>
                  <a:ea typeface="Merriweather Sans" charset="0"/>
                  <a:cs typeface="Merriweather Sans" charset="0"/>
                </a:rPr>
                <a:t>m'</a:t>
              </a:r>
              <a:endParaRPr lang="en-US" sz="1200" i="1" dirty="0">
                <a:latin typeface="Merriweather Sans" charset="0"/>
                <a:ea typeface="Merriweather Sans" charset="0"/>
                <a:cs typeface="Merriweather Sans" charset="0"/>
              </a:endParaRPr>
            </a:p>
          </p:txBody>
        </p:sp>
        <p:grpSp>
          <p:nvGrpSpPr>
            <p:cNvPr id="86" name="Group 85"/>
            <p:cNvGrpSpPr/>
            <p:nvPr/>
          </p:nvGrpSpPr>
          <p:grpSpPr>
            <a:xfrm>
              <a:off x="7390742" y="4394583"/>
              <a:ext cx="131903" cy="343515"/>
              <a:chOff x="4635419" y="5390851"/>
              <a:chExt cx="275248" cy="733916"/>
            </a:xfrm>
          </p:grpSpPr>
          <p:cxnSp>
            <p:nvCxnSpPr>
              <p:cNvPr id="78" name="Straight Connector 77"/>
              <p:cNvCxnSpPr/>
              <p:nvPr/>
            </p:nvCxnSpPr>
            <p:spPr>
              <a:xfrm flipH="1">
                <a:off x="4709100" y="5390851"/>
                <a:ext cx="201567" cy="733916"/>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p:cNvCxnSpPr/>
              <p:nvPr/>
            </p:nvCxnSpPr>
            <p:spPr>
              <a:xfrm flipH="1">
                <a:off x="4635419" y="5390851"/>
                <a:ext cx="201870" cy="733916"/>
              </a:xfrm>
              <a:prstGeom prst="line">
                <a:avLst/>
              </a:prstGeom>
              <a:ln w="12700"/>
            </p:spPr>
            <p:style>
              <a:lnRef idx="1">
                <a:schemeClr val="dk1"/>
              </a:lnRef>
              <a:fillRef idx="0">
                <a:schemeClr val="dk1"/>
              </a:fillRef>
              <a:effectRef idx="0">
                <a:schemeClr val="dk1"/>
              </a:effectRef>
              <a:fontRef idx="minor">
                <a:schemeClr val="tx1"/>
              </a:fontRef>
            </p:style>
          </p:cxnSp>
        </p:grpSp>
      </p:grpSp>
      <p:pic>
        <p:nvPicPr>
          <p:cNvPr id="20" name="Picture 19">
            <a:extLst>
              <a:ext uri="{FF2B5EF4-FFF2-40B4-BE49-F238E27FC236}">
                <a16:creationId xmlns:a16="http://schemas.microsoft.com/office/drawing/2014/main" id="{2130F438-8520-794F-91BD-C2613CB9B5F0}"/>
              </a:ext>
            </a:extLst>
          </p:cNvPr>
          <p:cNvPicPr>
            <a:picLocks noChangeAspect="1"/>
          </p:cNvPicPr>
          <p:nvPr/>
        </p:nvPicPr>
        <p:blipFill>
          <a:blip r:embed="rId5"/>
          <a:stretch>
            <a:fillRect/>
          </a:stretch>
        </p:blipFill>
        <p:spPr>
          <a:xfrm>
            <a:off x="1960057" y="3024920"/>
            <a:ext cx="2338341" cy="2409741"/>
          </a:xfrm>
          <a:prstGeom prst="rect">
            <a:avLst/>
          </a:prstGeom>
        </p:spPr>
      </p:pic>
    </p:spTree>
    <p:extLst>
      <p:ext uri="{BB962C8B-B14F-4D97-AF65-F5344CB8AC3E}">
        <p14:creationId xmlns:p14="http://schemas.microsoft.com/office/powerpoint/2010/main" val="410047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a:solidFill>
                  <a:schemeClr val="dk1"/>
                </a:solidFill>
              </a:rPr>
              <a:t>Ignoring problems that are “uninteresting”</a:t>
            </a:r>
            <a:endParaRPr lang="en-US" dirty="0"/>
          </a:p>
          <a:p>
            <a:endParaRPr lang="en-US" dirty="0"/>
          </a:p>
        </p:txBody>
      </p:sp>
      <p:sp>
        <p:nvSpPr>
          <p:cNvPr id="3" name="Slide Number Placeholder 2"/>
          <p:cNvSpPr>
            <a:spLocks noGrp="1"/>
          </p:cNvSpPr>
          <p:nvPr>
            <p:ph type="sldNum" sz="quarter" idx="12"/>
          </p:nvPr>
        </p:nvSpPr>
        <p:spPr/>
        <p:txBody>
          <a:bodyPr/>
          <a:lstStyle/>
          <a:p>
            <a:fld id="{86B4B35C-345F-9846-8E6A-29269C850829}" type="slidenum">
              <a:rPr lang="en-US" smtClean="0"/>
              <a:pPr/>
              <a:t>103</a:t>
            </a:fld>
            <a:endParaRPr lang="en-US" dirty="0"/>
          </a:p>
        </p:txBody>
      </p:sp>
      <p:sp>
        <p:nvSpPr>
          <p:cNvPr id="4" name="Title 3"/>
          <p:cNvSpPr>
            <a:spLocks noGrp="1"/>
          </p:cNvSpPr>
          <p:nvPr>
            <p:ph type="title"/>
          </p:nvPr>
        </p:nvSpPr>
        <p:spPr/>
        <p:txBody>
          <a:bodyPr/>
          <a:lstStyle/>
          <a:p>
            <a:r>
              <a:rPr lang="en-US" dirty="0"/>
              <a:t>Non-trivial problems</a:t>
            </a:r>
          </a:p>
        </p:txBody>
      </p:sp>
      <p:sp>
        <p:nvSpPr>
          <p:cNvPr id="5" name="Google Shape;987;p129"/>
          <p:cNvSpPr txBox="1"/>
          <p:nvPr/>
        </p:nvSpPr>
        <p:spPr>
          <a:xfrm>
            <a:off x="2445979" y="2494182"/>
            <a:ext cx="7140300" cy="3496500"/>
          </a:xfrm>
          <a:prstGeom prst="rect">
            <a:avLst/>
          </a:prstGeom>
          <a:solidFill>
            <a:srgbClr val="FFF2CC"/>
          </a:solidFill>
          <a:ln w="28575" cap="flat" cmpd="sng">
            <a:solidFill>
              <a:srgbClr val="E69138"/>
            </a:solidFill>
            <a:prstDash val="solid"/>
            <a:round/>
            <a:headEnd type="none" w="sm" len="sm"/>
            <a:tailEnd type="none" w="sm" len="sm"/>
          </a:ln>
        </p:spPr>
        <p:txBody>
          <a:bodyPr spcFirstLastPara="1" wrap="square" lIns="91425" tIns="91425" rIns="91425" bIns="91425" anchor="t" anchorCtr="0">
            <a:noAutofit/>
          </a:bodyPr>
          <a:lstStyle/>
          <a:p>
            <a:pPr>
              <a:lnSpc>
                <a:spcPct val="150000"/>
              </a:lnSpc>
            </a:pPr>
            <a:r>
              <a:rPr lang="en-US" sz="1700" b="1"/>
              <a:t>Defintion (Non-trivial problems)  </a:t>
            </a:r>
            <a:endParaRPr sz="1700" b="1"/>
          </a:p>
          <a:p>
            <a:pPr>
              <a:lnSpc>
                <a:spcPct val="150000"/>
              </a:lnSpc>
            </a:pPr>
            <a:r>
              <a:rPr lang="en-US">
                <a:solidFill>
                  <a:schemeClr val="dk1"/>
                </a:solidFill>
              </a:rPr>
              <a:t>Define the class of problem instances with the following properties: </a:t>
            </a:r>
            <a:endParaRPr>
              <a:solidFill>
                <a:schemeClr val="dk1"/>
              </a:solidFill>
            </a:endParaRPr>
          </a:p>
          <a:p>
            <a:pPr>
              <a:lnSpc>
                <a:spcPct val="150000"/>
              </a:lnSpc>
            </a:pPr>
            <a:endParaRPr>
              <a:solidFill>
                <a:srgbClr val="0000FF"/>
              </a:solidFill>
            </a:endParaRPr>
          </a:p>
          <a:p>
            <a:pPr>
              <a:lnSpc>
                <a:spcPct val="150000"/>
              </a:lnSpc>
            </a:pPr>
            <a:endParaRPr>
              <a:solidFill>
                <a:schemeClr val="dk1"/>
              </a:solidFill>
            </a:endParaRPr>
          </a:p>
          <a:p>
            <a:pPr>
              <a:lnSpc>
                <a:spcPct val="150000"/>
              </a:lnSpc>
            </a:pPr>
            <a:endParaRPr>
              <a:solidFill>
                <a:schemeClr val="dk1"/>
              </a:solidFill>
            </a:endParaRPr>
          </a:p>
          <a:p>
            <a:pPr>
              <a:lnSpc>
                <a:spcPct val="150000"/>
              </a:lnSpc>
            </a:pPr>
            <a:endParaRPr>
              <a:solidFill>
                <a:schemeClr val="dk1"/>
              </a:solidFill>
            </a:endParaRPr>
          </a:p>
          <a:p>
            <a:pPr>
              <a:lnSpc>
                <a:spcPct val="150000"/>
              </a:lnSpc>
            </a:pPr>
            <a:endParaRPr>
              <a:solidFill>
                <a:schemeClr val="dk1"/>
              </a:solidFill>
            </a:endParaRPr>
          </a:p>
          <a:p>
            <a:pPr>
              <a:lnSpc>
                <a:spcPct val="150000"/>
              </a:lnSpc>
            </a:pPr>
            <a:endParaRPr b="1"/>
          </a:p>
        </p:txBody>
      </p:sp>
      <p:sp>
        <p:nvSpPr>
          <p:cNvPr id="6" name="Google Shape;989;p129"/>
          <p:cNvSpPr txBox="1"/>
          <p:nvPr/>
        </p:nvSpPr>
        <p:spPr>
          <a:xfrm>
            <a:off x="2438479" y="3273430"/>
            <a:ext cx="5672400" cy="381300"/>
          </a:xfrm>
          <a:prstGeom prst="rect">
            <a:avLst/>
          </a:prstGeom>
          <a:noFill/>
          <a:ln>
            <a:noFill/>
          </a:ln>
        </p:spPr>
        <p:txBody>
          <a:bodyPr spcFirstLastPara="1" wrap="square" lIns="91425" tIns="91425" rIns="91425" bIns="91425" anchor="ctr" anchorCtr="0">
            <a:noAutofit/>
          </a:bodyPr>
          <a:lstStyle/>
          <a:p>
            <a:pPr>
              <a:lnSpc>
                <a:spcPct val="150000"/>
              </a:lnSpc>
            </a:pPr>
            <a:r>
              <a:rPr lang="en-US">
                <a:solidFill>
                  <a:schemeClr val="dk1"/>
                </a:solidFill>
              </a:rPr>
              <a:t>1. 	Non-zero noise:   </a:t>
            </a:r>
            <a:r>
              <a:rPr lang="en-US" b="1">
                <a:solidFill>
                  <a:schemeClr val="hlink"/>
                </a:solidFill>
                <a:latin typeface="Roboto"/>
                <a:ea typeface="Roboto"/>
                <a:cs typeface="Roboto"/>
                <a:sym typeface="Roboto"/>
              </a:rPr>
              <a:t>ε</a:t>
            </a:r>
            <a:r>
              <a:rPr lang="en-US" b="1" i="1" baseline="-25000">
                <a:solidFill>
                  <a:schemeClr val="hlink"/>
                </a:solidFill>
              </a:rPr>
              <a:t>+ </a:t>
            </a:r>
            <a:r>
              <a:rPr lang="en-US" b="1" i="1">
                <a:solidFill>
                  <a:schemeClr val="hlink"/>
                </a:solidFill>
              </a:rPr>
              <a:t>, </a:t>
            </a:r>
            <a:r>
              <a:rPr lang="en-US" b="1">
                <a:solidFill>
                  <a:schemeClr val="hlink"/>
                </a:solidFill>
                <a:latin typeface="Roboto"/>
                <a:ea typeface="Roboto"/>
                <a:cs typeface="Roboto"/>
                <a:sym typeface="Roboto"/>
              </a:rPr>
              <a:t>ε</a:t>
            </a:r>
            <a:r>
              <a:rPr lang="en-US" b="1" i="1" baseline="-25000">
                <a:solidFill>
                  <a:schemeClr val="hlink"/>
                </a:solidFill>
              </a:rPr>
              <a:t>- </a:t>
            </a:r>
            <a:r>
              <a:rPr lang="en-US" b="1" i="1">
                <a:solidFill>
                  <a:schemeClr val="hlink"/>
                </a:solidFill>
              </a:rPr>
              <a:t>, p</a:t>
            </a:r>
            <a:r>
              <a:rPr lang="en-US" b="1" i="1" baseline="-25000">
                <a:solidFill>
                  <a:schemeClr val="hlink"/>
                </a:solidFill>
              </a:rPr>
              <a:t>-</a:t>
            </a:r>
            <a:r>
              <a:rPr lang="en-US">
                <a:solidFill>
                  <a:schemeClr val="hlink"/>
                </a:solidFill>
              </a:rPr>
              <a:t>&gt; 0</a:t>
            </a:r>
            <a:endParaRPr/>
          </a:p>
        </p:txBody>
      </p:sp>
      <p:sp>
        <p:nvSpPr>
          <p:cNvPr id="7" name="Google Shape;990;p129"/>
          <p:cNvSpPr txBox="1"/>
          <p:nvPr/>
        </p:nvSpPr>
        <p:spPr>
          <a:xfrm>
            <a:off x="2451904" y="3600232"/>
            <a:ext cx="6107700" cy="613800"/>
          </a:xfrm>
          <a:prstGeom prst="rect">
            <a:avLst/>
          </a:prstGeom>
          <a:noFill/>
          <a:ln>
            <a:noFill/>
          </a:ln>
        </p:spPr>
        <p:txBody>
          <a:bodyPr spcFirstLastPara="1" wrap="square" lIns="91425" tIns="91425" rIns="91425" bIns="91425" anchor="ctr" anchorCtr="0">
            <a:noAutofit/>
          </a:bodyPr>
          <a:lstStyle/>
          <a:p>
            <a:pPr>
              <a:lnSpc>
                <a:spcPct val="150000"/>
              </a:lnSpc>
            </a:pPr>
            <a:r>
              <a:rPr lang="en-US">
                <a:solidFill>
                  <a:schemeClr val="dk1"/>
                </a:solidFill>
              </a:rPr>
              <a:t>2. 	Incomlpete information  </a:t>
            </a:r>
            <a:r>
              <a:rPr lang="en-US" b="1" i="1">
                <a:solidFill>
                  <a:schemeClr val="hlink"/>
                </a:solidFill>
              </a:rPr>
              <a:t>p</a:t>
            </a:r>
            <a:r>
              <a:rPr lang="en-US" b="1" i="1" baseline="-25000">
                <a:solidFill>
                  <a:schemeClr val="hlink"/>
                </a:solidFill>
              </a:rPr>
              <a:t>+</a:t>
            </a:r>
            <a:r>
              <a:rPr lang="en-US">
                <a:solidFill>
                  <a:schemeClr val="hlink"/>
                </a:solidFill>
              </a:rPr>
              <a:t>&lt; 1</a:t>
            </a:r>
            <a:endParaRPr/>
          </a:p>
        </p:txBody>
      </p:sp>
      <p:sp>
        <p:nvSpPr>
          <p:cNvPr id="8" name="Google Shape;991;p129"/>
          <p:cNvSpPr txBox="1"/>
          <p:nvPr/>
        </p:nvSpPr>
        <p:spPr>
          <a:xfrm>
            <a:off x="2451904" y="3980232"/>
            <a:ext cx="7174500" cy="1529400"/>
          </a:xfrm>
          <a:prstGeom prst="rect">
            <a:avLst/>
          </a:prstGeom>
          <a:noFill/>
          <a:ln>
            <a:noFill/>
          </a:ln>
        </p:spPr>
        <p:txBody>
          <a:bodyPr spcFirstLastPara="1" wrap="square" lIns="91425" tIns="91425" rIns="91425" bIns="91425" anchor="ctr" anchorCtr="0">
            <a:noAutofit/>
          </a:bodyPr>
          <a:lstStyle/>
          <a:p>
            <a:pPr>
              <a:lnSpc>
                <a:spcPct val="150000"/>
              </a:lnSpc>
            </a:pPr>
            <a:r>
              <a:rPr lang="en-US">
                <a:solidFill>
                  <a:schemeClr val="dk1"/>
                </a:solidFill>
              </a:rPr>
              <a:t>3. 	Noise not dominating the true information: </a:t>
            </a:r>
            <a:endParaRPr>
              <a:solidFill>
                <a:schemeClr val="dk1"/>
              </a:solidFill>
            </a:endParaRPr>
          </a:p>
          <a:p>
            <a:pPr algn="ctr">
              <a:lnSpc>
                <a:spcPct val="150000"/>
              </a:lnSpc>
            </a:pPr>
            <a:r>
              <a:rPr lang="en-US" b="1" i="1">
                <a:solidFill>
                  <a:schemeClr val="hlink"/>
                </a:solidFill>
              </a:rPr>
              <a:t>p</a:t>
            </a:r>
            <a:r>
              <a:rPr lang="en-US" b="1" i="1" baseline="-25000">
                <a:solidFill>
                  <a:schemeClr val="hlink"/>
                </a:solidFill>
              </a:rPr>
              <a:t>+</a:t>
            </a:r>
            <a:r>
              <a:rPr lang="en-US">
                <a:solidFill>
                  <a:schemeClr val="hlink"/>
                </a:solidFill>
              </a:rPr>
              <a:t>&gt; 0.5 	</a:t>
            </a:r>
            <a:r>
              <a:rPr lang="en-US" b="1">
                <a:solidFill>
                  <a:schemeClr val="hlink"/>
                </a:solidFill>
                <a:latin typeface="Roboto"/>
                <a:ea typeface="Roboto"/>
                <a:cs typeface="Roboto"/>
                <a:sym typeface="Roboto"/>
              </a:rPr>
              <a:t>ε</a:t>
            </a:r>
            <a:r>
              <a:rPr lang="en-US" b="1" i="1" baseline="-25000">
                <a:solidFill>
                  <a:schemeClr val="hlink"/>
                </a:solidFill>
              </a:rPr>
              <a:t>+ </a:t>
            </a:r>
            <a:r>
              <a:rPr lang="en-US" b="1">
                <a:solidFill>
                  <a:schemeClr val="hlink"/>
                </a:solidFill>
                <a:latin typeface="Roboto"/>
                <a:ea typeface="Roboto"/>
                <a:cs typeface="Roboto"/>
                <a:sym typeface="Roboto"/>
              </a:rPr>
              <a:t>, ε</a:t>
            </a:r>
            <a:r>
              <a:rPr lang="en-US" b="1" i="1" baseline="-25000">
                <a:solidFill>
                  <a:schemeClr val="hlink"/>
                </a:solidFill>
              </a:rPr>
              <a:t>-</a:t>
            </a:r>
            <a:r>
              <a:rPr lang="en-US">
                <a:solidFill>
                  <a:schemeClr val="hlink"/>
                </a:solidFill>
              </a:rPr>
              <a:t>&lt; 0.5</a:t>
            </a:r>
            <a:endParaRPr>
              <a:solidFill>
                <a:schemeClr val="hlink"/>
              </a:solidFill>
            </a:endParaRPr>
          </a:p>
          <a:p>
            <a:pPr algn="ctr">
              <a:lnSpc>
                <a:spcPct val="150000"/>
              </a:lnSpc>
            </a:pPr>
            <a:r>
              <a:rPr lang="en-US" b="1" i="1">
                <a:solidFill>
                  <a:schemeClr val="hlink"/>
                </a:solidFill>
              </a:rPr>
              <a:t>p</a:t>
            </a:r>
            <a:r>
              <a:rPr lang="en-US" b="1" i="1" baseline="-25000">
                <a:solidFill>
                  <a:schemeClr val="hlink"/>
                </a:solidFill>
              </a:rPr>
              <a:t>-</a:t>
            </a:r>
            <a:r>
              <a:rPr lang="en-US">
                <a:solidFill>
                  <a:schemeClr val="hlink"/>
                </a:solidFill>
              </a:rPr>
              <a:t> &lt;&lt; </a:t>
            </a:r>
            <a:r>
              <a:rPr lang="en-US" b="1" i="1">
                <a:solidFill>
                  <a:schemeClr val="hlink"/>
                </a:solidFill>
              </a:rPr>
              <a:t>p</a:t>
            </a:r>
            <a:r>
              <a:rPr lang="en-US" b="1" i="1" baseline="-25000">
                <a:solidFill>
                  <a:schemeClr val="hlink"/>
                </a:solidFill>
              </a:rPr>
              <a:t>+</a:t>
            </a:r>
            <a:r>
              <a:rPr lang="en-US">
                <a:solidFill>
                  <a:schemeClr val="hlink"/>
                </a:solidFill>
              </a:rPr>
              <a:t> 	</a:t>
            </a:r>
            <a:r>
              <a:rPr lang="en-US" b="1">
                <a:solidFill>
                  <a:schemeClr val="hlink"/>
                </a:solidFill>
                <a:latin typeface="Roboto"/>
                <a:ea typeface="Roboto"/>
                <a:cs typeface="Roboto"/>
                <a:sym typeface="Roboto"/>
              </a:rPr>
              <a:t>ε</a:t>
            </a:r>
            <a:r>
              <a:rPr lang="en-US" b="1" i="1" baseline="-25000">
                <a:solidFill>
                  <a:schemeClr val="hlink"/>
                </a:solidFill>
              </a:rPr>
              <a:t>-</a:t>
            </a:r>
            <a:r>
              <a:rPr lang="en-US">
                <a:solidFill>
                  <a:schemeClr val="hlink"/>
                </a:solidFill>
              </a:rPr>
              <a:t>&lt;&lt; </a:t>
            </a:r>
            <a:r>
              <a:rPr lang="en-US" b="1">
                <a:solidFill>
                  <a:schemeClr val="hlink"/>
                </a:solidFill>
                <a:latin typeface="Roboto"/>
                <a:ea typeface="Roboto"/>
                <a:cs typeface="Roboto"/>
                <a:sym typeface="Roboto"/>
              </a:rPr>
              <a:t>ε</a:t>
            </a:r>
            <a:r>
              <a:rPr lang="en-US" b="1" i="1" baseline="-25000">
                <a:solidFill>
                  <a:schemeClr val="hlink"/>
                </a:solidFill>
              </a:rPr>
              <a:t>+</a:t>
            </a:r>
            <a:endParaRPr>
              <a:solidFill>
                <a:schemeClr val="hlink"/>
              </a:solidFill>
            </a:endParaRPr>
          </a:p>
        </p:txBody>
      </p:sp>
      <p:sp>
        <p:nvSpPr>
          <p:cNvPr id="9" name="Google Shape;992;p129"/>
          <p:cNvSpPr txBox="1"/>
          <p:nvPr/>
        </p:nvSpPr>
        <p:spPr>
          <a:xfrm>
            <a:off x="2451904" y="5205757"/>
            <a:ext cx="7140300" cy="837300"/>
          </a:xfrm>
          <a:prstGeom prst="rect">
            <a:avLst/>
          </a:prstGeom>
          <a:noFill/>
          <a:ln>
            <a:noFill/>
          </a:ln>
        </p:spPr>
        <p:txBody>
          <a:bodyPr spcFirstLastPara="1" wrap="square" lIns="91425" tIns="91425" rIns="91425" bIns="91425" anchor="ctr" anchorCtr="0">
            <a:noAutofit/>
          </a:bodyPr>
          <a:lstStyle/>
          <a:p>
            <a:pPr>
              <a:lnSpc>
                <a:spcPct val="150000"/>
              </a:lnSpc>
            </a:pPr>
            <a:r>
              <a:rPr lang="en-US">
                <a:solidFill>
                  <a:schemeClr val="dk1"/>
                </a:solidFill>
              </a:rPr>
              <a:t>4. 	Meaning graph </a:t>
            </a:r>
            <a:r>
              <a:rPr lang="en-US" b="1" i="1">
                <a:solidFill>
                  <a:srgbClr val="FF0000"/>
                </a:solidFill>
              </a:rPr>
              <a:t>G</a:t>
            </a:r>
            <a:r>
              <a:rPr lang="en-US" b="1" i="1" baseline="-25000">
                <a:solidFill>
                  <a:srgbClr val="FF0000"/>
                </a:solidFill>
              </a:rPr>
              <a:t>M</a:t>
            </a:r>
            <a:r>
              <a:rPr lang="en-US">
                <a:solidFill>
                  <a:schemeClr val="dk1"/>
                </a:solidFill>
              </a:rPr>
              <a:t> not overly-sparse or overly-connected. </a:t>
            </a:r>
            <a:endParaRPr/>
          </a:p>
        </p:txBody>
      </p:sp>
    </p:spTree>
    <p:extLst>
      <p:ext uri="{BB962C8B-B14F-4D97-AF65-F5344CB8AC3E}">
        <p14:creationId xmlns:p14="http://schemas.microsoft.com/office/powerpoint/2010/main" val="179777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86B4B35C-345F-9846-8E6A-29269C850829}" type="slidenum">
              <a:rPr lang="en-US" smtClean="0"/>
              <a:pPr/>
              <a:t>104</a:t>
            </a:fld>
            <a:endParaRPr lang="en-US" dirty="0"/>
          </a:p>
        </p:txBody>
      </p:sp>
      <p:sp>
        <p:nvSpPr>
          <p:cNvPr id="4" name="Title 3"/>
          <p:cNvSpPr>
            <a:spLocks noGrp="1"/>
          </p:cNvSpPr>
          <p:nvPr>
            <p:ph type="title"/>
          </p:nvPr>
        </p:nvSpPr>
        <p:spPr/>
        <p:txBody>
          <a:bodyPr/>
          <a:lstStyle/>
          <a:p>
            <a:r>
              <a:rPr lang="en-US" dirty="0"/>
              <a:t>Reasoning about meaning, on symbols </a:t>
            </a:r>
          </a:p>
        </p:txBody>
      </p:sp>
      <p:sp>
        <p:nvSpPr>
          <p:cNvPr id="5" name="Google Shape;1063;p131"/>
          <p:cNvSpPr/>
          <p:nvPr/>
        </p:nvSpPr>
        <p:spPr>
          <a:xfrm>
            <a:off x="3281377" y="4994238"/>
            <a:ext cx="2260500" cy="1693800"/>
          </a:xfrm>
          <a:prstGeom prst="roundRect">
            <a:avLst>
              <a:gd name="adj" fmla="val 16667"/>
            </a:avLst>
          </a:prstGeom>
          <a:solidFill>
            <a:srgbClr val="F4CCCC"/>
          </a:solid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algn="ctr"/>
            <a:r>
              <a:rPr lang="en-US" b="1" i="1"/>
              <a:t>Meaning space</a:t>
            </a:r>
            <a:endParaRPr b="1" i="1"/>
          </a:p>
          <a:p>
            <a:pPr algn="ctr"/>
            <a:endParaRPr b="1" i="1"/>
          </a:p>
        </p:txBody>
      </p:sp>
      <p:sp>
        <p:nvSpPr>
          <p:cNvPr id="6" name="Google Shape;1064;p131"/>
          <p:cNvSpPr/>
          <p:nvPr/>
        </p:nvSpPr>
        <p:spPr>
          <a:xfrm>
            <a:off x="6581352" y="4994238"/>
            <a:ext cx="2359800" cy="17376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91425" tIns="91425" rIns="91425" bIns="91425" anchor="t" anchorCtr="0">
            <a:noAutofit/>
          </a:bodyPr>
          <a:lstStyle/>
          <a:p>
            <a:pPr algn="ctr"/>
            <a:r>
              <a:rPr lang="en-US" b="1" i="1"/>
              <a:t>Symbol space</a:t>
            </a:r>
            <a:endParaRPr b="1" i="1"/>
          </a:p>
          <a:p>
            <a:pPr algn="ctr"/>
            <a:endParaRPr b="1" i="1"/>
          </a:p>
          <a:p>
            <a:pPr algn="ctr"/>
            <a:endParaRPr b="1" i="1"/>
          </a:p>
          <a:p>
            <a:pPr algn="ctr"/>
            <a:endParaRPr b="1" i="1"/>
          </a:p>
        </p:txBody>
      </p:sp>
      <p:sp>
        <p:nvSpPr>
          <p:cNvPr id="7" name="Google Shape;1065;p131"/>
          <p:cNvSpPr/>
          <p:nvPr/>
        </p:nvSpPr>
        <p:spPr>
          <a:xfrm>
            <a:off x="7438545" y="6144162"/>
            <a:ext cx="689700" cy="476100"/>
          </a:xfrm>
          <a:prstGeom prst="roundRect">
            <a:avLst>
              <a:gd name="adj" fmla="val 50000"/>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endParaRPr/>
          </a:p>
        </p:txBody>
      </p:sp>
      <p:cxnSp>
        <p:nvCxnSpPr>
          <p:cNvPr id="8" name="Google Shape;1066;p131"/>
          <p:cNvCxnSpPr/>
          <p:nvPr/>
        </p:nvCxnSpPr>
        <p:spPr>
          <a:xfrm rot="10800000" flipH="1">
            <a:off x="4586147" y="6382246"/>
            <a:ext cx="2852400" cy="12000"/>
          </a:xfrm>
          <a:prstGeom prst="straightConnector1">
            <a:avLst/>
          </a:prstGeom>
          <a:noFill/>
          <a:ln w="9525" cap="flat" cmpd="sng">
            <a:solidFill>
              <a:srgbClr val="666666"/>
            </a:solidFill>
            <a:prstDash val="dash"/>
            <a:round/>
            <a:headEnd type="stealth" w="med" len="med"/>
            <a:tailEnd type="stealth" w="med" len="med"/>
          </a:ln>
        </p:spPr>
      </p:cxnSp>
      <p:sp>
        <p:nvSpPr>
          <p:cNvPr id="9" name="Google Shape;1067;p131"/>
          <p:cNvSpPr/>
          <p:nvPr/>
        </p:nvSpPr>
        <p:spPr>
          <a:xfrm>
            <a:off x="4463747" y="6337696"/>
            <a:ext cx="122400" cy="1131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 name="Google Shape;1068;p131"/>
          <p:cNvSpPr/>
          <p:nvPr/>
        </p:nvSpPr>
        <p:spPr>
          <a:xfrm>
            <a:off x="4590052" y="5666163"/>
            <a:ext cx="122400" cy="1131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 name="Google Shape;1069;p131"/>
          <p:cNvSpPr/>
          <p:nvPr/>
        </p:nvSpPr>
        <p:spPr>
          <a:xfrm>
            <a:off x="6948144" y="5473056"/>
            <a:ext cx="651600" cy="476100"/>
          </a:xfrm>
          <a:prstGeom prst="roundRect">
            <a:avLst>
              <a:gd name="adj" fmla="val 50000"/>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endParaRPr/>
          </a:p>
        </p:txBody>
      </p:sp>
      <p:cxnSp>
        <p:nvCxnSpPr>
          <p:cNvPr id="12" name="Google Shape;1070;p131"/>
          <p:cNvCxnSpPr/>
          <p:nvPr/>
        </p:nvCxnSpPr>
        <p:spPr>
          <a:xfrm rot="10800000" flipH="1">
            <a:off x="4712452" y="5711013"/>
            <a:ext cx="2235600" cy="11700"/>
          </a:xfrm>
          <a:prstGeom prst="straightConnector1">
            <a:avLst/>
          </a:prstGeom>
          <a:noFill/>
          <a:ln w="9525" cap="flat" cmpd="sng">
            <a:solidFill>
              <a:srgbClr val="666666"/>
            </a:solidFill>
            <a:prstDash val="dash"/>
            <a:round/>
            <a:headEnd type="stealth" w="med" len="med"/>
            <a:tailEnd type="stealth" w="med" len="med"/>
          </a:ln>
        </p:spPr>
      </p:cxnSp>
      <p:sp>
        <p:nvSpPr>
          <p:cNvPr id="13" name="Google Shape;1071;p131"/>
          <p:cNvSpPr/>
          <p:nvPr/>
        </p:nvSpPr>
        <p:spPr>
          <a:xfrm>
            <a:off x="7576152" y="6224463"/>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 name="Google Shape;1072;p131"/>
          <p:cNvSpPr/>
          <p:nvPr/>
        </p:nvSpPr>
        <p:spPr>
          <a:xfrm>
            <a:off x="7880952" y="6376863"/>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 name="Google Shape;1073;p131"/>
          <p:cNvSpPr/>
          <p:nvPr/>
        </p:nvSpPr>
        <p:spPr>
          <a:xfrm>
            <a:off x="7073277" y="5553063"/>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1074;p131"/>
          <p:cNvSpPr/>
          <p:nvPr/>
        </p:nvSpPr>
        <p:spPr>
          <a:xfrm>
            <a:off x="7350177" y="5631963"/>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 name="Google Shape;1075;p131"/>
          <p:cNvSpPr/>
          <p:nvPr/>
        </p:nvSpPr>
        <p:spPr>
          <a:xfrm>
            <a:off x="7172137" y="5751570"/>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 name="Google Shape;1076;p131"/>
          <p:cNvSpPr/>
          <p:nvPr/>
        </p:nvSpPr>
        <p:spPr>
          <a:xfrm>
            <a:off x="4027988" y="5961028"/>
            <a:ext cx="122400" cy="1131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9" name="Google Shape;1077;p131"/>
          <p:cNvCxnSpPr/>
          <p:nvPr/>
        </p:nvCxnSpPr>
        <p:spPr>
          <a:xfrm>
            <a:off x="4132463" y="6057565"/>
            <a:ext cx="349200" cy="296700"/>
          </a:xfrm>
          <a:prstGeom prst="straightConnector1">
            <a:avLst/>
          </a:prstGeom>
          <a:noFill/>
          <a:ln w="19050" cap="flat" cmpd="sng">
            <a:solidFill>
              <a:srgbClr val="FF0000"/>
            </a:solidFill>
            <a:prstDash val="solid"/>
            <a:round/>
            <a:headEnd type="none" w="med" len="med"/>
            <a:tailEnd type="none" w="med" len="med"/>
          </a:ln>
        </p:spPr>
      </p:cxnSp>
      <p:sp>
        <p:nvSpPr>
          <p:cNvPr id="20" name="Google Shape;1078;p131"/>
          <p:cNvSpPr/>
          <p:nvPr/>
        </p:nvSpPr>
        <p:spPr>
          <a:xfrm>
            <a:off x="8124352" y="5769163"/>
            <a:ext cx="689700" cy="527400"/>
          </a:xfrm>
          <a:prstGeom prst="roundRect">
            <a:avLst>
              <a:gd name="adj" fmla="val 50000"/>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21" name="Google Shape;1079;p131"/>
          <p:cNvSpPr/>
          <p:nvPr/>
        </p:nvSpPr>
        <p:spPr>
          <a:xfrm>
            <a:off x="8412077" y="6101563"/>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 name="Google Shape;1080;p131"/>
          <p:cNvSpPr/>
          <p:nvPr/>
        </p:nvSpPr>
        <p:spPr>
          <a:xfrm>
            <a:off x="8320184" y="5857270"/>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23" name="Google Shape;1081;p131"/>
          <p:cNvCxnSpPr/>
          <p:nvPr/>
        </p:nvCxnSpPr>
        <p:spPr>
          <a:xfrm>
            <a:off x="4027988" y="6017578"/>
            <a:ext cx="4096500" cy="15300"/>
          </a:xfrm>
          <a:prstGeom prst="straightConnector1">
            <a:avLst/>
          </a:prstGeom>
          <a:noFill/>
          <a:ln w="9525" cap="flat" cmpd="sng">
            <a:solidFill>
              <a:srgbClr val="666666"/>
            </a:solidFill>
            <a:prstDash val="dash"/>
            <a:round/>
            <a:headEnd type="stealth" w="med" len="med"/>
            <a:tailEnd type="stealth" w="med" len="med"/>
          </a:ln>
        </p:spPr>
      </p:cxnSp>
      <p:cxnSp>
        <p:nvCxnSpPr>
          <p:cNvPr id="24" name="Google Shape;1082;p131"/>
          <p:cNvCxnSpPr/>
          <p:nvPr/>
        </p:nvCxnSpPr>
        <p:spPr>
          <a:xfrm rot="10800000" flipH="1">
            <a:off x="7985427" y="5953926"/>
            <a:ext cx="352800" cy="439500"/>
          </a:xfrm>
          <a:prstGeom prst="straightConnector1">
            <a:avLst/>
          </a:prstGeom>
          <a:noFill/>
          <a:ln w="19050" cap="flat" cmpd="sng">
            <a:solidFill>
              <a:srgbClr val="38761D"/>
            </a:solidFill>
            <a:prstDash val="solid"/>
            <a:round/>
            <a:headEnd type="none" w="med" len="med"/>
            <a:tailEnd type="none" w="med" len="med"/>
          </a:ln>
        </p:spPr>
      </p:cxnSp>
      <p:cxnSp>
        <p:nvCxnSpPr>
          <p:cNvPr id="25" name="Google Shape;1083;p131"/>
          <p:cNvCxnSpPr/>
          <p:nvPr/>
        </p:nvCxnSpPr>
        <p:spPr>
          <a:xfrm rot="10800000" flipH="1">
            <a:off x="8003352" y="6194613"/>
            <a:ext cx="449100" cy="238800"/>
          </a:xfrm>
          <a:prstGeom prst="straightConnector1">
            <a:avLst/>
          </a:prstGeom>
          <a:noFill/>
          <a:ln w="19050" cap="flat" cmpd="sng">
            <a:solidFill>
              <a:srgbClr val="38761D"/>
            </a:solidFill>
            <a:prstDash val="solid"/>
            <a:round/>
            <a:headEnd type="none" w="med" len="med"/>
            <a:tailEnd type="none" w="med" len="med"/>
          </a:ln>
        </p:spPr>
      </p:cxnSp>
      <p:cxnSp>
        <p:nvCxnSpPr>
          <p:cNvPr id="26" name="Google Shape;1084;p131"/>
          <p:cNvCxnSpPr/>
          <p:nvPr/>
        </p:nvCxnSpPr>
        <p:spPr>
          <a:xfrm rot="10800000">
            <a:off x="7454609" y="5728633"/>
            <a:ext cx="883500" cy="145200"/>
          </a:xfrm>
          <a:prstGeom prst="straightConnector1">
            <a:avLst/>
          </a:prstGeom>
          <a:noFill/>
          <a:ln w="19050" cap="flat" cmpd="sng">
            <a:solidFill>
              <a:srgbClr val="38761D"/>
            </a:solidFill>
            <a:prstDash val="dash"/>
            <a:round/>
            <a:headEnd type="none" w="med" len="med"/>
            <a:tailEnd type="none" w="med" len="med"/>
          </a:ln>
        </p:spPr>
      </p:cxnSp>
      <p:cxnSp>
        <p:nvCxnSpPr>
          <p:cNvPr id="27" name="Google Shape;1085;p131"/>
          <p:cNvCxnSpPr/>
          <p:nvPr/>
        </p:nvCxnSpPr>
        <p:spPr>
          <a:xfrm rot="10800000">
            <a:off x="7350077" y="5688613"/>
            <a:ext cx="1062000" cy="469500"/>
          </a:xfrm>
          <a:prstGeom prst="straightConnector1">
            <a:avLst/>
          </a:prstGeom>
          <a:noFill/>
          <a:ln w="19050" cap="flat" cmpd="sng">
            <a:solidFill>
              <a:srgbClr val="38761D"/>
            </a:solidFill>
            <a:prstDash val="dash"/>
            <a:round/>
            <a:headEnd type="none" w="med" len="med"/>
            <a:tailEnd type="none" w="med" len="med"/>
          </a:ln>
        </p:spPr>
      </p:cxnSp>
      <p:cxnSp>
        <p:nvCxnSpPr>
          <p:cNvPr id="28" name="Google Shape;1086;p131"/>
          <p:cNvCxnSpPr/>
          <p:nvPr/>
        </p:nvCxnSpPr>
        <p:spPr>
          <a:xfrm rot="10800000" flipH="1">
            <a:off x="7698552" y="6158013"/>
            <a:ext cx="713400" cy="123000"/>
          </a:xfrm>
          <a:prstGeom prst="straightConnector1">
            <a:avLst/>
          </a:prstGeom>
          <a:noFill/>
          <a:ln w="19050" cap="flat" cmpd="sng">
            <a:solidFill>
              <a:srgbClr val="38761D"/>
            </a:solidFill>
            <a:prstDash val="solid"/>
            <a:round/>
            <a:headEnd type="none" w="med" len="med"/>
            <a:tailEnd type="none" w="med" len="med"/>
          </a:ln>
        </p:spPr>
      </p:cxnSp>
      <p:sp>
        <p:nvSpPr>
          <p:cNvPr id="29" name="Google Shape;1087;p131"/>
          <p:cNvSpPr/>
          <p:nvPr/>
        </p:nvSpPr>
        <p:spPr>
          <a:xfrm>
            <a:off x="8543737" y="5980170"/>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 name="Google Shape;1088;p131"/>
          <p:cNvSpPr/>
          <p:nvPr/>
        </p:nvSpPr>
        <p:spPr>
          <a:xfrm>
            <a:off x="7652877" y="6421676"/>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 name="Google Shape;1089;p131"/>
          <p:cNvSpPr txBox="1"/>
          <p:nvPr/>
        </p:nvSpPr>
        <p:spPr>
          <a:xfrm>
            <a:off x="3433607" y="2279251"/>
            <a:ext cx="2359800" cy="469500"/>
          </a:xfrm>
          <a:prstGeom prst="rect">
            <a:avLst/>
          </a:prstGeom>
          <a:noFill/>
          <a:ln>
            <a:noFill/>
          </a:ln>
        </p:spPr>
        <p:txBody>
          <a:bodyPr spcFirstLastPara="1" wrap="square" lIns="91425" tIns="91425" rIns="91425" bIns="91425" anchor="ctr" anchorCtr="0">
            <a:noAutofit/>
          </a:bodyPr>
          <a:lstStyle/>
          <a:p>
            <a:r>
              <a:rPr lang="en-US" sz="1600" b="1" i="1">
                <a:solidFill>
                  <a:srgbClr val="FF0000"/>
                </a:solidFill>
              </a:rPr>
              <a:t>H</a:t>
            </a:r>
            <a:r>
              <a:rPr lang="en-US" sz="1600" b="1" i="1" baseline="-25000">
                <a:solidFill>
                  <a:srgbClr val="FF0000"/>
                </a:solidFill>
              </a:rPr>
              <a:t>1</a:t>
            </a:r>
            <a:r>
              <a:rPr lang="en-US" sz="1600" i="1">
                <a:solidFill>
                  <a:srgbClr val="FF0000"/>
                </a:solidFill>
              </a:rPr>
              <a:t>(m, m’)     m </a:t>
            </a:r>
            <a:r>
              <a:rPr lang="en-US" sz="1600" i="1">
                <a:solidFill>
                  <a:srgbClr val="FF0000"/>
                </a:solidFill>
                <a:latin typeface="Times New Roman"/>
                <a:ea typeface="Times New Roman"/>
                <a:cs typeface="Times New Roman"/>
                <a:sym typeface="Times New Roman"/>
              </a:rPr>
              <a:t>←</a:t>
            </a:r>
            <a:r>
              <a:rPr lang="en-US" sz="1600" i="1">
                <a:solidFill>
                  <a:srgbClr val="0000FF"/>
                </a:solidFill>
              </a:rPr>
              <a:t>d</a:t>
            </a:r>
            <a:r>
              <a:rPr lang="en-US" sz="1600" i="1">
                <a:solidFill>
                  <a:srgbClr val="FF0000"/>
                </a:solidFill>
                <a:latin typeface="Times New Roman"/>
                <a:ea typeface="Times New Roman"/>
                <a:cs typeface="Times New Roman"/>
                <a:sym typeface="Times New Roman"/>
              </a:rPr>
              <a:t>→ </a:t>
            </a:r>
            <a:r>
              <a:rPr lang="en-US" sz="1600" i="1">
                <a:solidFill>
                  <a:srgbClr val="FF0000"/>
                </a:solidFill>
              </a:rPr>
              <a:t>m’</a:t>
            </a:r>
            <a:endParaRPr sz="1600" i="1"/>
          </a:p>
        </p:txBody>
      </p:sp>
      <p:sp>
        <p:nvSpPr>
          <p:cNvPr id="32" name="Google Shape;1090;p131"/>
          <p:cNvSpPr txBox="1"/>
          <p:nvPr/>
        </p:nvSpPr>
        <p:spPr>
          <a:xfrm>
            <a:off x="3427245" y="2725276"/>
            <a:ext cx="2322300" cy="469500"/>
          </a:xfrm>
          <a:prstGeom prst="rect">
            <a:avLst/>
          </a:prstGeom>
          <a:noFill/>
          <a:ln>
            <a:noFill/>
          </a:ln>
        </p:spPr>
        <p:txBody>
          <a:bodyPr spcFirstLastPara="1" wrap="square" lIns="91425" tIns="91425" rIns="91425" bIns="91425" anchor="ctr" anchorCtr="0">
            <a:noAutofit/>
          </a:bodyPr>
          <a:lstStyle/>
          <a:p>
            <a:r>
              <a:rPr lang="en-US" sz="1600" b="1" i="1">
                <a:solidFill>
                  <a:srgbClr val="FF0000"/>
                </a:solidFill>
              </a:rPr>
              <a:t>H</a:t>
            </a:r>
            <a:r>
              <a:rPr lang="en-US" sz="1600" b="1" i="1" baseline="-25000">
                <a:solidFill>
                  <a:srgbClr val="FF0000"/>
                </a:solidFill>
              </a:rPr>
              <a:t>0</a:t>
            </a:r>
            <a:r>
              <a:rPr lang="en-US" sz="1600" i="1">
                <a:solidFill>
                  <a:srgbClr val="FF0000"/>
                </a:solidFill>
              </a:rPr>
              <a:t>(m, m’)     m </a:t>
            </a:r>
            <a:r>
              <a:rPr lang="en-US" sz="1600" i="1">
                <a:solidFill>
                  <a:srgbClr val="FF0000"/>
                </a:solidFill>
                <a:latin typeface="Times New Roman"/>
                <a:ea typeface="Times New Roman"/>
                <a:cs typeface="Times New Roman"/>
                <a:sym typeface="Times New Roman"/>
              </a:rPr>
              <a:t>←</a:t>
            </a:r>
            <a:r>
              <a:rPr lang="en-US" sz="1600" i="1">
                <a:solidFill>
                  <a:srgbClr val="FF0000"/>
                </a:solidFill>
              </a:rPr>
              <a:t>/</a:t>
            </a:r>
            <a:r>
              <a:rPr lang="en-US" sz="1600" i="1">
                <a:solidFill>
                  <a:srgbClr val="FF0000"/>
                </a:solidFill>
                <a:latin typeface="Times New Roman"/>
                <a:ea typeface="Times New Roman"/>
                <a:cs typeface="Times New Roman"/>
                <a:sym typeface="Times New Roman"/>
              </a:rPr>
              <a:t>→ </a:t>
            </a:r>
            <a:r>
              <a:rPr lang="en-US" sz="1600" i="1">
                <a:solidFill>
                  <a:srgbClr val="FF0000"/>
                </a:solidFill>
              </a:rPr>
              <a:t>m’</a:t>
            </a:r>
            <a:endParaRPr sz="1600" i="1"/>
          </a:p>
        </p:txBody>
      </p:sp>
      <p:sp>
        <p:nvSpPr>
          <p:cNvPr id="33" name="Google Shape;1091;p131"/>
          <p:cNvSpPr/>
          <p:nvPr/>
        </p:nvSpPr>
        <p:spPr>
          <a:xfrm>
            <a:off x="6201077" y="2252251"/>
            <a:ext cx="2426100" cy="439500"/>
          </a:xfrm>
          <a:prstGeom prst="wedgeRectCallout">
            <a:avLst>
              <a:gd name="adj1" fmla="val -60718"/>
              <a:gd name="adj2" fmla="val 12883"/>
            </a:avLst>
          </a:prstGeom>
          <a:solidFill>
            <a:srgbClr val="FCE5CD"/>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algn="ctr"/>
            <a:r>
              <a:rPr lang="en-US" sz="1200" i="1">
                <a:latin typeface="Trebuchet MS"/>
                <a:ea typeface="Trebuchet MS"/>
                <a:cs typeface="Trebuchet MS"/>
                <a:sym typeface="Trebuchet MS"/>
              </a:rPr>
              <a:t>Existence of path of length at most d, connecting </a:t>
            </a:r>
            <a:r>
              <a:rPr lang="en-US" sz="1200" b="1" i="1">
                <a:solidFill>
                  <a:srgbClr val="FF0000"/>
                </a:solidFill>
                <a:latin typeface="Trebuchet MS"/>
                <a:ea typeface="Trebuchet MS"/>
                <a:cs typeface="Trebuchet MS"/>
                <a:sym typeface="Trebuchet MS"/>
              </a:rPr>
              <a:t>m</a:t>
            </a:r>
            <a:r>
              <a:rPr lang="en-US" sz="1200" i="1">
                <a:latin typeface="Trebuchet MS"/>
                <a:ea typeface="Trebuchet MS"/>
                <a:cs typeface="Trebuchet MS"/>
                <a:sym typeface="Trebuchet MS"/>
              </a:rPr>
              <a:t> and </a:t>
            </a:r>
            <a:r>
              <a:rPr lang="en-US" sz="1200" b="1" i="1">
                <a:solidFill>
                  <a:srgbClr val="FF0000"/>
                </a:solidFill>
                <a:latin typeface="Trebuchet MS"/>
                <a:ea typeface="Trebuchet MS"/>
                <a:cs typeface="Trebuchet MS"/>
                <a:sym typeface="Trebuchet MS"/>
              </a:rPr>
              <a:t>m’</a:t>
            </a:r>
            <a:endParaRPr sz="1200" b="1" i="1">
              <a:solidFill>
                <a:srgbClr val="FF0000"/>
              </a:solidFill>
              <a:latin typeface="Trebuchet MS"/>
              <a:ea typeface="Trebuchet MS"/>
              <a:cs typeface="Trebuchet MS"/>
              <a:sym typeface="Trebuchet MS"/>
            </a:endParaRPr>
          </a:p>
        </p:txBody>
      </p:sp>
      <p:sp>
        <p:nvSpPr>
          <p:cNvPr id="34" name="Google Shape;1092;p131"/>
          <p:cNvSpPr/>
          <p:nvPr/>
        </p:nvSpPr>
        <p:spPr>
          <a:xfrm>
            <a:off x="6201077" y="2769898"/>
            <a:ext cx="2426100" cy="439500"/>
          </a:xfrm>
          <a:prstGeom prst="wedgeRectCallout">
            <a:avLst>
              <a:gd name="adj1" fmla="val -60718"/>
              <a:gd name="adj2" fmla="val 12883"/>
            </a:avLst>
          </a:prstGeom>
          <a:solidFill>
            <a:srgbClr val="FCE5CD"/>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algn="ctr"/>
            <a:r>
              <a:rPr lang="en-US" sz="1200" i="1">
                <a:latin typeface="Trebuchet MS"/>
                <a:ea typeface="Trebuchet MS"/>
                <a:cs typeface="Trebuchet MS"/>
                <a:sym typeface="Trebuchet MS"/>
              </a:rPr>
              <a:t>Lack of any path of length at most d, connecting </a:t>
            </a:r>
            <a:r>
              <a:rPr lang="en-US" sz="1200" b="1" i="1">
                <a:solidFill>
                  <a:srgbClr val="FF0000"/>
                </a:solidFill>
                <a:latin typeface="Trebuchet MS"/>
                <a:ea typeface="Trebuchet MS"/>
                <a:cs typeface="Trebuchet MS"/>
                <a:sym typeface="Trebuchet MS"/>
              </a:rPr>
              <a:t>m</a:t>
            </a:r>
            <a:r>
              <a:rPr lang="en-US" sz="1200" i="1">
                <a:latin typeface="Trebuchet MS"/>
                <a:ea typeface="Trebuchet MS"/>
                <a:cs typeface="Trebuchet MS"/>
                <a:sym typeface="Trebuchet MS"/>
              </a:rPr>
              <a:t> and </a:t>
            </a:r>
            <a:r>
              <a:rPr lang="en-US" sz="1200" b="1" i="1">
                <a:solidFill>
                  <a:srgbClr val="FF0000"/>
                </a:solidFill>
                <a:latin typeface="Trebuchet MS"/>
                <a:ea typeface="Trebuchet MS"/>
                <a:cs typeface="Trebuchet MS"/>
                <a:sym typeface="Trebuchet MS"/>
              </a:rPr>
              <a:t>m’</a:t>
            </a:r>
            <a:endParaRPr sz="1200" b="1" i="1">
              <a:solidFill>
                <a:srgbClr val="FF0000"/>
              </a:solidFill>
              <a:latin typeface="Trebuchet MS"/>
              <a:ea typeface="Trebuchet MS"/>
              <a:cs typeface="Trebuchet MS"/>
              <a:sym typeface="Trebuchet MS"/>
            </a:endParaRPr>
          </a:p>
        </p:txBody>
      </p:sp>
      <p:sp>
        <p:nvSpPr>
          <p:cNvPr id="35" name="Google Shape;1093;p131"/>
          <p:cNvSpPr txBox="1"/>
          <p:nvPr/>
        </p:nvSpPr>
        <p:spPr>
          <a:xfrm>
            <a:off x="2590679" y="1351963"/>
            <a:ext cx="931800" cy="469500"/>
          </a:xfrm>
          <a:prstGeom prst="rect">
            <a:avLst/>
          </a:prstGeom>
          <a:noFill/>
          <a:ln>
            <a:noFill/>
          </a:ln>
        </p:spPr>
        <p:txBody>
          <a:bodyPr spcFirstLastPara="1" wrap="square" lIns="91425" tIns="91425" rIns="91425" bIns="91425" anchor="ctr" anchorCtr="0">
            <a:noAutofit/>
          </a:bodyPr>
          <a:lstStyle/>
          <a:p>
            <a:r>
              <a:rPr lang="en-US" sz="1600" b="1" dirty="0"/>
              <a:t>Inputs: </a:t>
            </a:r>
            <a:endParaRPr sz="1600" b="1" dirty="0"/>
          </a:p>
        </p:txBody>
      </p:sp>
      <p:sp>
        <p:nvSpPr>
          <p:cNvPr id="36" name="Google Shape;1094;p131"/>
          <p:cNvSpPr txBox="1"/>
          <p:nvPr/>
        </p:nvSpPr>
        <p:spPr>
          <a:xfrm>
            <a:off x="6146445" y="1320053"/>
            <a:ext cx="931800" cy="469500"/>
          </a:xfrm>
          <a:prstGeom prst="rect">
            <a:avLst/>
          </a:prstGeom>
          <a:noFill/>
          <a:ln>
            <a:noFill/>
          </a:ln>
        </p:spPr>
        <p:txBody>
          <a:bodyPr spcFirstLastPara="1" wrap="square" lIns="91425" tIns="91425" rIns="91425" bIns="91425" anchor="ctr" anchorCtr="0">
            <a:noAutofit/>
          </a:bodyPr>
          <a:lstStyle/>
          <a:p>
            <a:r>
              <a:rPr lang="en-US" sz="1600" b="1"/>
              <a:t>Output: </a:t>
            </a:r>
            <a:endParaRPr sz="1600" b="1"/>
          </a:p>
        </p:txBody>
      </p:sp>
      <p:sp>
        <p:nvSpPr>
          <p:cNvPr id="37" name="Google Shape;1095;p131"/>
          <p:cNvSpPr txBox="1"/>
          <p:nvPr/>
        </p:nvSpPr>
        <p:spPr>
          <a:xfrm>
            <a:off x="3520777" y="1271238"/>
            <a:ext cx="1962900" cy="469500"/>
          </a:xfrm>
          <a:prstGeom prst="rect">
            <a:avLst/>
          </a:prstGeom>
          <a:noFill/>
          <a:ln>
            <a:noFill/>
          </a:ln>
        </p:spPr>
        <p:txBody>
          <a:bodyPr spcFirstLastPara="1" wrap="square" lIns="91425" tIns="91425" rIns="91425" bIns="91425" anchor="ctr" anchorCtr="0">
            <a:noAutofit/>
          </a:bodyPr>
          <a:lstStyle/>
          <a:p>
            <a:pPr>
              <a:lnSpc>
                <a:spcPct val="150000"/>
              </a:lnSpc>
            </a:pPr>
            <a:r>
              <a:rPr lang="en-US" dirty="0"/>
              <a:t>- Symbol graph: </a:t>
            </a:r>
            <a:r>
              <a:rPr lang="en-US" dirty="0">
                <a:solidFill>
                  <a:srgbClr val="38761D"/>
                </a:solidFill>
              </a:rPr>
              <a:t> </a:t>
            </a:r>
            <a:r>
              <a:rPr lang="en-US" b="1" i="1" dirty="0">
                <a:solidFill>
                  <a:srgbClr val="38761D"/>
                </a:solidFill>
              </a:rPr>
              <a:t>G</a:t>
            </a:r>
            <a:r>
              <a:rPr lang="en-US" b="1" i="1" baseline="-25000" dirty="0">
                <a:solidFill>
                  <a:srgbClr val="38761D"/>
                </a:solidFill>
              </a:rPr>
              <a:t>S</a:t>
            </a:r>
            <a:endParaRPr sz="1600" b="1" i="1" dirty="0">
              <a:solidFill>
                <a:srgbClr val="FF0000"/>
              </a:solidFill>
            </a:endParaRPr>
          </a:p>
        </p:txBody>
      </p:sp>
      <p:sp>
        <p:nvSpPr>
          <p:cNvPr id="38" name="Google Shape;1096;p131"/>
          <p:cNvSpPr txBox="1"/>
          <p:nvPr/>
        </p:nvSpPr>
        <p:spPr>
          <a:xfrm>
            <a:off x="3512927" y="1713463"/>
            <a:ext cx="2236617" cy="469500"/>
          </a:xfrm>
          <a:prstGeom prst="rect">
            <a:avLst/>
          </a:prstGeom>
          <a:noFill/>
          <a:ln>
            <a:noFill/>
          </a:ln>
        </p:spPr>
        <p:txBody>
          <a:bodyPr spcFirstLastPara="1" wrap="square" lIns="91425" tIns="91425" rIns="91425" bIns="91425" anchor="ctr" anchorCtr="0">
            <a:noAutofit/>
          </a:bodyPr>
          <a:lstStyle/>
          <a:p>
            <a:pPr>
              <a:lnSpc>
                <a:spcPct val="150000"/>
              </a:lnSpc>
            </a:pPr>
            <a:r>
              <a:rPr lang="en-US" dirty="0"/>
              <a:t>- Two node </a:t>
            </a:r>
            <a:r>
              <a:rPr lang="en-US" i="1" dirty="0">
                <a:solidFill>
                  <a:srgbClr val="38761D"/>
                </a:solidFill>
              </a:rPr>
              <a:t>s, s’∈ </a:t>
            </a:r>
            <a:r>
              <a:rPr lang="en-US" b="1" i="1" dirty="0">
                <a:solidFill>
                  <a:srgbClr val="38761D"/>
                </a:solidFill>
              </a:rPr>
              <a:t>G</a:t>
            </a:r>
            <a:r>
              <a:rPr lang="en-US" b="1" i="1" baseline="-25000" dirty="0">
                <a:solidFill>
                  <a:srgbClr val="38761D"/>
                </a:solidFill>
              </a:rPr>
              <a:t>S</a:t>
            </a:r>
            <a:endParaRPr sz="1600" b="1" i="1" dirty="0">
              <a:solidFill>
                <a:srgbClr val="38761D"/>
              </a:solidFill>
            </a:endParaRPr>
          </a:p>
        </p:txBody>
      </p:sp>
      <p:sp>
        <p:nvSpPr>
          <p:cNvPr id="39" name="Google Shape;1097;p131"/>
          <p:cNvSpPr/>
          <p:nvPr/>
        </p:nvSpPr>
        <p:spPr>
          <a:xfrm>
            <a:off x="7517877" y="3643038"/>
            <a:ext cx="1609200" cy="700200"/>
          </a:xfrm>
          <a:prstGeom prst="roundRect">
            <a:avLst>
              <a:gd name="adj" fmla="val 16667"/>
            </a:avLst>
          </a:prstGeom>
          <a:solidFill>
            <a:srgbClr val="FCE5CD"/>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algn="ctr"/>
            <a:r>
              <a:rPr lang="en-US" sz="1100" i="1">
                <a:solidFill>
                  <a:schemeClr val="dk1"/>
                </a:solidFill>
                <a:latin typeface="Trebuchet MS"/>
                <a:ea typeface="Trebuchet MS"/>
                <a:cs typeface="Trebuchet MS"/>
                <a:sym typeface="Trebuchet MS"/>
              </a:rPr>
              <a:t>Measuring quality of an algorithm</a:t>
            </a:r>
            <a:endParaRPr sz="1100"/>
          </a:p>
        </p:txBody>
      </p:sp>
      <p:sp>
        <p:nvSpPr>
          <p:cNvPr id="40" name="Google Shape;1098;p131"/>
          <p:cNvSpPr txBox="1">
            <a:spLocks/>
          </p:cNvSpPr>
          <p:nvPr/>
        </p:nvSpPr>
        <p:spPr>
          <a:xfrm>
            <a:off x="2291787" y="3446963"/>
            <a:ext cx="4786465" cy="4395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Clr>
                <a:srgbClr val="000000"/>
              </a:buClr>
              <a:buSzPts val="1100"/>
              <a:buFont typeface="Wingdings" charset="2"/>
              <a:buNone/>
            </a:pPr>
            <a:r>
              <a:rPr lang="en-US" sz="1800" b="1" dirty="0">
                <a:solidFill>
                  <a:srgbClr val="000000"/>
                </a:solidFill>
              </a:rPr>
              <a:t>P[ </a:t>
            </a:r>
            <a:r>
              <a:rPr lang="en-US" sz="1800" b="1" i="1" dirty="0">
                <a:solidFill>
                  <a:srgbClr val="38761D"/>
                </a:solidFill>
              </a:rPr>
              <a:t>O</a:t>
            </a:r>
            <a:r>
              <a:rPr lang="en-US" sz="1800" dirty="0">
                <a:solidFill>
                  <a:srgbClr val="38761D"/>
                </a:solidFill>
              </a:rPr>
              <a:t>(</a:t>
            </a:r>
            <a:r>
              <a:rPr lang="en-US" sz="1800" dirty="0" err="1">
                <a:solidFill>
                  <a:srgbClr val="38761D"/>
                </a:solidFill>
              </a:rPr>
              <a:t>s,s</a:t>
            </a:r>
            <a:r>
              <a:rPr lang="en-US" sz="1800" dirty="0">
                <a:solidFill>
                  <a:srgbClr val="38761D"/>
                </a:solidFill>
              </a:rPr>
              <a:t>’)</a:t>
            </a:r>
            <a:r>
              <a:rPr lang="en-US" sz="1800" dirty="0">
                <a:solidFill>
                  <a:srgbClr val="000000"/>
                </a:solidFill>
              </a:rPr>
              <a:t> | </a:t>
            </a:r>
            <a:r>
              <a:rPr lang="en-US" sz="1800" b="1" i="1" dirty="0">
                <a:solidFill>
                  <a:srgbClr val="FF0000"/>
                </a:solidFill>
              </a:rPr>
              <a:t>H</a:t>
            </a:r>
            <a:r>
              <a:rPr lang="en-US" sz="1800" b="1" i="1" baseline="-25000" dirty="0">
                <a:solidFill>
                  <a:srgbClr val="FF0000"/>
                </a:solidFill>
              </a:rPr>
              <a:t>1</a:t>
            </a:r>
            <a:r>
              <a:rPr lang="en-US" sz="1800" dirty="0">
                <a:solidFill>
                  <a:srgbClr val="FF0000"/>
                </a:solidFill>
              </a:rPr>
              <a:t>(</a:t>
            </a:r>
            <a:r>
              <a:rPr lang="en-US" sz="1800" dirty="0" err="1">
                <a:solidFill>
                  <a:srgbClr val="FF0000"/>
                </a:solidFill>
              </a:rPr>
              <a:t>m,m</a:t>
            </a:r>
            <a:r>
              <a:rPr lang="en-US" sz="1800" dirty="0">
                <a:solidFill>
                  <a:srgbClr val="FF0000"/>
                </a:solidFill>
              </a:rPr>
              <a:t>’)</a:t>
            </a:r>
            <a:r>
              <a:rPr lang="en-US" sz="1800" dirty="0">
                <a:solidFill>
                  <a:srgbClr val="000000"/>
                </a:solidFill>
              </a:rPr>
              <a:t> ] : has to be high </a:t>
            </a:r>
          </a:p>
        </p:txBody>
      </p:sp>
      <p:sp>
        <p:nvSpPr>
          <p:cNvPr id="41" name="Google Shape;1099;p131"/>
          <p:cNvSpPr txBox="1"/>
          <p:nvPr/>
        </p:nvSpPr>
        <p:spPr>
          <a:xfrm>
            <a:off x="2291787" y="3813163"/>
            <a:ext cx="4656289" cy="533400"/>
          </a:xfrm>
          <a:prstGeom prst="rect">
            <a:avLst/>
          </a:prstGeom>
          <a:noFill/>
          <a:ln>
            <a:noFill/>
          </a:ln>
        </p:spPr>
        <p:txBody>
          <a:bodyPr spcFirstLastPara="1" wrap="square" lIns="91425" tIns="91425" rIns="91425" bIns="91425" anchor="ctr" anchorCtr="0">
            <a:noAutofit/>
          </a:bodyPr>
          <a:lstStyle/>
          <a:p>
            <a:r>
              <a:rPr lang="en-US" b="1" dirty="0">
                <a:solidFill>
                  <a:schemeClr val="dk1"/>
                </a:solidFill>
                <a:latin typeface="Merriweather Sans" charset="0"/>
                <a:ea typeface="Merriweather Sans" charset="0"/>
                <a:cs typeface="Merriweather Sans" charset="0"/>
              </a:rPr>
              <a:t>P[ </a:t>
            </a:r>
            <a:r>
              <a:rPr lang="en-US" b="1" i="1" dirty="0">
                <a:solidFill>
                  <a:srgbClr val="38761D"/>
                </a:solidFill>
                <a:latin typeface="Merriweather Sans" charset="0"/>
                <a:ea typeface="Merriweather Sans" charset="0"/>
                <a:cs typeface="Merriweather Sans" charset="0"/>
              </a:rPr>
              <a:t>O</a:t>
            </a:r>
            <a:r>
              <a:rPr lang="en-US" dirty="0">
                <a:solidFill>
                  <a:srgbClr val="38761D"/>
                </a:solidFill>
                <a:latin typeface="Merriweather Sans" charset="0"/>
                <a:ea typeface="Merriweather Sans" charset="0"/>
                <a:cs typeface="Merriweather Sans" charset="0"/>
              </a:rPr>
              <a:t>(</a:t>
            </a:r>
            <a:r>
              <a:rPr lang="en-US" dirty="0" err="1">
                <a:solidFill>
                  <a:srgbClr val="38761D"/>
                </a:solidFill>
                <a:latin typeface="Merriweather Sans" charset="0"/>
                <a:ea typeface="Merriweather Sans" charset="0"/>
                <a:cs typeface="Merriweather Sans" charset="0"/>
              </a:rPr>
              <a:t>s,s</a:t>
            </a:r>
            <a:r>
              <a:rPr lang="en-US" dirty="0">
                <a:solidFill>
                  <a:srgbClr val="38761D"/>
                </a:solidFill>
                <a:latin typeface="Merriweather Sans" charset="0"/>
                <a:ea typeface="Merriweather Sans" charset="0"/>
                <a:cs typeface="Merriweather Sans" charset="0"/>
              </a:rPr>
              <a:t>’)</a:t>
            </a:r>
            <a:r>
              <a:rPr lang="en-US" dirty="0">
                <a:solidFill>
                  <a:schemeClr val="dk1"/>
                </a:solidFill>
                <a:latin typeface="Merriweather Sans" charset="0"/>
                <a:ea typeface="Merriweather Sans" charset="0"/>
                <a:cs typeface="Merriweather Sans" charset="0"/>
              </a:rPr>
              <a:t> | </a:t>
            </a:r>
            <a:r>
              <a:rPr lang="en-US" b="1" i="1" dirty="0">
                <a:solidFill>
                  <a:srgbClr val="FF0000"/>
                </a:solidFill>
                <a:latin typeface="Merriweather Sans" charset="0"/>
                <a:ea typeface="Merriweather Sans" charset="0"/>
                <a:cs typeface="Merriweather Sans" charset="0"/>
              </a:rPr>
              <a:t>H</a:t>
            </a:r>
            <a:r>
              <a:rPr lang="en-US" b="1" i="1" baseline="-25000" dirty="0">
                <a:solidFill>
                  <a:srgbClr val="FF0000"/>
                </a:solidFill>
                <a:latin typeface="Merriweather Sans" charset="0"/>
                <a:ea typeface="Merriweather Sans" charset="0"/>
                <a:cs typeface="Merriweather Sans" charset="0"/>
              </a:rPr>
              <a:t>0</a:t>
            </a:r>
            <a:r>
              <a:rPr lang="en-US" dirty="0">
                <a:solidFill>
                  <a:srgbClr val="FF0000"/>
                </a:solidFill>
                <a:latin typeface="Merriweather Sans" charset="0"/>
                <a:ea typeface="Merriweather Sans" charset="0"/>
                <a:cs typeface="Merriweather Sans" charset="0"/>
              </a:rPr>
              <a:t>(</a:t>
            </a:r>
            <a:r>
              <a:rPr lang="en-US" dirty="0" err="1">
                <a:solidFill>
                  <a:srgbClr val="FF0000"/>
                </a:solidFill>
                <a:latin typeface="Merriweather Sans" charset="0"/>
                <a:ea typeface="Merriweather Sans" charset="0"/>
                <a:cs typeface="Merriweather Sans" charset="0"/>
              </a:rPr>
              <a:t>m,m</a:t>
            </a:r>
            <a:r>
              <a:rPr lang="en-US" dirty="0">
                <a:solidFill>
                  <a:srgbClr val="FF0000"/>
                </a:solidFill>
                <a:latin typeface="Merriweather Sans" charset="0"/>
                <a:ea typeface="Merriweather Sans" charset="0"/>
                <a:cs typeface="Merriweather Sans" charset="0"/>
              </a:rPr>
              <a:t>’)</a:t>
            </a:r>
            <a:r>
              <a:rPr lang="en-US" dirty="0">
                <a:solidFill>
                  <a:schemeClr val="dk1"/>
                </a:solidFill>
                <a:latin typeface="Merriweather Sans" charset="0"/>
                <a:ea typeface="Merriweather Sans" charset="0"/>
                <a:cs typeface="Merriweather Sans" charset="0"/>
              </a:rPr>
              <a:t> ] : has to be low  </a:t>
            </a:r>
            <a:endParaRPr dirty="0">
              <a:latin typeface="Merriweather Sans" charset="0"/>
              <a:ea typeface="Merriweather Sans" charset="0"/>
              <a:cs typeface="Merriweather Sans" charset="0"/>
            </a:endParaRPr>
          </a:p>
        </p:txBody>
      </p:sp>
      <p:sp>
        <p:nvSpPr>
          <p:cNvPr id="42" name="Google Shape;1100;p131"/>
          <p:cNvSpPr txBox="1"/>
          <p:nvPr/>
        </p:nvSpPr>
        <p:spPr>
          <a:xfrm>
            <a:off x="7148067" y="1304388"/>
            <a:ext cx="2426100" cy="476100"/>
          </a:xfrm>
          <a:prstGeom prst="rect">
            <a:avLst/>
          </a:prstGeom>
          <a:noFill/>
          <a:ln>
            <a:noFill/>
          </a:ln>
        </p:spPr>
        <p:txBody>
          <a:bodyPr spcFirstLastPara="1" wrap="square" lIns="91425" tIns="91425" rIns="91425" bIns="91425" anchor="ctr" anchorCtr="0">
            <a:noAutofit/>
          </a:bodyPr>
          <a:lstStyle/>
          <a:p>
            <a:r>
              <a:rPr lang="en-US" b="1" i="1">
                <a:solidFill>
                  <a:srgbClr val="38761D"/>
                </a:solidFill>
              </a:rPr>
              <a:t>O</a:t>
            </a:r>
            <a:r>
              <a:rPr lang="en-US">
                <a:solidFill>
                  <a:srgbClr val="38761D"/>
                </a:solidFill>
              </a:rPr>
              <a:t>(s,s’)    </a:t>
            </a:r>
            <a:r>
              <a:rPr lang="en-US" sz="1600" i="1">
                <a:solidFill>
                  <a:srgbClr val="38761D"/>
                </a:solidFill>
              </a:rPr>
              <a:t>s </a:t>
            </a:r>
            <a:r>
              <a:rPr lang="en-US" sz="1600" i="1">
                <a:solidFill>
                  <a:srgbClr val="38761D"/>
                </a:solidFill>
                <a:latin typeface="Times New Roman"/>
                <a:ea typeface="Times New Roman"/>
                <a:cs typeface="Times New Roman"/>
                <a:sym typeface="Times New Roman"/>
              </a:rPr>
              <a:t>←</a:t>
            </a:r>
            <a:r>
              <a:rPr lang="en-US">
                <a:solidFill>
                  <a:srgbClr val="0000FF"/>
                </a:solidFill>
                <a:highlight>
                  <a:srgbClr val="FFFFFF"/>
                </a:highlight>
                <a:latin typeface="Roboto"/>
                <a:ea typeface="Roboto"/>
                <a:cs typeface="Roboto"/>
                <a:sym typeface="Roboto"/>
              </a:rPr>
              <a:t>ℓ</a:t>
            </a:r>
            <a:r>
              <a:rPr lang="en-US" sz="1600" i="1">
                <a:solidFill>
                  <a:srgbClr val="38761D"/>
                </a:solidFill>
                <a:latin typeface="Times New Roman"/>
                <a:ea typeface="Times New Roman"/>
                <a:cs typeface="Times New Roman"/>
                <a:sym typeface="Times New Roman"/>
              </a:rPr>
              <a:t>→ </a:t>
            </a:r>
            <a:r>
              <a:rPr lang="en-US" sz="1600" i="1">
                <a:solidFill>
                  <a:srgbClr val="38761D"/>
                </a:solidFill>
              </a:rPr>
              <a:t>s’</a:t>
            </a:r>
            <a:endParaRPr>
              <a:solidFill>
                <a:srgbClr val="38761D"/>
              </a:solidFill>
            </a:endParaRPr>
          </a:p>
        </p:txBody>
      </p:sp>
      <p:sp>
        <p:nvSpPr>
          <p:cNvPr id="43" name="Google Shape;1101;p131"/>
          <p:cNvSpPr/>
          <p:nvPr/>
        </p:nvSpPr>
        <p:spPr>
          <a:xfrm>
            <a:off x="5937452" y="1768138"/>
            <a:ext cx="4649400" cy="296700"/>
          </a:xfrm>
          <a:prstGeom prst="wedgeRectCallout">
            <a:avLst>
              <a:gd name="adj1" fmla="val 10195"/>
              <a:gd name="adj2" fmla="val -80418"/>
            </a:avLst>
          </a:prstGeom>
          <a:solidFill>
            <a:srgbClr val="FCE5CD"/>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r>
              <a:rPr lang="en-US" sz="1200">
                <a:solidFill>
                  <a:schemeClr val="dk1"/>
                </a:solidFill>
                <a:latin typeface="Trebuchet MS"/>
                <a:ea typeface="Trebuchet MS"/>
                <a:cs typeface="Trebuchet MS"/>
                <a:sym typeface="Trebuchet MS"/>
              </a:rPr>
              <a:t>Whether there is a path of length at most </a:t>
            </a:r>
            <a:r>
              <a:rPr lang="en-US" sz="1200">
                <a:solidFill>
                  <a:srgbClr val="0000FF"/>
                </a:solidFill>
                <a:latin typeface="Trebuchet MS"/>
                <a:ea typeface="Trebuchet MS"/>
                <a:cs typeface="Trebuchet MS"/>
                <a:sym typeface="Trebuchet MS"/>
              </a:rPr>
              <a:t>ℓ</a:t>
            </a:r>
            <a:r>
              <a:rPr lang="en-US" sz="1200">
                <a:solidFill>
                  <a:schemeClr val="dk1"/>
                </a:solidFill>
                <a:latin typeface="Trebuchet MS"/>
                <a:ea typeface="Trebuchet MS"/>
                <a:cs typeface="Trebuchet MS"/>
                <a:sym typeface="Trebuchet MS"/>
              </a:rPr>
              <a:t> between</a:t>
            </a:r>
            <a:r>
              <a:rPr lang="en-US" sz="1200">
                <a:solidFill>
                  <a:srgbClr val="38761D"/>
                </a:solidFill>
                <a:latin typeface="Trebuchet MS"/>
                <a:ea typeface="Trebuchet MS"/>
                <a:cs typeface="Trebuchet MS"/>
                <a:sym typeface="Trebuchet MS"/>
              </a:rPr>
              <a:t> </a:t>
            </a:r>
            <a:r>
              <a:rPr lang="en-US" sz="1200" i="1">
                <a:solidFill>
                  <a:srgbClr val="38761D"/>
                </a:solidFill>
                <a:latin typeface="Trebuchet MS"/>
                <a:ea typeface="Trebuchet MS"/>
                <a:cs typeface="Trebuchet MS"/>
                <a:sym typeface="Trebuchet MS"/>
              </a:rPr>
              <a:t>s, s’∈ </a:t>
            </a:r>
            <a:r>
              <a:rPr lang="en-US" sz="1200" b="1" i="1">
                <a:solidFill>
                  <a:srgbClr val="38761D"/>
                </a:solidFill>
                <a:latin typeface="Trebuchet MS"/>
                <a:ea typeface="Trebuchet MS"/>
                <a:cs typeface="Trebuchet MS"/>
                <a:sym typeface="Trebuchet MS"/>
              </a:rPr>
              <a:t>G</a:t>
            </a:r>
            <a:r>
              <a:rPr lang="en-US" sz="1200" b="1" i="1" baseline="-25000">
                <a:solidFill>
                  <a:srgbClr val="38761D"/>
                </a:solidFill>
                <a:latin typeface="Trebuchet MS"/>
                <a:ea typeface="Trebuchet MS"/>
                <a:cs typeface="Trebuchet MS"/>
                <a:sym typeface="Trebuchet MS"/>
              </a:rPr>
              <a:t>S</a:t>
            </a:r>
            <a:endParaRPr sz="1200" i="1">
              <a:latin typeface="Trebuchet MS"/>
              <a:ea typeface="Trebuchet MS"/>
              <a:cs typeface="Trebuchet MS"/>
              <a:sym typeface="Trebuchet MS"/>
            </a:endParaRPr>
          </a:p>
        </p:txBody>
      </p:sp>
    </p:spTree>
    <p:extLst>
      <p:ext uri="{BB962C8B-B14F-4D97-AF65-F5344CB8AC3E}">
        <p14:creationId xmlns:p14="http://schemas.microsoft.com/office/powerpoint/2010/main" val="189262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childTnLst>
                                </p:cTn>
                              </p:par>
                              <p:par>
                                <p:cTn id="13" presetID="10"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10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10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000"/>
                                        <p:tgtEl>
                                          <p:spTgt spid="4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10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10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10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10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10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10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86B4B35C-345F-9846-8E6A-29269C850829}" type="slidenum">
              <a:rPr lang="en-US" smtClean="0"/>
              <a:pPr/>
              <a:t>105</a:t>
            </a:fld>
            <a:endParaRPr lang="en-US" dirty="0"/>
          </a:p>
        </p:txBody>
      </p:sp>
      <p:sp>
        <p:nvSpPr>
          <p:cNvPr id="4" name="Title 3"/>
          <p:cNvSpPr>
            <a:spLocks noGrp="1"/>
          </p:cNvSpPr>
          <p:nvPr>
            <p:ph type="title"/>
          </p:nvPr>
        </p:nvSpPr>
        <p:spPr/>
        <p:txBody>
          <a:bodyPr/>
          <a:lstStyle/>
          <a:p>
            <a:r>
              <a:rPr lang="en-US" dirty="0"/>
              <a:t>Quantifying quality of an algorithm </a:t>
            </a:r>
          </a:p>
        </p:txBody>
      </p:sp>
      <p:sp>
        <p:nvSpPr>
          <p:cNvPr id="5" name="Google Shape;1109;p132"/>
          <p:cNvSpPr txBox="1"/>
          <p:nvPr/>
        </p:nvSpPr>
        <p:spPr>
          <a:xfrm>
            <a:off x="2717546" y="1393125"/>
            <a:ext cx="7410302" cy="2935500"/>
          </a:xfrm>
          <a:prstGeom prst="rect">
            <a:avLst/>
          </a:prstGeom>
          <a:solidFill>
            <a:srgbClr val="FFF2CC"/>
          </a:solidFill>
          <a:ln w="28575" cap="flat" cmpd="sng">
            <a:solidFill>
              <a:srgbClr val="E69138"/>
            </a:solidFill>
            <a:prstDash val="solid"/>
            <a:round/>
            <a:headEnd type="none" w="sm" len="sm"/>
            <a:tailEnd type="none" w="sm" len="sm"/>
          </a:ln>
        </p:spPr>
        <p:txBody>
          <a:bodyPr spcFirstLastPara="1" wrap="square" lIns="91425" tIns="91425" rIns="91425" bIns="91425" anchor="t" anchorCtr="0">
            <a:noAutofit/>
          </a:bodyPr>
          <a:lstStyle/>
          <a:p>
            <a:r>
              <a:rPr lang="en-US" sz="1700" b="1" dirty="0"/>
              <a:t> </a:t>
            </a:r>
            <a:r>
              <a:rPr lang="en-US" sz="1700" b="1" dirty="0" err="1"/>
              <a:t>Defintion</a:t>
            </a:r>
            <a:r>
              <a:rPr lang="en-US" sz="1700" b="1" dirty="0"/>
              <a:t> (</a:t>
            </a:r>
            <a:r>
              <a:rPr lang="en-US" b="1" dirty="0">
                <a:solidFill>
                  <a:srgbClr val="0000FF"/>
                </a:solidFill>
                <a:latin typeface="Roboto"/>
                <a:ea typeface="Roboto"/>
                <a:cs typeface="Roboto"/>
                <a:sym typeface="Roboto"/>
              </a:rPr>
              <a:t>𝛿</a:t>
            </a:r>
            <a:r>
              <a:rPr lang="en-US" sz="1700" b="1" dirty="0"/>
              <a:t>-Accuracy Reasoning)  </a:t>
            </a:r>
            <a:endParaRPr sz="1700" b="1" dirty="0"/>
          </a:p>
        </p:txBody>
      </p:sp>
      <p:sp>
        <p:nvSpPr>
          <p:cNvPr id="6" name="Google Shape;1110;p132"/>
          <p:cNvSpPr txBox="1">
            <a:spLocks/>
          </p:cNvSpPr>
          <p:nvPr/>
        </p:nvSpPr>
        <p:spPr>
          <a:xfrm>
            <a:off x="2819071" y="1808875"/>
            <a:ext cx="6207300" cy="4761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Clr>
                <a:srgbClr val="000000"/>
              </a:buClr>
              <a:buSzPts val="1100"/>
              <a:buFont typeface="Wingdings" charset="2"/>
              <a:buNone/>
            </a:pPr>
            <a:r>
              <a:rPr lang="en-US" sz="1600"/>
              <a:t>For a problem instance </a:t>
            </a:r>
            <a:r>
              <a:rPr lang="en-US" sz="1600" b="1"/>
              <a:t>P</a:t>
            </a:r>
            <a:r>
              <a:rPr lang="en-US" sz="1600"/>
              <a:t> with two hypothesis events: </a:t>
            </a:r>
          </a:p>
        </p:txBody>
      </p:sp>
      <p:sp>
        <p:nvSpPr>
          <p:cNvPr id="7" name="Google Shape;1111;p132"/>
          <p:cNvSpPr txBox="1">
            <a:spLocks/>
          </p:cNvSpPr>
          <p:nvPr/>
        </p:nvSpPr>
        <p:spPr>
          <a:xfrm>
            <a:off x="2819071" y="2875675"/>
            <a:ext cx="7170900" cy="4761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Wingdings" charset="2"/>
              <a:buNone/>
            </a:pPr>
            <a:r>
              <a:rPr lang="en-US" sz="1600" dirty="0"/>
              <a:t>An algorithm with observation </a:t>
            </a:r>
            <a:r>
              <a:rPr lang="en-US" sz="1800" b="1" i="1" dirty="0">
                <a:solidFill>
                  <a:srgbClr val="38761D"/>
                </a:solidFill>
              </a:rPr>
              <a:t>O</a:t>
            </a:r>
            <a:r>
              <a:rPr lang="en-US" sz="1800" dirty="0">
                <a:solidFill>
                  <a:srgbClr val="38761D"/>
                </a:solidFill>
              </a:rPr>
              <a:t>(</a:t>
            </a:r>
            <a:r>
              <a:rPr lang="en-US" sz="1800" dirty="0" err="1">
                <a:solidFill>
                  <a:srgbClr val="38761D"/>
                </a:solidFill>
              </a:rPr>
              <a:t>s,s</a:t>
            </a:r>
            <a:r>
              <a:rPr lang="en-US" sz="1800" dirty="0">
                <a:solidFill>
                  <a:srgbClr val="38761D"/>
                </a:solidFill>
              </a:rPr>
              <a:t>’)</a:t>
            </a:r>
            <a:r>
              <a:rPr lang="en-US" sz="1600" dirty="0"/>
              <a:t> is called </a:t>
            </a:r>
            <a:r>
              <a:rPr lang="en-US" sz="1800" b="1" dirty="0">
                <a:solidFill>
                  <a:srgbClr val="0000FF"/>
                </a:solidFill>
                <a:latin typeface="Roboto"/>
                <a:ea typeface="Roboto"/>
                <a:cs typeface="Roboto"/>
                <a:sym typeface="Roboto"/>
              </a:rPr>
              <a:t>𝛿</a:t>
            </a:r>
            <a:r>
              <a:rPr lang="en-US" sz="1600" dirty="0"/>
              <a:t>-accuracy, if and only if: </a:t>
            </a:r>
          </a:p>
        </p:txBody>
      </p:sp>
      <p:sp>
        <p:nvSpPr>
          <p:cNvPr id="8" name="Google Shape;1112;p132"/>
          <p:cNvSpPr txBox="1">
            <a:spLocks/>
          </p:cNvSpPr>
          <p:nvPr/>
        </p:nvSpPr>
        <p:spPr>
          <a:xfrm>
            <a:off x="4744169" y="2355325"/>
            <a:ext cx="3164700" cy="4761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Font typeface="Wingdings" charset="2"/>
              <a:buNone/>
            </a:pPr>
            <a:r>
              <a:rPr lang="mr-IN" sz="1800">
                <a:solidFill>
                  <a:srgbClr val="000000"/>
                </a:solidFill>
              </a:rPr>
              <a:t>{</a:t>
            </a:r>
            <a:r>
              <a:rPr lang="mr-IN" sz="1800" b="1" i="1">
                <a:solidFill>
                  <a:srgbClr val="FF0000"/>
                </a:solidFill>
              </a:rPr>
              <a:t>H</a:t>
            </a:r>
            <a:r>
              <a:rPr lang="mr-IN" sz="1800" b="1" i="1" baseline="-25000">
                <a:solidFill>
                  <a:srgbClr val="FF0000"/>
                </a:solidFill>
              </a:rPr>
              <a:t>0</a:t>
            </a:r>
            <a:r>
              <a:rPr lang="mr-IN" sz="1800">
                <a:solidFill>
                  <a:srgbClr val="FF0000"/>
                </a:solidFill>
              </a:rPr>
              <a:t>(m,m’)</a:t>
            </a:r>
            <a:r>
              <a:rPr lang="mr-IN" sz="1800">
                <a:solidFill>
                  <a:srgbClr val="000000"/>
                </a:solidFill>
              </a:rPr>
              <a:t>, </a:t>
            </a:r>
            <a:r>
              <a:rPr lang="mr-IN" sz="1800" b="1" i="1">
                <a:solidFill>
                  <a:srgbClr val="FF0000"/>
                </a:solidFill>
              </a:rPr>
              <a:t>H</a:t>
            </a:r>
            <a:r>
              <a:rPr lang="mr-IN" sz="1800" b="1" i="1" baseline="-25000">
                <a:solidFill>
                  <a:srgbClr val="FF0000"/>
                </a:solidFill>
              </a:rPr>
              <a:t>1</a:t>
            </a:r>
            <a:r>
              <a:rPr lang="mr-IN" sz="1800">
                <a:solidFill>
                  <a:srgbClr val="FF0000"/>
                </a:solidFill>
              </a:rPr>
              <a:t>(m,m’)</a:t>
            </a:r>
            <a:r>
              <a:rPr lang="mr-IN" sz="1800">
                <a:solidFill>
                  <a:srgbClr val="000000"/>
                </a:solidFill>
              </a:rPr>
              <a:t>}</a:t>
            </a:r>
          </a:p>
        </p:txBody>
      </p:sp>
      <p:sp>
        <p:nvSpPr>
          <p:cNvPr id="9" name="Google Shape;1113;p132"/>
          <p:cNvSpPr txBox="1">
            <a:spLocks/>
          </p:cNvSpPr>
          <p:nvPr/>
        </p:nvSpPr>
        <p:spPr>
          <a:xfrm>
            <a:off x="4896571" y="3422125"/>
            <a:ext cx="3643532" cy="7215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Font typeface="Wingdings" charset="2"/>
              <a:buNone/>
            </a:pPr>
            <a:r>
              <a:rPr lang="mr-IN" sz="1800" b="1">
                <a:solidFill>
                  <a:srgbClr val="000000"/>
                </a:solidFill>
              </a:rPr>
              <a:t>P</a:t>
            </a:r>
            <a:r>
              <a:rPr lang="mr-IN" sz="1800" b="1" dirty="0">
                <a:solidFill>
                  <a:srgbClr val="000000"/>
                </a:solidFill>
              </a:rPr>
              <a:t>[ </a:t>
            </a:r>
            <a:r>
              <a:rPr lang="mr-IN" sz="1800" b="1" i="1" dirty="0" err="1">
                <a:solidFill>
                  <a:srgbClr val="38761D"/>
                </a:solidFill>
              </a:rPr>
              <a:t>O</a:t>
            </a:r>
            <a:r>
              <a:rPr lang="mr-IN" sz="1800" dirty="0">
                <a:solidFill>
                  <a:srgbClr val="38761D"/>
                </a:solidFill>
              </a:rPr>
              <a:t>(</a:t>
            </a:r>
            <a:r>
              <a:rPr lang="mr-IN" sz="1800" dirty="0" err="1">
                <a:solidFill>
                  <a:srgbClr val="38761D"/>
                </a:solidFill>
              </a:rPr>
              <a:t>s,s</a:t>
            </a:r>
            <a:r>
              <a:rPr lang="mr-IN" sz="1800" dirty="0">
                <a:solidFill>
                  <a:srgbClr val="38761D"/>
                </a:solidFill>
              </a:rPr>
              <a:t>’)</a:t>
            </a:r>
            <a:r>
              <a:rPr lang="mr-IN" sz="1800" dirty="0">
                <a:solidFill>
                  <a:srgbClr val="000000"/>
                </a:solidFill>
              </a:rPr>
              <a:t> | </a:t>
            </a:r>
            <a:r>
              <a:rPr lang="mr-IN" sz="1800" b="1" i="1" dirty="0">
                <a:solidFill>
                  <a:srgbClr val="FF0000"/>
                </a:solidFill>
              </a:rPr>
              <a:t>H</a:t>
            </a:r>
            <a:r>
              <a:rPr lang="mr-IN" sz="1800" b="1" i="1" baseline="-25000" dirty="0">
                <a:solidFill>
                  <a:srgbClr val="FF0000"/>
                </a:solidFill>
              </a:rPr>
              <a:t>1</a:t>
            </a:r>
            <a:r>
              <a:rPr lang="mr-IN" sz="1800" dirty="0">
                <a:solidFill>
                  <a:srgbClr val="FF0000"/>
                </a:solidFill>
              </a:rPr>
              <a:t>(</a:t>
            </a:r>
            <a:r>
              <a:rPr lang="mr-IN" sz="1800" dirty="0" err="1">
                <a:solidFill>
                  <a:srgbClr val="FF0000"/>
                </a:solidFill>
              </a:rPr>
              <a:t>m,m</a:t>
            </a:r>
            <a:r>
              <a:rPr lang="mr-IN" sz="1800" dirty="0">
                <a:solidFill>
                  <a:srgbClr val="FF0000"/>
                </a:solidFill>
              </a:rPr>
              <a:t>’)</a:t>
            </a:r>
            <a:r>
              <a:rPr lang="mr-IN" sz="1800" dirty="0">
                <a:solidFill>
                  <a:srgbClr val="000000"/>
                </a:solidFill>
              </a:rPr>
              <a:t> ] &gt; 1 - </a:t>
            </a:r>
            <a:r>
              <a:rPr lang="mr-IN" sz="1800" b="1" dirty="0">
                <a:solidFill>
                  <a:srgbClr val="0000FF"/>
                </a:solidFill>
                <a:latin typeface="Roboto"/>
                <a:ea typeface="Roboto"/>
                <a:cs typeface="Roboto"/>
                <a:sym typeface="Roboto"/>
              </a:rPr>
              <a:t>𝛿</a:t>
            </a:r>
            <a:r>
              <a:rPr lang="mr-IN" sz="1800" dirty="0">
                <a:solidFill>
                  <a:srgbClr val="000000"/>
                </a:solidFill>
              </a:rPr>
              <a:t> </a:t>
            </a:r>
          </a:p>
          <a:p>
            <a:pPr marL="0" indent="0">
              <a:spcBef>
                <a:spcPts val="0"/>
              </a:spcBef>
              <a:buSzPts val="1100"/>
              <a:buFont typeface="Wingdings" charset="2"/>
              <a:buNone/>
            </a:pPr>
            <a:r>
              <a:rPr lang="mr-IN" sz="1800" b="1" dirty="0" err="1">
                <a:solidFill>
                  <a:srgbClr val="000000"/>
                </a:solidFill>
              </a:rPr>
              <a:t>P</a:t>
            </a:r>
            <a:r>
              <a:rPr lang="mr-IN" sz="1800" b="1" dirty="0">
                <a:solidFill>
                  <a:srgbClr val="000000"/>
                </a:solidFill>
              </a:rPr>
              <a:t>[ </a:t>
            </a:r>
            <a:r>
              <a:rPr lang="mr-IN" sz="1800" b="1" i="1" dirty="0" err="1">
                <a:solidFill>
                  <a:srgbClr val="38761D"/>
                </a:solidFill>
              </a:rPr>
              <a:t>O</a:t>
            </a:r>
            <a:r>
              <a:rPr lang="mr-IN" sz="1800" dirty="0">
                <a:solidFill>
                  <a:srgbClr val="38761D"/>
                </a:solidFill>
              </a:rPr>
              <a:t>(</a:t>
            </a:r>
            <a:r>
              <a:rPr lang="mr-IN" sz="1800" dirty="0" err="1">
                <a:solidFill>
                  <a:srgbClr val="38761D"/>
                </a:solidFill>
              </a:rPr>
              <a:t>s,s</a:t>
            </a:r>
            <a:r>
              <a:rPr lang="mr-IN" sz="1800" dirty="0">
                <a:solidFill>
                  <a:srgbClr val="38761D"/>
                </a:solidFill>
              </a:rPr>
              <a:t>’)</a:t>
            </a:r>
            <a:r>
              <a:rPr lang="mr-IN" sz="1800" dirty="0">
                <a:solidFill>
                  <a:srgbClr val="000000"/>
                </a:solidFill>
              </a:rPr>
              <a:t> | </a:t>
            </a:r>
            <a:r>
              <a:rPr lang="mr-IN" sz="1800" b="1" i="1" dirty="0">
                <a:solidFill>
                  <a:srgbClr val="FF0000"/>
                </a:solidFill>
              </a:rPr>
              <a:t>H</a:t>
            </a:r>
            <a:r>
              <a:rPr lang="mr-IN" sz="1800" b="1" i="1" baseline="-25000" dirty="0">
                <a:solidFill>
                  <a:srgbClr val="FF0000"/>
                </a:solidFill>
              </a:rPr>
              <a:t>0</a:t>
            </a:r>
            <a:r>
              <a:rPr lang="mr-IN" sz="1800" dirty="0">
                <a:solidFill>
                  <a:srgbClr val="FF0000"/>
                </a:solidFill>
              </a:rPr>
              <a:t>(</a:t>
            </a:r>
            <a:r>
              <a:rPr lang="mr-IN" sz="1800" dirty="0" err="1">
                <a:solidFill>
                  <a:srgbClr val="FF0000"/>
                </a:solidFill>
              </a:rPr>
              <a:t>m,m</a:t>
            </a:r>
            <a:r>
              <a:rPr lang="mr-IN" sz="1800" dirty="0">
                <a:solidFill>
                  <a:srgbClr val="FF0000"/>
                </a:solidFill>
              </a:rPr>
              <a:t>’)</a:t>
            </a:r>
            <a:r>
              <a:rPr lang="mr-IN" sz="1800" dirty="0">
                <a:solidFill>
                  <a:srgbClr val="000000"/>
                </a:solidFill>
              </a:rPr>
              <a:t> ] &lt; </a:t>
            </a:r>
            <a:r>
              <a:rPr lang="mr-IN" sz="1800" b="1" dirty="0">
                <a:solidFill>
                  <a:srgbClr val="0000FF"/>
                </a:solidFill>
                <a:latin typeface="Roboto"/>
                <a:ea typeface="Roboto"/>
                <a:cs typeface="Roboto"/>
                <a:sym typeface="Roboto"/>
              </a:rPr>
              <a:t>𝛿</a:t>
            </a:r>
            <a:r>
              <a:rPr lang="mr-IN" sz="1800" dirty="0">
                <a:solidFill>
                  <a:srgbClr val="000000"/>
                </a:solidFill>
              </a:rPr>
              <a:t> </a:t>
            </a:r>
          </a:p>
        </p:txBody>
      </p:sp>
      <p:sp>
        <p:nvSpPr>
          <p:cNvPr id="10" name="Google Shape;1114;p132"/>
          <p:cNvSpPr/>
          <p:nvPr/>
        </p:nvSpPr>
        <p:spPr>
          <a:xfrm>
            <a:off x="3501296" y="5120400"/>
            <a:ext cx="2260500" cy="1693800"/>
          </a:xfrm>
          <a:prstGeom prst="roundRect">
            <a:avLst>
              <a:gd name="adj" fmla="val 16667"/>
            </a:avLst>
          </a:prstGeom>
          <a:solidFill>
            <a:srgbClr val="F4CCCC"/>
          </a:solid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algn="ctr"/>
            <a:r>
              <a:rPr lang="en-US" b="1" i="1"/>
              <a:t>Meaning space</a:t>
            </a:r>
            <a:endParaRPr b="1" i="1"/>
          </a:p>
          <a:p>
            <a:pPr algn="ctr"/>
            <a:endParaRPr b="1" i="1"/>
          </a:p>
        </p:txBody>
      </p:sp>
      <p:sp>
        <p:nvSpPr>
          <p:cNvPr id="11" name="Google Shape;1115;p132"/>
          <p:cNvSpPr/>
          <p:nvPr/>
        </p:nvSpPr>
        <p:spPr>
          <a:xfrm>
            <a:off x="6801271" y="5120400"/>
            <a:ext cx="2359800" cy="17376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91425" tIns="91425" rIns="91425" bIns="91425" anchor="t" anchorCtr="0">
            <a:noAutofit/>
          </a:bodyPr>
          <a:lstStyle/>
          <a:p>
            <a:pPr algn="ctr"/>
            <a:r>
              <a:rPr lang="en-US" b="1" i="1"/>
              <a:t>Symbol space</a:t>
            </a:r>
            <a:endParaRPr b="1" i="1"/>
          </a:p>
          <a:p>
            <a:pPr algn="ctr"/>
            <a:endParaRPr b="1" i="1"/>
          </a:p>
          <a:p>
            <a:pPr algn="ctr"/>
            <a:endParaRPr b="1" i="1"/>
          </a:p>
          <a:p>
            <a:pPr algn="ctr"/>
            <a:endParaRPr b="1" i="1"/>
          </a:p>
        </p:txBody>
      </p:sp>
      <p:sp>
        <p:nvSpPr>
          <p:cNvPr id="12" name="Google Shape;1116;p132"/>
          <p:cNvSpPr/>
          <p:nvPr/>
        </p:nvSpPr>
        <p:spPr>
          <a:xfrm>
            <a:off x="7658464" y="6270324"/>
            <a:ext cx="689700" cy="476100"/>
          </a:xfrm>
          <a:prstGeom prst="roundRect">
            <a:avLst>
              <a:gd name="adj" fmla="val 50000"/>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endParaRPr/>
          </a:p>
        </p:txBody>
      </p:sp>
      <p:cxnSp>
        <p:nvCxnSpPr>
          <p:cNvPr id="13" name="Google Shape;1117;p132"/>
          <p:cNvCxnSpPr/>
          <p:nvPr/>
        </p:nvCxnSpPr>
        <p:spPr>
          <a:xfrm rot="10800000" flipH="1">
            <a:off x="4806066" y="6508408"/>
            <a:ext cx="2852400" cy="12000"/>
          </a:xfrm>
          <a:prstGeom prst="straightConnector1">
            <a:avLst/>
          </a:prstGeom>
          <a:noFill/>
          <a:ln w="9525" cap="flat" cmpd="sng">
            <a:solidFill>
              <a:srgbClr val="666666"/>
            </a:solidFill>
            <a:prstDash val="dash"/>
            <a:round/>
            <a:headEnd type="stealth" w="med" len="med"/>
            <a:tailEnd type="stealth" w="med" len="med"/>
          </a:ln>
        </p:spPr>
      </p:cxnSp>
      <p:sp>
        <p:nvSpPr>
          <p:cNvPr id="14" name="Google Shape;1118;p132"/>
          <p:cNvSpPr/>
          <p:nvPr/>
        </p:nvSpPr>
        <p:spPr>
          <a:xfrm>
            <a:off x="4683666" y="6463858"/>
            <a:ext cx="122400" cy="1131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 name="Google Shape;1119;p132"/>
          <p:cNvSpPr/>
          <p:nvPr/>
        </p:nvSpPr>
        <p:spPr>
          <a:xfrm>
            <a:off x="4809971" y="5792325"/>
            <a:ext cx="122400" cy="1131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1120;p132"/>
          <p:cNvSpPr/>
          <p:nvPr/>
        </p:nvSpPr>
        <p:spPr>
          <a:xfrm>
            <a:off x="7168063" y="5599218"/>
            <a:ext cx="651600" cy="476100"/>
          </a:xfrm>
          <a:prstGeom prst="roundRect">
            <a:avLst>
              <a:gd name="adj" fmla="val 50000"/>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endParaRPr/>
          </a:p>
        </p:txBody>
      </p:sp>
      <p:cxnSp>
        <p:nvCxnSpPr>
          <p:cNvPr id="17" name="Google Shape;1121;p132"/>
          <p:cNvCxnSpPr/>
          <p:nvPr/>
        </p:nvCxnSpPr>
        <p:spPr>
          <a:xfrm rot="10800000" flipH="1">
            <a:off x="4932371" y="5837175"/>
            <a:ext cx="2235600" cy="11700"/>
          </a:xfrm>
          <a:prstGeom prst="straightConnector1">
            <a:avLst/>
          </a:prstGeom>
          <a:noFill/>
          <a:ln w="9525" cap="flat" cmpd="sng">
            <a:solidFill>
              <a:srgbClr val="666666"/>
            </a:solidFill>
            <a:prstDash val="dash"/>
            <a:round/>
            <a:headEnd type="stealth" w="med" len="med"/>
            <a:tailEnd type="stealth" w="med" len="med"/>
          </a:ln>
        </p:spPr>
      </p:cxnSp>
      <p:sp>
        <p:nvSpPr>
          <p:cNvPr id="18" name="Google Shape;1122;p132"/>
          <p:cNvSpPr/>
          <p:nvPr/>
        </p:nvSpPr>
        <p:spPr>
          <a:xfrm>
            <a:off x="7796071" y="6350625"/>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Google Shape;1123;p132"/>
          <p:cNvSpPr/>
          <p:nvPr/>
        </p:nvSpPr>
        <p:spPr>
          <a:xfrm>
            <a:off x="8100871" y="6503025"/>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 name="Google Shape;1124;p132"/>
          <p:cNvSpPr/>
          <p:nvPr/>
        </p:nvSpPr>
        <p:spPr>
          <a:xfrm>
            <a:off x="7293196" y="5679225"/>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 name="Google Shape;1125;p132"/>
          <p:cNvSpPr/>
          <p:nvPr/>
        </p:nvSpPr>
        <p:spPr>
          <a:xfrm>
            <a:off x="7570096" y="5758125"/>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 name="Google Shape;1126;p132"/>
          <p:cNvSpPr/>
          <p:nvPr/>
        </p:nvSpPr>
        <p:spPr>
          <a:xfrm>
            <a:off x="7392056" y="5877732"/>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3" name="Google Shape;1127;p132"/>
          <p:cNvSpPr/>
          <p:nvPr/>
        </p:nvSpPr>
        <p:spPr>
          <a:xfrm>
            <a:off x="4247907" y="6087190"/>
            <a:ext cx="122400" cy="1131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24" name="Google Shape;1128;p132"/>
          <p:cNvCxnSpPr/>
          <p:nvPr/>
        </p:nvCxnSpPr>
        <p:spPr>
          <a:xfrm>
            <a:off x="4352382" y="6183727"/>
            <a:ext cx="349200" cy="296700"/>
          </a:xfrm>
          <a:prstGeom prst="straightConnector1">
            <a:avLst/>
          </a:prstGeom>
          <a:noFill/>
          <a:ln w="19050" cap="flat" cmpd="sng">
            <a:solidFill>
              <a:srgbClr val="FF0000"/>
            </a:solidFill>
            <a:prstDash val="solid"/>
            <a:round/>
            <a:headEnd type="none" w="med" len="med"/>
            <a:tailEnd type="none" w="med" len="med"/>
          </a:ln>
        </p:spPr>
      </p:cxnSp>
      <p:sp>
        <p:nvSpPr>
          <p:cNvPr id="25" name="Google Shape;1129;p132"/>
          <p:cNvSpPr/>
          <p:nvPr/>
        </p:nvSpPr>
        <p:spPr>
          <a:xfrm>
            <a:off x="8344271" y="5895325"/>
            <a:ext cx="689700" cy="527400"/>
          </a:xfrm>
          <a:prstGeom prst="roundRect">
            <a:avLst>
              <a:gd name="adj" fmla="val 50000"/>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26" name="Google Shape;1130;p132"/>
          <p:cNvSpPr/>
          <p:nvPr/>
        </p:nvSpPr>
        <p:spPr>
          <a:xfrm>
            <a:off x="8631996" y="6227725"/>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 name="Google Shape;1131;p132"/>
          <p:cNvSpPr/>
          <p:nvPr/>
        </p:nvSpPr>
        <p:spPr>
          <a:xfrm>
            <a:off x="8540103" y="5983432"/>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28" name="Google Shape;1132;p132"/>
          <p:cNvCxnSpPr/>
          <p:nvPr/>
        </p:nvCxnSpPr>
        <p:spPr>
          <a:xfrm>
            <a:off x="4247907" y="6143740"/>
            <a:ext cx="4096500" cy="15300"/>
          </a:xfrm>
          <a:prstGeom prst="straightConnector1">
            <a:avLst/>
          </a:prstGeom>
          <a:noFill/>
          <a:ln w="9525" cap="flat" cmpd="sng">
            <a:solidFill>
              <a:srgbClr val="666666"/>
            </a:solidFill>
            <a:prstDash val="dash"/>
            <a:round/>
            <a:headEnd type="stealth" w="med" len="med"/>
            <a:tailEnd type="stealth" w="med" len="med"/>
          </a:ln>
        </p:spPr>
      </p:cxnSp>
      <p:cxnSp>
        <p:nvCxnSpPr>
          <p:cNvPr id="29" name="Google Shape;1133;p132"/>
          <p:cNvCxnSpPr/>
          <p:nvPr/>
        </p:nvCxnSpPr>
        <p:spPr>
          <a:xfrm rot="10800000" flipH="1">
            <a:off x="8205346" y="6080088"/>
            <a:ext cx="352800" cy="439500"/>
          </a:xfrm>
          <a:prstGeom prst="straightConnector1">
            <a:avLst/>
          </a:prstGeom>
          <a:noFill/>
          <a:ln w="19050" cap="flat" cmpd="sng">
            <a:solidFill>
              <a:srgbClr val="38761D"/>
            </a:solidFill>
            <a:prstDash val="solid"/>
            <a:round/>
            <a:headEnd type="none" w="med" len="med"/>
            <a:tailEnd type="none" w="med" len="med"/>
          </a:ln>
        </p:spPr>
      </p:cxnSp>
      <p:cxnSp>
        <p:nvCxnSpPr>
          <p:cNvPr id="30" name="Google Shape;1134;p132"/>
          <p:cNvCxnSpPr/>
          <p:nvPr/>
        </p:nvCxnSpPr>
        <p:spPr>
          <a:xfrm rot="10800000" flipH="1">
            <a:off x="8223271" y="6320775"/>
            <a:ext cx="449100" cy="238800"/>
          </a:xfrm>
          <a:prstGeom prst="straightConnector1">
            <a:avLst/>
          </a:prstGeom>
          <a:noFill/>
          <a:ln w="19050" cap="flat" cmpd="sng">
            <a:solidFill>
              <a:srgbClr val="38761D"/>
            </a:solidFill>
            <a:prstDash val="solid"/>
            <a:round/>
            <a:headEnd type="none" w="med" len="med"/>
            <a:tailEnd type="none" w="med" len="med"/>
          </a:ln>
        </p:spPr>
      </p:cxnSp>
      <p:cxnSp>
        <p:nvCxnSpPr>
          <p:cNvPr id="31" name="Google Shape;1135;p132"/>
          <p:cNvCxnSpPr/>
          <p:nvPr/>
        </p:nvCxnSpPr>
        <p:spPr>
          <a:xfrm rot="10800000">
            <a:off x="7674528" y="5854795"/>
            <a:ext cx="883500" cy="145200"/>
          </a:xfrm>
          <a:prstGeom prst="straightConnector1">
            <a:avLst/>
          </a:prstGeom>
          <a:noFill/>
          <a:ln w="19050" cap="flat" cmpd="sng">
            <a:solidFill>
              <a:srgbClr val="38761D"/>
            </a:solidFill>
            <a:prstDash val="dash"/>
            <a:round/>
            <a:headEnd type="none" w="med" len="med"/>
            <a:tailEnd type="none" w="med" len="med"/>
          </a:ln>
        </p:spPr>
      </p:cxnSp>
      <p:cxnSp>
        <p:nvCxnSpPr>
          <p:cNvPr id="32" name="Google Shape;1136;p132"/>
          <p:cNvCxnSpPr/>
          <p:nvPr/>
        </p:nvCxnSpPr>
        <p:spPr>
          <a:xfrm rot="10800000">
            <a:off x="7569996" y="5814775"/>
            <a:ext cx="1062000" cy="469500"/>
          </a:xfrm>
          <a:prstGeom prst="straightConnector1">
            <a:avLst/>
          </a:prstGeom>
          <a:noFill/>
          <a:ln w="19050" cap="flat" cmpd="sng">
            <a:solidFill>
              <a:srgbClr val="38761D"/>
            </a:solidFill>
            <a:prstDash val="dash"/>
            <a:round/>
            <a:headEnd type="none" w="med" len="med"/>
            <a:tailEnd type="none" w="med" len="med"/>
          </a:ln>
        </p:spPr>
      </p:cxnSp>
      <p:cxnSp>
        <p:nvCxnSpPr>
          <p:cNvPr id="33" name="Google Shape;1137;p132"/>
          <p:cNvCxnSpPr/>
          <p:nvPr/>
        </p:nvCxnSpPr>
        <p:spPr>
          <a:xfrm rot="10800000" flipH="1">
            <a:off x="7918471" y="6284175"/>
            <a:ext cx="713400" cy="123000"/>
          </a:xfrm>
          <a:prstGeom prst="straightConnector1">
            <a:avLst/>
          </a:prstGeom>
          <a:noFill/>
          <a:ln w="19050" cap="flat" cmpd="sng">
            <a:solidFill>
              <a:srgbClr val="38761D"/>
            </a:solidFill>
            <a:prstDash val="solid"/>
            <a:round/>
            <a:headEnd type="none" w="med" len="med"/>
            <a:tailEnd type="none" w="med" len="med"/>
          </a:ln>
        </p:spPr>
      </p:cxnSp>
      <p:sp>
        <p:nvSpPr>
          <p:cNvPr id="34" name="Google Shape;1138;p132"/>
          <p:cNvSpPr/>
          <p:nvPr/>
        </p:nvSpPr>
        <p:spPr>
          <a:xfrm>
            <a:off x="8763656" y="6106332"/>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 name="Google Shape;1139;p132"/>
          <p:cNvSpPr/>
          <p:nvPr/>
        </p:nvSpPr>
        <p:spPr>
          <a:xfrm>
            <a:off x="7872796" y="6547838"/>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 name="Google Shape;1140;p132"/>
          <p:cNvSpPr txBox="1">
            <a:spLocks/>
          </p:cNvSpPr>
          <p:nvPr/>
        </p:nvSpPr>
        <p:spPr>
          <a:xfrm>
            <a:off x="3131049" y="4663310"/>
            <a:ext cx="3164700" cy="4761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Font typeface="Wingdings" charset="2"/>
              <a:buNone/>
            </a:pPr>
            <a:r>
              <a:rPr lang="mr-IN" sz="1800">
                <a:solidFill>
                  <a:srgbClr val="000000"/>
                </a:solidFill>
              </a:rPr>
              <a:t>{</a:t>
            </a:r>
            <a:r>
              <a:rPr lang="mr-IN" sz="1800" b="1" i="1">
                <a:solidFill>
                  <a:srgbClr val="FF0000"/>
                </a:solidFill>
              </a:rPr>
              <a:t>H</a:t>
            </a:r>
            <a:r>
              <a:rPr lang="mr-IN" sz="1800" b="1" i="1" baseline="-25000">
                <a:solidFill>
                  <a:srgbClr val="FF0000"/>
                </a:solidFill>
              </a:rPr>
              <a:t>0</a:t>
            </a:r>
            <a:r>
              <a:rPr lang="mr-IN" sz="1800">
                <a:solidFill>
                  <a:srgbClr val="FF0000"/>
                </a:solidFill>
              </a:rPr>
              <a:t>(m,m’)</a:t>
            </a:r>
            <a:r>
              <a:rPr lang="mr-IN" sz="1800">
                <a:solidFill>
                  <a:srgbClr val="000000"/>
                </a:solidFill>
              </a:rPr>
              <a:t>, </a:t>
            </a:r>
            <a:r>
              <a:rPr lang="mr-IN" sz="1800" b="1" i="1">
                <a:solidFill>
                  <a:srgbClr val="FF0000"/>
                </a:solidFill>
              </a:rPr>
              <a:t>H</a:t>
            </a:r>
            <a:r>
              <a:rPr lang="mr-IN" sz="1800" b="1" i="1" baseline="-25000">
                <a:solidFill>
                  <a:srgbClr val="FF0000"/>
                </a:solidFill>
              </a:rPr>
              <a:t>1</a:t>
            </a:r>
            <a:r>
              <a:rPr lang="mr-IN" sz="1800">
                <a:solidFill>
                  <a:srgbClr val="FF0000"/>
                </a:solidFill>
              </a:rPr>
              <a:t>(m,m’)</a:t>
            </a:r>
            <a:r>
              <a:rPr lang="mr-IN" sz="1800">
                <a:solidFill>
                  <a:srgbClr val="000000"/>
                </a:solidFill>
              </a:rPr>
              <a:t>}</a:t>
            </a:r>
          </a:p>
        </p:txBody>
      </p:sp>
      <p:sp>
        <p:nvSpPr>
          <p:cNvPr id="37" name="Google Shape;1141;p132"/>
          <p:cNvSpPr txBox="1"/>
          <p:nvPr/>
        </p:nvSpPr>
        <p:spPr>
          <a:xfrm>
            <a:off x="7641399" y="4683600"/>
            <a:ext cx="966900" cy="476100"/>
          </a:xfrm>
          <a:prstGeom prst="rect">
            <a:avLst/>
          </a:prstGeom>
          <a:noFill/>
          <a:ln>
            <a:noFill/>
          </a:ln>
        </p:spPr>
        <p:txBody>
          <a:bodyPr spcFirstLastPara="1" wrap="square" lIns="91425" tIns="91425" rIns="91425" bIns="91425" anchor="ctr" anchorCtr="0">
            <a:noAutofit/>
          </a:bodyPr>
          <a:lstStyle/>
          <a:p>
            <a:r>
              <a:rPr lang="en-US" b="1" i="1">
                <a:solidFill>
                  <a:srgbClr val="38761D"/>
                </a:solidFill>
              </a:rPr>
              <a:t>O</a:t>
            </a:r>
            <a:r>
              <a:rPr lang="en-US">
                <a:solidFill>
                  <a:srgbClr val="38761D"/>
                </a:solidFill>
              </a:rPr>
              <a:t>(s,s’)</a:t>
            </a:r>
            <a:endParaRPr>
              <a:solidFill>
                <a:srgbClr val="38761D"/>
              </a:solidFill>
            </a:endParaRPr>
          </a:p>
        </p:txBody>
      </p:sp>
    </p:spTree>
    <p:extLst>
      <p:ext uri="{BB962C8B-B14F-4D97-AF65-F5344CB8AC3E}">
        <p14:creationId xmlns:p14="http://schemas.microsoft.com/office/powerpoint/2010/main" val="202329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normAutofit/>
          </a:bodyPr>
          <a:lstStyle/>
          <a:p>
            <a:r>
              <a:rPr lang="en-US" dirty="0"/>
              <a:t>Quantifying quality </a:t>
            </a:r>
            <a:r>
              <a:rPr lang="en-US"/>
              <a:t>of connectivity algorithm </a:t>
            </a:r>
            <a:endParaRPr lang="en-US"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106</a:t>
            </a:fld>
            <a:endParaRPr lang="en-US" dirty="0"/>
          </a:p>
        </p:txBody>
      </p:sp>
      <p:pic>
        <p:nvPicPr>
          <p:cNvPr id="16" name="Google Shape;1258;p104" descr="Related image"/>
          <p:cNvPicPr preferRelativeResize="0"/>
          <p:nvPr/>
        </p:nvPicPr>
        <p:blipFill>
          <a:blip r:embed="rId2">
            <a:alphaModFix/>
          </a:blip>
          <a:stretch>
            <a:fillRect/>
          </a:stretch>
        </p:blipFill>
        <p:spPr>
          <a:xfrm>
            <a:off x="3101788" y="2168569"/>
            <a:ext cx="1217800" cy="1217800"/>
          </a:xfrm>
          <a:prstGeom prst="rect">
            <a:avLst/>
          </a:prstGeom>
          <a:noFill/>
          <a:ln>
            <a:noFill/>
          </a:ln>
        </p:spPr>
      </p:pic>
      <p:sp>
        <p:nvSpPr>
          <p:cNvPr id="17" name="Google Shape;1259;p104"/>
          <p:cNvSpPr/>
          <p:nvPr/>
        </p:nvSpPr>
        <p:spPr>
          <a:xfrm>
            <a:off x="6629103" y="1724145"/>
            <a:ext cx="1559100" cy="982200"/>
          </a:xfrm>
          <a:prstGeom prst="cloudCallout">
            <a:avLst>
              <a:gd name="adj1" fmla="val -77077"/>
              <a:gd name="adj2" fmla="val 27288"/>
            </a:avLst>
          </a:prstGeom>
          <a:solidFill>
            <a:srgbClr val="C9DAF8"/>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algn="ctr"/>
            <a:r>
              <a:rPr lang="en-US" b="1" i="1">
                <a:solidFill>
                  <a:srgbClr val="0000FF"/>
                </a:solidFill>
              </a:rPr>
              <a:t>H1</a:t>
            </a:r>
            <a:endParaRPr b="1" i="1">
              <a:solidFill>
                <a:srgbClr val="0000FF"/>
              </a:solidFill>
            </a:endParaRPr>
          </a:p>
        </p:txBody>
      </p:sp>
      <p:sp>
        <p:nvSpPr>
          <p:cNvPr id="18" name="Google Shape;1260;p104"/>
          <p:cNvSpPr txBox="1"/>
          <p:nvPr/>
        </p:nvSpPr>
        <p:spPr>
          <a:xfrm>
            <a:off x="6560836" y="3684839"/>
            <a:ext cx="1823700" cy="348900"/>
          </a:xfrm>
          <a:prstGeom prst="rect">
            <a:avLst/>
          </a:prstGeom>
          <a:noFill/>
          <a:ln>
            <a:noFill/>
          </a:ln>
        </p:spPr>
        <p:txBody>
          <a:bodyPr spcFirstLastPara="1" wrap="square" lIns="91425" tIns="91425" rIns="91425" bIns="91425" anchor="t" anchorCtr="0">
            <a:noAutofit/>
          </a:bodyPr>
          <a:lstStyle/>
          <a:p>
            <a:pPr algn="ctr"/>
            <a:r>
              <a:rPr lang="en-US" sz="1400" dirty="0">
                <a:latin typeface="Merriweather Sans" charset="0"/>
                <a:ea typeface="Merriweather Sans" charset="0"/>
                <a:cs typeface="Merriweather Sans" charset="0"/>
                <a:sym typeface="Trebuchet MS"/>
              </a:rPr>
              <a:t>Meaning graphs</a:t>
            </a:r>
            <a:endParaRPr sz="1400" dirty="0">
              <a:latin typeface="Merriweather Sans" charset="0"/>
              <a:ea typeface="Merriweather Sans" charset="0"/>
              <a:cs typeface="Merriweather Sans" charset="0"/>
              <a:sym typeface="Trebuchet MS"/>
            </a:endParaRPr>
          </a:p>
        </p:txBody>
      </p:sp>
      <p:sp>
        <p:nvSpPr>
          <p:cNvPr id="21" name="Google Shape;1263;p104"/>
          <p:cNvSpPr/>
          <p:nvPr/>
        </p:nvSpPr>
        <p:spPr>
          <a:xfrm>
            <a:off x="6629103" y="2666720"/>
            <a:ext cx="1559100" cy="1017900"/>
          </a:xfrm>
          <a:prstGeom prst="cloudCallout">
            <a:avLst>
              <a:gd name="adj1" fmla="val -79517"/>
              <a:gd name="adj2" fmla="val -20665"/>
            </a:avLst>
          </a:prstGeom>
          <a:solidFill>
            <a:srgbClr val="F4CCCC"/>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algn="ctr"/>
            <a:r>
              <a:rPr lang="en-US" b="1" i="1">
                <a:solidFill>
                  <a:srgbClr val="FF0000"/>
                </a:solidFill>
              </a:rPr>
              <a:t>H2</a:t>
            </a:r>
            <a:endParaRPr b="1" i="1">
              <a:solidFill>
                <a:srgbClr val="FF0000"/>
              </a:solidFill>
            </a:endParaRPr>
          </a:p>
        </p:txBody>
      </p:sp>
      <p:grpSp>
        <p:nvGrpSpPr>
          <p:cNvPr id="22" name="Google Shape;1264;p104"/>
          <p:cNvGrpSpPr/>
          <p:nvPr/>
        </p:nvGrpSpPr>
        <p:grpSpPr>
          <a:xfrm>
            <a:off x="8241444" y="1842045"/>
            <a:ext cx="2847899" cy="1722600"/>
            <a:chOff x="6569527" y="1088367"/>
            <a:chExt cx="1961356" cy="1722600"/>
          </a:xfrm>
        </p:grpSpPr>
        <p:sp>
          <p:nvSpPr>
            <p:cNvPr id="23" name="Google Shape;1265;p104"/>
            <p:cNvSpPr/>
            <p:nvPr/>
          </p:nvSpPr>
          <p:spPr>
            <a:xfrm>
              <a:off x="6569527" y="1088367"/>
              <a:ext cx="295200" cy="1722600"/>
            </a:xfrm>
            <a:prstGeom prst="rightBrace">
              <a:avLst>
                <a:gd name="adj1" fmla="val 138948"/>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24" name="Google Shape;1266;p104"/>
            <p:cNvSpPr txBox="1"/>
            <p:nvPr/>
          </p:nvSpPr>
          <p:spPr>
            <a:xfrm>
              <a:off x="6858348" y="1425128"/>
              <a:ext cx="1672535" cy="1326400"/>
            </a:xfrm>
            <a:prstGeom prst="rect">
              <a:avLst/>
            </a:prstGeom>
            <a:noFill/>
            <a:ln>
              <a:noFill/>
            </a:ln>
          </p:spPr>
          <p:txBody>
            <a:bodyPr spcFirstLastPara="1" wrap="square" lIns="91425" tIns="91425" rIns="91425" bIns="91425" anchor="t" anchorCtr="0">
              <a:noAutofit/>
            </a:bodyPr>
            <a:lstStyle/>
            <a:p>
              <a:pPr algn="ctr"/>
              <a:r>
                <a:rPr lang="en-US" dirty="0">
                  <a:latin typeface="Merriweather Sans" charset="0"/>
                  <a:ea typeface="Merriweather Sans" charset="0"/>
                  <a:cs typeface="Merriweather Sans" charset="0"/>
                  <a:sym typeface="Trebuchet MS"/>
                </a:rPr>
                <a:t>at least one of the hypotheses require </a:t>
              </a:r>
              <a:r>
                <a:rPr lang="en-US" b="1">
                  <a:solidFill>
                    <a:srgbClr val="0000FF"/>
                  </a:solidFill>
                  <a:latin typeface="Merriweather Sans" charset="0"/>
                  <a:ea typeface="Merriweather Sans" charset="0"/>
                  <a:cs typeface="Merriweather Sans" charset="0"/>
                  <a:sym typeface="Trebuchet MS"/>
                </a:rPr>
                <a:t>d</a:t>
              </a:r>
              <a:r>
                <a:rPr lang="en-US">
                  <a:latin typeface="Merriweather Sans" charset="0"/>
                  <a:ea typeface="Merriweather Sans" charset="0"/>
                  <a:cs typeface="Merriweather Sans" charset="0"/>
                  <a:sym typeface="Trebuchet MS"/>
                </a:rPr>
                <a:t>-step connectivity</a:t>
              </a:r>
              <a:endParaRPr dirty="0">
                <a:solidFill>
                  <a:srgbClr val="38761D"/>
                </a:solidFill>
                <a:latin typeface="Merriweather Sans" charset="0"/>
                <a:ea typeface="Merriweather Sans" charset="0"/>
                <a:cs typeface="Merriweather Sans" charset="0"/>
                <a:sym typeface="Trebuchet MS"/>
              </a:endParaRPr>
            </a:p>
          </p:txBody>
        </p:sp>
      </p:grpSp>
      <p:sp>
        <p:nvSpPr>
          <p:cNvPr id="25" name="Google Shape;1267;p104"/>
          <p:cNvSpPr txBox="1"/>
          <p:nvPr/>
        </p:nvSpPr>
        <p:spPr>
          <a:xfrm>
            <a:off x="2752165" y="4431583"/>
            <a:ext cx="6333008" cy="1060720"/>
          </a:xfrm>
          <a:prstGeom prst="roundRect">
            <a:avLst/>
          </a:prstGeom>
          <a:solidFill>
            <a:schemeClr val="bg1">
              <a:lumMod val="95000"/>
            </a:schemeClr>
          </a:solidFill>
          <a:ln w="28575" cap="flat" cmpd="sng">
            <a:solidFill>
              <a:schemeClr val="bg1">
                <a:lumMod val="95000"/>
              </a:schemeClr>
            </a:solidFill>
            <a:prstDash val="solid"/>
            <a:round/>
            <a:headEnd type="none" w="sm" len="sm"/>
            <a:tailEnd type="none" w="sm" len="sm"/>
          </a:ln>
        </p:spPr>
        <p:txBody>
          <a:bodyPr spcFirstLastPara="1" wrap="square" lIns="91425" tIns="91425" rIns="91425" bIns="91425" anchor="t" anchorCtr="0">
            <a:noAutofit/>
          </a:bodyPr>
          <a:lstStyle/>
          <a:p>
            <a:pPr algn="ctr">
              <a:lnSpc>
                <a:spcPct val="150000"/>
              </a:lnSpc>
            </a:pPr>
            <a:r>
              <a:rPr lang="en-US" b="1" dirty="0">
                <a:latin typeface="Merriweather Sans" charset="0"/>
                <a:ea typeface="Merriweather Sans" charset="0"/>
                <a:cs typeface="Merriweather Sans" charset="0"/>
                <a:sym typeface="Roboto"/>
              </a:rPr>
              <a:t>Definition: </a:t>
            </a:r>
            <a:r>
              <a:rPr lang="en-US" b="1" dirty="0">
                <a:solidFill>
                  <a:srgbClr val="0000FF"/>
                </a:solidFill>
                <a:latin typeface="Merriweather Sans" charset="0"/>
                <a:ea typeface="Merriweather Sans" charset="0"/>
                <a:cs typeface="Merriweather Sans" charset="0"/>
                <a:sym typeface="Roboto"/>
              </a:rPr>
              <a:t>𝛿</a:t>
            </a:r>
            <a:r>
              <a:rPr lang="en-US" b="1" dirty="0">
                <a:latin typeface="Merriweather Sans" charset="0"/>
                <a:ea typeface="Merriweather Sans" charset="0"/>
                <a:cs typeface="Merriweather Sans" charset="0"/>
              </a:rPr>
              <a:t>-accurate algorithm (informal) </a:t>
            </a:r>
            <a:endParaRPr lang="en-US" dirty="0">
              <a:solidFill>
                <a:srgbClr val="000000"/>
              </a:solidFill>
              <a:latin typeface="Merriweather Sans" charset="0"/>
              <a:ea typeface="Merriweather Sans" charset="0"/>
              <a:cs typeface="Merriweather Sans" charset="0"/>
            </a:endParaRPr>
          </a:p>
          <a:p>
            <a:pPr algn="ctr">
              <a:lnSpc>
                <a:spcPct val="150000"/>
              </a:lnSpc>
            </a:pPr>
            <a:r>
              <a:rPr lang="en-US" dirty="0">
                <a:solidFill>
                  <a:srgbClr val="000000"/>
                </a:solidFill>
                <a:latin typeface="Merriweather Sans" charset="0"/>
                <a:ea typeface="Merriweather Sans" charset="0"/>
                <a:cs typeface="Merriweather Sans" charset="0"/>
              </a:rPr>
              <a:t>If the algorithm can distinguish with probability </a:t>
            </a:r>
            <a:r>
              <a:rPr lang="en-US" b="1" dirty="0">
                <a:solidFill>
                  <a:srgbClr val="0000FF"/>
                </a:solidFill>
                <a:latin typeface="Merriweather Sans" charset="0"/>
                <a:ea typeface="Merriweather Sans" charset="0"/>
                <a:cs typeface="Merriweather Sans" charset="0"/>
                <a:sym typeface="Roboto"/>
              </a:rPr>
              <a:t>𝛿</a:t>
            </a:r>
            <a:r>
              <a:rPr lang="en-US" dirty="0">
                <a:latin typeface="Merriweather Sans" charset="0"/>
                <a:ea typeface="Merriweather Sans" charset="0"/>
                <a:cs typeface="Merriweather Sans" charset="0"/>
                <a:sym typeface="Roboto"/>
              </a:rPr>
              <a:t>. </a:t>
            </a:r>
            <a:endParaRPr lang="en-US" dirty="0">
              <a:solidFill>
                <a:srgbClr val="000000"/>
              </a:solidFill>
              <a:latin typeface="Merriweather Sans" charset="0"/>
              <a:ea typeface="Merriweather Sans" charset="0"/>
              <a:cs typeface="Merriweather Sans" charset="0"/>
            </a:endParaRPr>
          </a:p>
        </p:txBody>
      </p:sp>
      <p:pic>
        <p:nvPicPr>
          <p:cNvPr id="32" name="Google Shape;870;p126" descr="Image result for Utterance"/>
          <p:cNvPicPr preferRelativeResize="0"/>
          <p:nvPr/>
        </p:nvPicPr>
        <p:blipFill rotWithShape="1">
          <a:blip r:embed="rId3">
            <a:alphaModFix/>
          </a:blip>
          <a:srcRect l="45082" t="23047"/>
          <a:stretch/>
        </p:blipFill>
        <p:spPr>
          <a:xfrm flipH="1">
            <a:off x="5139741" y="1964466"/>
            <a:ext cx="479112" cy="397849"/>
          </a:xfrm>
          <a:prstGeom prst="rect">
            <a:avLst/>
          </a:prstGeom>
          <a:noFill/>
          <a:ln>
            <a:noFill/>
          </a:ln>
        </p:spPr>
      </p:pic>
      <p:sp>
        <p:nvSpPr>
          <p:cNvPr id="33" name="Left Arrow 32"/>
          <p:cNvSpPr/>
          <p:nvPr/>
        </p:nvSpPr>
        <p:spPr>
          <a:xfrm>
            <a:off x="4670666" y="2362315"/>
            <a:ext cx="1242279" cy="707957"/>
          </a:xfrm>
          <a:prstGeom prst="leftArrow">
            <a:avLst>
              <a:gd name="adj1" fmla="val 55065"/>
              <a:gd name="adj2" fmla="val 5000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500" i="1" dirty="0"/>
              <a:t>Utterance</a:t>
            </a:r>
          </a:p>
        </p:txBody>
      </p:sp>
      <p:sp>
        <p:nvSpPr>
          <p:cNvPr id="5" name="Rectangle 4"/>
          <p:cNvSpPr/>
          <p:nvPr/>
        </p:nvSpPr>
        <p:spPr>
          <a:xfrm>
            <a:off x="3019633" y="3702040"/>
            <a:ext cx="1382110" cy="307777"/>
          </a:xfrm>
          <a:prstGeom prst="rect">
            <a:avLst/>
          </a:prstGeom>
        </p:spPr>
        <p:txBody>
          <a:bodyPr wrap="none">
            <a:spAutoFit/>
          </a:bodyPr>
          <a:lstStyle/>
          <a:p>
            <a:pPr algn="ctr"/>
            <a:r>
              <a:rPr lang="en-US" sz="1400">
                <a:latin typeface="Merriweather Sans" charset="0"/>
                <a:ea typeface="Merriweather Sans" charset="0"/>
                <a:cs typeface="Merriweather Sans" charset="0"/>
              </a:rPr>
              <a:t>Symbol graph</a:t>
            </a:r>
            <a:endParaRPr lang="en-US" sz="1400" dirty="0">
              <a:latin typeface="Merriweather Sans" charset="0"/>
              <a:ea typeface="Merriweather Sans" charset="0"/>
              <a:cs typeface="Merriweather Sans" charset="0"/>
            </a:endParaRPr>
          </a:p>
        </p:txBody>
      </p:sp>
    </p:spTree>
    <p:extLst>
      <p:ext uri="{BB962C8B-B14F-4D97-AF65-F5344CB8AC3E}">
        <p14:creationId xmlns:p14="http://schemas.microsoft.com/office/powerpoint/2010/main" val="54849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Slide Number Placeholder 2"/>
          <p:cNvSpPr>
            <a:spLocks noGrp="1"/>
          </p:cNvSpPr>
          <p:nvPr>
            <p:ph type="sldNum" sz="quarter" idx="12"/>
          </p:nvPr>
        </p:nvSpPr>
        <p:spPr/>
        <p:txBody>
          <a:bodyPr/>
          <a:lstStyle/>
          <a:p>
            <a:fld id="{86B4B35C-345F-9846-8E6A-29269C850829}" type="slidenum">
              <a:rPr lang="en-US" smtClean="0"/>
              <a:pPr/>
              <a:t>107</a:t>
            </a:fld>
            <a:endParaRPr lang="en-US" dirty="0"/>
          </a:p>
        </p:txBody>
      </p:sp>
      <p:sp>
        <p:nvSpPr>
          <p:cNvPr id="4" name="Title 3"/>
          <p:cNvSpPr>
            <a:spLocks noGrp="1"/>
          </p:cNvSpPr>
          <p:nvPr>
            <p:ph type="title"/>
          </p:nvPr>
        </p:nvSpPr>
        <p:spPr/>
        <p:txBody>
          <a:bodyPr/>
          <a:lstStyle/>
          <a:p>
            <a:r>
              <a:rPr lang="en-US" dirty="0"/>
              <a:t>High-quality “multi-hop” reasoning</a:t>
            </a:r>
          </a:p>
        </p:txBody>
      </p:sp>
      <p:sp>
        <p:nvSpPr>
          <p:cNvPr id="5" name="Google Shape;1149;p133"/>
          <p:cNvSpPr txBox="1"/>
          <p:nvPr/>
        </p:nvSpPr>
        <p:spPr>
          <a:xfrm>
            <a:off x="3047424" y="1674970"/>
            <a:ext cx="6133200" cy="2141775"/>
          </a:xfrm>
          <a:prstGeom prst="rect">
            <a:avLst/>
          </a:prstGeom>
          <a:solidFill>
            <a:srgbClr val="FFF2CC"/>
          </a:solidFill>
          <a:ln w="28575" cap="flat" cmpd="sng">
            <a:solidFill>
              <a:srgbClr val="E69138"/>
            </a:solidFill>
            <a:prstDash val="solid"/>
            <a:round/>
            <a:headEnd type="none" w="sm" len="sm"/>
            <a:tailEnd type="none" w="sm" len="sm"/>
          </a:ln>
        </p:spPr>
        <p:txBody>
          <a:bodyPr spcFirstLastPara="1" wrap="square" lIns="91425" tIns="91425" rIns="91425" bIns="91425" anchor="t" anchorCtr="0">
            <a:noAutofit/>
          </a:bodyPr>
          <a:lstStyle/>
          <a:p>
            <a:r>
              <a:rPr lang="en-US" sz="1700" b="1"/>
              <a:t> Theorem 1 (Possiblity of Multi-hop Reasoning) </a:t>
            </a:r>
            <a:endParaRPr sz="1700" b="1"/>
          </a:p>
        </p:txBody>
      </p:sp>
      <p:sp>
        <p:nvSpPr>
          <p:cNvPr id="6" name="Google Shape;1150;p133"/>
          <p:cNvSpPr txBox="1">
            <a:spLocks/>
          </p:cNvSpPr>
          <p:nvPr/>
        </p:nvSpPr>
        <p:spPr>
          <a:xfrm>
            <a:off x="3154529" y="2043641"/>
            <a:ext cx="1524214" cy="533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Clr>
                <a:srgbClr val="000000"/>
              </a:buClr>
              <a:buSzPts val="1100"/>
              <a:buFont typeface="Wingdings" charset="2"/>
              <a:buNone/>
            </a:pPr>
            <a:r>
              <a:rPr lang="en-US" sz="1600" dirty="0"/>
              <a:t>For any  </a:t>
            </a:r>
            <a:r>
              <a:rPr lang="en-US" sz="1800" b="1" dirty="0">
                <a:solidFill>
                  <a:srgbClr val="0000FF"/>
                </a:solidFill>
                <a:latin typeface="Roboto"/>
                <a:ea typeface="Roboto"/>
                <a:cs typeface="Roboto"/>
                <a:sym typeface="Roboto"/>
              </a:rPr>
              <a:t>𝛿</a:t>
            </a:r>
            <a:r>
              <a:rPr lang="en-US" sz="1400" dirty="0">
                <a:solidFill>
                  <a:srgbClr val="0000FF"/>
                </a:solidFill>
              </a:rPr>
              <a:t>&gt;0</a:t>
            </a:r>
            <a:endParaRPr lang="en-US" sz="1600" dirty="0">
              <a:solidFill>
                <a:srgbClr val="0000FF"/>
              </a:solidFill>
            </a:endParaRPr>
          </a:p>
        </p:txBody>
      </p:sp>
      <p:sp>
        <p:nvSpPr>
          <p:cNvPr id="7" name="Google Shape;1151;p133"/>
          <p:cNvSpPr txBox="1">
            <a:spLocks/>
          </p:cNvSpPr>
          <p:nvPr/>
        </p:nvSpPr>
        <p:spPr>
          <a:xfrm>
            <a:off x="3142954" y="2578048"/>
            <a:ext cx="6131860" cy="533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Wingdings" charset="2"/>
              <a:buNone/>
            </a:pPr>
            <a:r>
              <a:rPr lang="en-US" sz="1600" dirty="0"/>
              <a:t>there are “non-trivial” instances on which the multi-hop  reasoning algorithm (with </a:t>
            </a:r>
            <a:r>
              <a:rPr lang="en-US" sz="1600" i="1" dirty="0">
                <a:solidFill>
                  <a:srgbClr val="0000FF"/>
                </a:solidFill>
                <a:latin typeface="Trebuchet MS"/>
                <a:ea typeface="Trebuchet MS"/>
                <a:cs typeface="Trebuchet MS"/>
                <a:sym typeface="Trebuchet MS"/>
              </a:rPr>
              <a:t>ℓ=d(1+</a:t>
            </a:r>
            <a:r>
              <a:rPr lang="en-US" sz="1600" i="1" dirty="0">
                <a:solidFill>
                  <a:srgbClr val="0000FF"/>
                </a:solidFill>
                <a:latin typeface="Roboto"/>
                <a:ea typeface="Roboto"/>
                <a:cs typeface="Roboto"/>
                <a:sym typeface="Roboto"/>
              </a:rPr>
              <a:t>λ</a:t>
            </a:r>
            <a:r>
              <a:rPr lang="en-US" sz="1600" i="1" dirty="0">
                <a:solidFill>
                  <a:srgbClr val="0000FF"/>
                </a:solidFill>
                <a:latin typeface="Trebuchet MS"/>
                <a:ea typeface="Trebuchet MS"/>
                <a:cs typeface="Trebuchet MS"/>
                <a:sym typeface="Trebuchet MS"/>
              </a:rPr>
              <a:t>)</a:t>
            </a:r>
            <a:r>
              <a:rPr lang="en-US" sz="1600" dirty="0"/>
              <a:t>) achieves </a:t>
            </a:r>
            <a:r>
              <a:rPr lang="en-US" sz="1600" dirty="0">
                <a:solidFill>
                  <a:srgbClr val="0000FF"/>
                </a:solidFill>
                <a:latin typeface="Roboto"/>
                <a:ea typeface="Roboto"/>
                <a:cs typeface="Roboto"/>
                <a:sym typeface="Roboto"/>
              </a:rPr>
              <a:t>𝛿</a:t>
            </a:r>
            <a:r>
              <a:rPr lang="en-US" sz="1600" dirty="0"/>
              <a:t>-accuracy. </a:t>
            </a:r>
          </a:p>
        </p:txBody>
      </p:sp>
      <p:sp>
        <p:nvSpPr>
          <p:cNvPr id="8" name="Google Shape;1152;p133"/>
          <p:cNvSpPr/>
          <p:nvPr/>
        </p:nvSpPr>
        <p:spPr>
          <a:xfrm>
            <a:off x="3373974" y="4335446"/>
            <a:ext cx="2260500" cy="1693800"/>
          </a:xfrm>
          <a:prstGeom prst="roundRect">
            <a:avLst>
              <a:gd name="adj" fmla="val 16667"/>
            </a:avLst>
          </a:prstGeom>
          <a:solidFill>
            <a:srgbClr val="F4CCCC"/>
          </a:solid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algn="ctr"/>
            <a:r>
              <a:rPr lang="en-US" b="1" i="1"/>
              <a:t>Meaning space</a:t>
            </a:r>
            <a:endParaRPr b="1" i="1"/>
          </a:p>
          <a:p>
            <a:pPr algn="ctr"/>
            <a:endParaRPr b="1" i="1"/>
          </a:p>
        </p:txBody>
      </p:sp>
      <p:sp>
        <p:nvSpPr>
          <p:cNvPr id="9" name="Google Shape;1153;p133"/>
          <p:cNvSpPr/>
          <p:nvPr/>
        </p:nvSpPr>
        <p:spPr>
          <a:xfrm>
            <a:off x="6673949" y="4335446"/>
            <a:ext cx="2359800" cy="17376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91425" tIns="91425" rIns="91425" bIns="91425" anchor="t" anchorCtr="0">
            <a:noAutofit/>
          </a:bodyPr>
          <a:lstStyle/>
          <a:p>
            <a:pPr algn="ctr"/>
            <a:r>
              <a:rPr lang="en-US" b="1" i="1"/>
              <a:t>Symbol space</a:t>
            </a:r>
            <a:endParaRPr b="1" i="1"/>
          </a:p>
          <a:p>
            <a:pPr algn="ctr"/>
            <a:endParaRPr b="1" i="1"/>
          </a:p>
          <a:p>
            <a:pPr algn="ctr"/>
            <a:endParaRPr b="1" i="1"/>
          </a:p>
          <a:p>
            <a:pPr algn="ctr"/>
            <a:endParaRPr b="1" i="1"/>
          </a:p>
        </p:txBody>
      </p:sp>
      <p:sp>
        <p:nvSpPr>
          <p:cNvPr id="10" name="Google Shape;1154;p133"/>
          <p:cNvSpPr/>
          <p:nvPr/>
        </p:nvSpPr>
        <p:spPr>
          <a:xfrm>
            <a:off x="7531142" y="5485370"/>
            <a:ext cx="689700" cy="476100"/>
          </a:xfrm>
          <a:prstGeom prst="roundRect">
            <a:avLst>
              <a:gd name="adj" fmla="val 50000"/>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endParaRPr/>
          </a:p>
        </p:txBody>
      </p:sp>
      <p:cxnSp>
        <p:nvCxnSpPr>
          <p:cNvPr id="11" name="Google Shape;1155;p133"/>
          <p:cNvCxnSpPr/>
          <p:nvPr/>
        </p:nvCxnSpPr>
        <p:spPr>
          <a:xfrm rot="10800000" flipH="1">
            <a:off x="4678744" y="5723454"/>
            <a:ext cx="2852400" cy="12000"/>
          </a:xfrm>
          <a:prstGeom prst="straightConnector1">
            <a:avLst/>
          </a:prstGeom>
          <a:noFill/>
          <a:ln w="9525" cap="flat" cmpd="sng">
            <a:solidFill>
              <a:srgbClr val="666666"/>
            </a:solidFill>
            <a:prstDash val="dash"/>
            <a:round/>
            <a:headEnd type="stealth" w="med" len="med"/>
            <a:tailEnd type="stealth" w="med" len="med"/>
          </a:ln>
        </p:spPr>
      </p:cxnSp>
      <p:sp>
        <p:nvSpPr>
          <p:cNvPr id="12" name="Google Shape;1156;p133"/>
          <p:cNvSpPr/>
          <p:nvPr/>
        </p:nvSpPr>
        <p:spPr>
          <a:xfrm>
            <a:off x="4556344" y="5678904"/>
            <a:ext cx="122400" cy="1131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1157;p133"/>
          <p:cNvSpPr/>
          <p:nvPr/>
        </p:nvSpPr>
        <p:spPr>
          <a:xfrm>
            <a:off x="4682649" y="5007371"/>
            <a:ext cx="122400" cy="1131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 name="Google Shape;1158;p133"/>
          <p:cNvSpPr/>
          <p:nvPr/>
        </p:nvSpPr>
        <p:spPr>
          <a:xfrm>
            <a:off x="7040741" y="4814264"/>
            <a:ext cx="651600" cy="476100"/>
          </a:xfrm>
          <a:prstGeom prst="roundRect">
            <a:avLst>
              <a:gd name="adj" fmla="val 50000"/>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endParaRPr/>
          </a:p>
        </p:txBody>
      </p:sp>
      <p:cxnSp>
        <p:nvCxnSpPr>
          <p:cNvPr id="15" name="Google Shape;1159;p133"/>
          <p:cNvCxnSpPr/>
          <p:nvPr/>
        </p:nvCxnSpPr>
        <p:spPr>
          <a:xfrm rot="10800000" flipH="1">
            <a:off x="4805049" y="5052221"/>
            <a:ext cx="2235600" cy="11700"/>
          </a:xfrm>
          <a:prstGeom prst="straightConnector1">
            <a:avLst/>
          </a:prstGeom>
          <a:noFill/>
          <a:ln w="9525" cap="flat" cmpd="sng">
            <a:solidFill>
              <a:srgbClr val="666666"/>
            </a:solidFill>
            <a:prstDash val="dash"/>
            <a:round/>
            <a:headEnd type="stealth" w="med" len="med"/>
            <a:tailEnd type="stealth" w="med" len="med"/>
          </a:ln>
        </p:spPr>
      </p:cxnSp>
      <p:sp>
        <p:nvSpPr>
          <p:cNvPr id="16" name="Google Shape;1160;p133"/>
          <p:cNvSpPr/>
          <p:nvPr/>
        </p:nvSpPr>
        <p:spPr>
          <a:xfrm>
            <a:off x="7668749" y="5565671"/>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 name="Google Shape;1161;p133"/>
          <p:cNvSpPr/>
          <p:nvPr/>
        </p:nvSpPr>
        <p:spPr>
          <a:xfrm>
            <a:off x="7973549" y="5718071"/>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 name="Google Shape;1162;p133"/>
          <p:cNvSpPr/>
          <p:nvPr/>
        </p:nvSpPr>
        <p:spPr>
          <a:xfrm>
            <a:off x="7165874" y="4894271"/>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Google Shape;1163;p133"/>
          <p:cNvSpPr/>
          <p:nvPr/>
        </p:nvSpPr>
        <p:spPr>
          <a:xfrm>
            <a:off x="7442774" y="4973171"/>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 name="Google Shape;1164;p133"/>
          <p:cNvSpPr/>
          <p:nvPr/>
        </p:nvSpPr>
        <p:spPr>
          <a:xfrm>
            <a:off x="7264734" y="5092778"/>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 name="Google Shape;1165;p133"/>
          <p:cNvSpPr/>
          <p:nvPr/>
        </p:nvSpPr>
        <p:spPr>
          <a:xfrm>
            <a:off x="4120585" y="5302236"/>
            <a:ext cx="122400" cy="1131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22" name="Google Shape;1166;p133"/>
          <p:cNvCxnSpPr/>
          <p:nvPr/>
        </p:nvCxnSpPr>
        <p:spPr>
          <a:xfrm>
            <a:off x="4225060" y="5398773"/>
            <a:ext cx="349200" cy="296700"/>
          </a:xfrm>
          <a:prstGeom prst="straightConnector1">
            <a:avLst/>
          </a:prstGeom>
          <a:noFill/>
          <a:ln w="19050" cap="flat" cmpd="sng">
            <a:solidFill>
              <a:srgbClr val="FF0000"/>
            </a:solidFill>
            <a:prstDash val="solid"/>
            <a:round/>
            <a:headEnd type="none" w="med" len="med"/>
            <a:tailEnd type="none" w="med" len="med"/>
          </a:ln>
        </p:spPr>
      </p:cxnSp>
      <p:sp>
        <p:nvSpPr>
          <p:cNvPr id="23" name="Google Shape;1167;p133"/>
          <p:cNvSpPr/>
          <p:nvPr/>
        </p:nvSpPr>
        <p:spPr>
          <a:xfrm>
            <a:off x="8216949" y="5110371"/>
            <a:ext cx="689700" cy="527400"/>
          </a:xfrm>
          <a:prstGeom prst="roundRect">
            <a:avLst>
              <a:gd name="adj" fmla="val 50000"/>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24" name="Google Shape;1168;p133"/>
          <p:cNvSpPr/>
          <p:nvPr/>
        </p:nvSpPr>
        <p:spPr>
          <a:xfrm>
            <a:off x="8504674" y="5442771"/>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 name="Google Shape;1169;p133"/>
          <p:cNvSpPr/>
          <p:nvPr/>
        </p:nvSpPr>
        <p:spPr>
          <a:xfrm>
            <a:off x="8412781" y="5198478"/>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26" name="Google Shape;1170;p133"/>
          <p:cNvCxnSpPr/>
          <p:nvPr/>
        </p:nvCxnSpPr>
        <p:spPr>
          <a:xfrm>
            <a:off x="4120585" y="5358786"/>
            <a:ext cx="4096500" cy="15300"/>
          </a:xfrm>
          <a:prstGeom prst="straightConnector1">
            <a:avLst/>
          </a:prstGeom>
          <a:noFill/>
          <a:ln w="9525" cap="flat" cmpd="sng">
            <a:solidFill>
              <a:srgbClr val="666666"/>
            </a:solidFill>
            <a:prstDash val="dash"/>
            <a:round/>
            <a:headEnd type="stealth" w="med" len="med"/>
            <a:tailEnd type="stealth" w="med" len="med"/>
          </a:ln>
        </p:spPr>
      </p:cxnSp>
      <p:cxnSp>
        <p:nvCxnSpPr>
          <p:cNvPr id="27" name="Google Shape;1171;p133"/>
          <p:cNvCxnSpPr/>
          <p:nvPr/>
        </p:nvCxnSpPr>
        <p:spPr>
          <a:xfrm rot="10800000" flipH="1">
            <a:off x="8078024" y="5295134"/>
            <a:ext cx="352800" cy="439500"/>
          </a:xfrm>
          <a:prstGeom prst="straightConnector1">
            <a:avLst/>
          </a:prstGeom>
          <a:noFill/>
          <a:ln w="19050" cap="flat" cmpd="sng">
            <a:solidFill>
              <a:srgbClr val="38761D"/>
            </a:solidFill>
            <a:prstDash val="solid"/>
            <a:round/>
            <a:headEnd type="none" w="med" len="med"/>
            <a:tailEnd type="none" w="med" len="med"/>
          </a:ln>
        </p:spPr>
      </p:cxnSp>
      <p:cxnSp>
        <p:nvCxnSpPr>
          <p:cNvPr id="28" name="Google Shape;1172;p133"/>
          <p:cNvCxnSpPr/>
          <p:nvPr/>
        </p:nvCxnSpPr>
        <p:spPr>
          <a:xfrm rot="10800000" flipH="1">
            <a:off x="8095949" y="5535821"/>
            <a:ext cx="449100" cy="238800"/>
          </a:xfrm>
          <a:prstGeom prst="straightConnector1">
            <a:avLst/>
          </a:prstGeom>
          <a:noFill/>
          <a:ln w="19050" cap="flat" cmpd="sng">
            <a:solidFill>
              <a:srgbClr val="38761D"/>
            </a:solidFill>
            <a:prstDash val="solid"/>
            <a:round/>
            <a:headEnd type="none" w="med" len="med"/>
            <a:tailEnd type="none" w="med" len="med"/>
          </a:ln>
        </p:spPr>
      </p:cxnSp>
      <p:cxnSp>
        <p:nvCxnSpPr>
          <p:cNvPr id="29" name="Google Shape;1173;p133"/>
          <p:cNvCxnSpPr/>
          <p:nvPr/>
        </p:nvCxnSpPr>
        <p:spPr>
          <a:xfrm rot="10800000">
            <a:off x="7547206" y="5069841"/>
            <a:ext cx="883500" cy="145200"/>
          </a:xfrm>
          <a:prstGeom prst="straightConnector1">
            <a:avLst/>
          </a:prstGeom>
          <a:noFill/>
          <a:ln w="19050" cap="flat" cmpd="sng">
            <a:solidFill>
              <a:srgbClr val="38761D"/>
            </a:solidFill>
            <a:prstDash val="dash"/>
            <a:round/>
            <a:headEnd type="none" w="med" len="med"/>
            <a:tailEnd type="none" w="med" len="med"/>
          </a:ln>
        </p:spPr>
      </p:cxnSp>
      <p:cxnSp>
        <p:nvCxnSpPr>
          <p:cNvPr id="30" name="Google Shape;1174;p133"/>
          <p:cNvCxnSpPr/>
          <p:nvPr/>
        </p:nvCxnSpPr>
        <p:spPr>
          <a:xfrm rot="10800000">
            <a:off x="7442674" y="5029821"/>
            <a:ext cx="1062000" cy="469500"/>
          </a:xfrm>
          <a:prstGeom prst="straightConnector1">
            <a:avLst/>
          </a:prstGeom>
          <a:noFill/>
          <a:ln w="19050" cap="flat" cmpd="sng">
            <a:solidFill>
              <a:srgbClr val="38761D"/>
            </a:solidFill>
            <a:prstDash val="dash"/>
            <a:round/>
            <a:headEnd type="none" w="med" len="med"/>
            <a:tailEnd type="none" w="med" len="med"/>
          </a:ln>
        </p:spPr>
      </p:cxnSp>
      <p:cxnSp>
        <p:nvCxnSpPr>
          <p:cNvPr id="31" name="Google Shape;1175;p133"/>
          <p:cNvCxnSpPr/>
          <p:nvPr/>
        </p:nvCxnSpPr>
        <p:spPr>
          <a:xfrm rot="10800000" flipH="1">
            <a:off x="7791149" y="5499221"/>
            <a:ext cx="713400" cy="123000"/>
          </a:xfrm>
          <a:prstGeom prst="straightConnector1">
            <a:avLst/>
          </a:prstGeom>
          <a:noFill/>
          <a:ln w="19050" cap="flat" cmpd="sng">
            <a:solidFill>
              <a:srgbClr val="38761D"/>
            </a:solidFill>
            <a:prstDash val="solid"/>
            <a:round/>
            <a:headEnd type="none" w="med" len="med"/>
            <a:tailEnd type="none" w="med" len="med"/>
          </a:ln>
        </p:spPr>
      </p:cxnSp>
      <p:sp>
        <p:nvSpPr>
          <p:cNvPr id="32" name="Google Shape;1176;p133"/>
          <p:cNvSpPr/>
          <p:nvPr/>
        </p:nvSpPr>
        <p:spPr>
          <a:xfrm>
            <a:off x="8636334" y="5321378"/>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 name="Google Shape;1177;p133"/>
          <p:cNvSpPr/>
          <p:nvPr/>
        </p:nvSpPr>
        <p:spPr>
          <a:xfrm>
            <a:off x="7745474" y="5839084"/>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1178;p133"/>
          <p:cNvSpPr txBox="1">
            <a:spLocks/>
          </p:cNvSpPr>
          <p:nvPr/>
        </p:nvSpPr>
        <p:spPr>
          <a:xfrm>
            <a:off x="3003727" y="3878356"/>
            <a:ext cx="3164700" cy="4761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Font typeface="Wingdings" charset="2"/>
              <a:buNone/>
            </a:pPr>
            <a:r>
              <a:rPr lang="mr-IN" sz="1800">
                <a:solidFill>
                  <a:srgbClr val="000000"/>
                </a:solidFill>
              </a:rPr>
              <a:t>{</a:t>
            </a:r>
            <a:r>
              <a:rPr lang="mr-IN" sz="1800" b="1" i="1">
                <a:solidFill>
                  <a:srgbClr val="FF0000"/>
                </a:solidFill>
              </a:rPr>
              <a:t>H</a:t>
            </a:r>
            <a:r>
              <a:rPr lang="mr-IN" sz="1800" b="1" i="1" baseline="-25000">
                <a:solidFill>
                  <a:srgbClr val="FF0000"/>
                </a:solidFill>
              </a:rPr>
              <a:t>0</a:t>
            </a:r>
            <a:r>
              <a:rPr lang="mr-IN" sz="1800">
                <a:solidFill>
                  <a:srgbClr val="FF0000"/>
                </a:solidFill>
              </a:rPr>
              <a:t>(m,m’)</a:t>
            </a:r>
            <a:r>
              <a:rPr lang="mr-IN" sz="1800">
                <a:solidFill>
                  <a:srgbClr val="000000"/>
                </a:solidFill>
              </a:rPr>
              <a:t>, </a:t>
            </a:r>
            <a:r>
              <a:rPr lang="mr-IN" sz="1800" b="1" i="1">
                <a:solidFill>
                  <a:srgbClr val="FF0000"/>
                </a:solidFill>
              </a:rPr>
              <a:t>H</a:t>
            </a:r>
            <a:r>
              <a:rPr lang="mr-IN" sz="1800" b="1" i="1" baseline="-25000">
                <a:solidFill>
                  <a:srgbClr val="FF0000"/>
                </a:solidFill>
              </a:rPr>
              <a:t>1</a:t>
            </a:r>
            <a:r>
              <a:rPr lang="mr-IN" sz="1800">
                <a:solidFill>
                  <a:srgbClr val="FF0000"/>
                </a:solidFill>
              </a:rPr>
              <a:t>(m,m’)</a:t>
            </a:r>
            <a:r>
              <a:rPr lang="mr-IN" sz="1800">
                <a:solidFill>
                  <a:srgbClr val="000000"/>
                </a:solidFill>
              </a:rPr>
              <a:t>}</a:t>
            </a:r>
          </a:p>
        </p:txBody>
      </p:sp>
      <p:sp>
        <p:nvSpPr>
          <p:cNvPr id="35" name="Google Shape;1179;p133"/>
          <p:cNvSpPr txBox="1"/>
          <p:nvPr/>
        </p:nvSpPr>
        <p:spPr>
          <a:xfrm>
            <a:off x="7514077" y="3898646"/>
            <a:ext cx="966900" cy="476100"/>
          </a:xfrm>
          <a:prstGeom prst="rect">
            <a:avLst/>
          </a:prstGeom>
          <a:noFill/>
          <a:ln>
            <a:noFill/>
          </a:ln>
        </p:spPr>
        <p:txBody>
          <a:bodyPr spcFirstLastPara="1" wrap="square" lIns="91425" tIns="91425" rIns="91425" bIns="91425" anchor="ctr" anchorCtr="0">
            <a:noAutofit/>
          </a:bodyPr>
          <a:lstStyle/>
          <a:p>
            <a:r>
              <a:rPr lang="en-US" b="1" i="1">
                <a:solidFill>
                  <a:srgbClr val="38761D"/>
                </a:solidFill>
              </a:rPr>
              <a:t>O</a:t>
            </a:r>
            <a:r>
              <a:rPr lang="en-US">
                <a:solidFill>
                  <a:srgbClr val="38761D"/>
                </a:solidFill>
              </a:rPr>
              <a:t>(s,s’)</a:t>
            </a:r>
            <a:endParaRPr>
              <a:solidFill>
                <a:srgbClr val="38761D"/>
              </a:solidFill>
            </a:endParaRPr>
          </a:p>
        </p:txBody>
      </p:sp>
      <p:sp>
        <p:nvSpPr>
          <p:cNvPr id="36" name="Google Shape;1180;p133"/>
          <p:cNvSpPr txBox="1">
            <a:spLocks/>
          </p:cNvSpPr>
          <p:nvPr/>
        </p:nvSpPr>
        <p:spPr>
          <a:xfrm>
            <a:off x="4492502" y="2059323"/>
            <a:ext cx="3375371" cy="533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Wingdings" charset="2"/>
              <a:buNone/>
            </a:pPr>
            <a:r>
              <a:rPr lang="en-US" sz="1600" dirty="0"/>
              <a:t>and any replication factor </a:t>
            </a:r>
            <a:r>
              <a:rPr lang="en-US" sz="1600" b="1" i="1" dirty="0" err="1">
                <a:solidFill>
                  <a:srgbClr val="0000FF"/>
                </a:solidFill>
                <a:latin typeface="Roboto"/>
                <a:ea typeface="Roboto"/>
                <a:cs typeface="Roboto"/>
                <a:sym typeface="Roboto"/>
              </a:rPr>
              <a:t>λ</a:t>
            </a:r>
            <a:r>
              <a:rPr lang="en-US" sz="1600" dirty="0">
                <a:solidFill>
                  <a:srgbClr val="0000FF"/>
                </a:solidFill>
              </a:rPr>
              <a:t>&gt;0</a:t>
            </a:r>
          </a:p>
        </p:txBody>
      </p:sp>
    </p:spTree>
    <p:extLst>
      <p:ext uri="{BB962C8B-B14F-4D97-AF65-F5344CB8AC3E}">
        <p14:creationId xmlns:p14="http://schemas.microsoft.com/office/powerpoint/2010/main" val="191721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86B4B35C-345F-9846-8E6A-29269C850829}" type="slidenum">
              <a:rPr lang="en-US" smtClean="0"/>
              <a:pPr/>
              <a:t>108</a:t>
            </a:fld>
            <a:endParaRPr lang="en-US" dirty="0"/>
          </a:p>
        </p:txBody>
      </p:sp>
      <p:sp>
        <p:nvSpPr>
          <p:cNvPr id="4" name="Title 3"/>
          <p:cNvSpPr>
            <a:spLocks noGrp="1"/>
          </p:cNvSpPr>
          <p:nvPr>
            <p:ph type="title"/>
          </p:nvPr>
        </p:nvSpPr>
        <p:spPr/>
        <p:txBody>
          <a:bodyPr/>
          <a:lstStyle/>
          <a:p>
            <a:r>
              <a:rPr lang="en-US" dirty="0" err="1"/>
              <a:t>Multihop</a:t>
            </a:r>
            <a:r>
              <a:rPr lang="en-US" dirty="0"/>
              <a:t> reasoning: logarithmic barrier </a:t>
            </a:r>
          </a:p>
        </p:txBody>
      </p:sp>
      <p:sp>
        <p:nvSpPr>
          <p:cNvPr id="5" name="Google Shape;1188;p134"/>
          <p:cNvSpPr txBox="1"/>
          <p:nvPr/>
        </p:nvSpPr>
        <p:spPr>
          <a:xfrm>
            <a:off x="2762881" y="1747356"/>
            <a:ext cx="6133200" cy="1931700"/>
          </a:xfrm>
          <a:prstGeom prst="rect">
            <a:avLst/>
          </a:prstGeom>
          <a:solidFill>
            <a:srgbClr val="FFF2CC"/>
          </a:solidFill>
          <a:ln w="28575" cap="flat" cmpd="sng">
            <a:solidFill>
              <a:srgbClr val="E69138"/>
            </a:solidFill>
            <a:prstDash val="solid"/>
            <a:round/>
            <a:headEnd type="none" w="sm" len="sm"/>
            <a:tailEnd type="none" w="sm" len="sm"/>
          </a:ln>
        </p:spPr>
        <p:txBody>
          <a:bodyPr spcFirstLastPara="1" wrap="square" lIns="91425" tIns="91425" rIns="91425" bIns="91425" anchor="t" anchorCtr="0">
            <a:noAutofit/>
          </a:bodyPr>
          <a:lstStyle/>
          <a:p>
            <a:r>
              <a:rPr lang="en-US" sz="1700" b="1"/>
              <a:t> Theorem 2 (Impossibility of Multihop Reasoning) </a:t>
            </a:r>
            <a:endParaRPr sz="1700" b="1"/>
          </a:p>
        </p:txBody>
      </p:sp>
      <p:sp>
        <p:nvSpPr>
          <p:cNvPr id="6" name="Google Shape;1189;p134"/>
          <p:cNvSpPr txBox="1">
            <a:spLocks/>
          </p:cNvSpPr>
          <p:nvPr/>
        </p:nvSpPr>
        <p:spPr>
          <a:xfrm>
            <a:off x="2940606" y="2239306"/>
            <a:ext cx="3448800" cy="533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Wingdings" charset="2"/>
              <a:buNone/>
            </a:pPr>
            <a:r>
              <a:rPr lang="en-US" sz="1600" dirty="0"/>
              <a:t>If </a:t>
            </a:r>
            <a:r>
              <a:rPr lang="en-US" sz="1600" i="1" dirty="0" err="1">
                <a:solidFill>
                  <a:srgbClr val="0000FF"/>
                </a:solidFill>
              </a:rPr>
              <a:t>n.</a:t>
            </a:r>
            <a:r>
              <a:rPr lang="en-US" sz="1600" i="1" dirty="0" err="1">
                <a:solidFill>
                  <a:srgbClr val="0000FF"/>
                </a:solidFill>
                <a:latin typeface="Roboto"/>
                <a:ea typeface="Roboto"/>
                <a:cs typeface="Roboto"/>
                <a:sym typeface="Roboto"/>
              </a:rPr>
              <a:t>λ.</a:t>
            </a:r>
            <a:r>
              <a:rPr lang="en-US" sz="1400" i="1" dirty="0" err="1">
                <a:solidFill>
                  <a:srgbClr val="0000FF"/>
                </a:solidFill>
              </a:rPr>
              <a:t>p</a:t>
            </a:r>
            <a:r>
              <a:rPr lang="en-US" sz="1400" i="1" baseline="-25000" dirty="0">
                <a:solidFill>
                  <a:srgbClr val="0000FF"/>
                </a:solidFill>
              </a:rPr>
              <a:t>-</a:t>
            </a:r>
            <a:r>
              <a:rPr lang="en-US" sz="1600" i="1" dirty="0">
                <a:solidFill>
                  <a:srgbClr val="0000FF"/>
                </a:solidFill>
                <a:latin typeface="Roboto"/>
                <a:ea typeface="Roboto"/>
                <a:cs typeface="Roboto"/>
                <a:sym typeface="Roboto"/>
              </a:rPr>
              <a:t>=c&gt;1, </a:t>
            </a:r>
            <a:r>
              <a:rPr lang="en-US" sz="1600" dirty="0"/>
              <a:t>for some constant </a:t>
            </a:r>
            <a:r>
              <a:rPr lang="en-US" sz="1600" i="1" dirty="0">
                <a:solidFill>
                  <a:srgbClr val="0000FF"/>
                </a:solidFill>
                <a:latin typeface="Roboto"/>
                <a:ea typeface="Roboto"/>
                <a:cs typeface="Roboto"/>
                <a:sym typeface="Roboto"/>
              </a:rPr>
              <a:t>c</a:t>
            </a:r>
            <a:r>
              <a:rPr lang="en-US" sz="1600" dirty="0"/>
              <a:t>, </a:t>
            </a:r>
            <a:endParaRPr lang="en-US" sz="1600" i="1" dirty="0">
              <a:solidFill>
                <a:srgbClr val="0000FF"/>
              </a:solidFill>
            </a:endParaRPr>
          </a:p>
        </p:txBody>
      </p:sp>
      <p:sp>
        <p:nvSpPr>
          <p:cNvPr id="7" name="Google Shape;1190;p134"/>
          <p:cNvSpPr txBox="1">
            <a:spLocks/>
          </p:cNvSpPr>
          <p:nvPr/>
        </p:nvSpPr>
        <p:spPr>
          <a:xfrm>
            <a:off x="3016806" y="2696506"/>
            <a:ext cx="5843400" cy="533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Wingdings" charset="2"/>
              <a:buNone/>
            </a:pPr>
            <a:r>
              <a:rPr lang="en-US" sz="1600" dirty="0"/>
              <a:t>the multi-hop algorithm (with </a:t>
            </a:r>
            <a:r>
              <a:rPr lang="en-US" sz="1600" i="1" dirty="0">
                <a:solidFill>
                  <a:srgbClr val="0000FF"/>
                </a:solidFill>
                <a:latin typeface="Trebuchet MS"/>
                <a:ea typeface="Trebuchet MS"/>
                <a:cs typeface="Trebuchet MS"/>
                <a:sym typeface="Trebuchet MS"/>
              </a:rPr>
              <a:t>ℓ&gt;</a:t>
            </a:r>
            <a:r>
              <a:rPr lang="en-US" sz="1600" i="1" dirty="0" err="1">
                <a:solidFill>
                  <a:srgbClr val="0000FF"/>
                </a:solidFill>
                <a:latin typeface="Trebuchet MS"/>
                <a:ea typeface="Trebuchet MS"/>
                <a:cs typeface="Trebuchet MS"/>
                <a:sym typeface="Trebuchet MS"/>
              </a:rPr>
              <a:t>d</a:t>
            </a:r>
            <a:r>
              <a:rPr lang="en-US" sz="1600" i="1" dirty="0" err="1">
                <a:solidFill>
                  <a:srgbClr val="0000FF"/>
                </a:solidFill>
                <a:latin typeface="Roboto"/>
                <a:ea typeface="Roboto"/>
                <a:cs typeface="Roboto"/>
                <a:sym typeface="Roboto"/>
              </a:rPr>
              <a:t>λ</a:t>
            </a:r>
            <a:r>
              <a:rPr lang="en-US" sz="1600" dirty="0"/>
              <a:t>) almost-surely will infer any input node-pair as “connected”. </a:t>
            </a:r>
          </a:p>
        </p:txBody>
      </p:sp>
      <p:sp>
        <p:nvSpPr>
          <p:cNvPr id="8" name="Google Shape;1191;p134"/>
          <p:cNvSpPr txBox="1">
            <a:spLocks/>
          </p:cNvSpPr>
          <p:nvPr/>
        </p:nvSpPr>
        <p:spPr>
          <a:xfrm>
            <a:off x="6391043" y="2240353"/>
            <a:ext cx="2393400" cy="533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Wingdings" charset="2"/>
              <a:buNone/>
            </a:pPr>
            <a:r>
              <a:rPr lang="en-US" sz="1600" dirty="0"/>
              <a:t>and </a:t>
            </a:r>
            <a:r>
              <a:rPr lang="en-US" sz="1600" i="1" dirty="0" err="1">
                <a:solidFill>
                  <a:srgbClr val="0000FF"/>
                </a:solidFill>
              </a:rPr>
              <a:t>d</a:t>
            </a:r>
            <a:r>
              <a:rPr lang="en-US" sz="1600" i="1" dirty="0" err="1">
                <a:solidFill>
                  <a:srgbClr val="0000FF"/>
                </a:solidFill>
                <a:latin typeface="Trebuchet MS"/>
                <a:ea typeface="Trebuchet MS"/>
                <a:cs typeface="Trebuchet MS"/>
                <a:sym typeface="Trebuchet MS"/>
              </a:rPr>
              <a:t>∈</a:t>
            </a:r>
            <a:r>
              <a:rPr lang="en-US" sz="1600" i="1" dirty="0" err="1">
                <a:solidFill>
                  <a:srgbClr val="0000FF"/>
                </a:solidFill>
                <a:latin typeface="Roboto"/>
                <a:ea typeface="Roboto"/>
                <a:cs typeface="Roboto"/>
                <a:sym typeface="Roboto"/>
              </a:rPr>
              <a:t>Ω</a:t>
            </a:r>
            <a:r>
              <a:rPr lang="en-US" sz="1600" i="1" dirty="0">
                <a:solidFill>
                  <a:srgbClr val="0000FF"/>
                </a:solidFill>
                <a:latin typeface="Roboto"/>
                <a:ea typeface="Roboto"/>
                <a:cs typeface="Roboto"/>
                <a:sym typeface="Roboto"/>
              </a:rPr>
              <a:t>(log n)</a:t>
            </a:r>
            <a:endParaRPr lang="en-US" sz="1600" i="1" dirty="0">
              <a:solidFill>
                <a:srgbClr val="0000FF"/>
              </a:solidFill>
            </a:endParaRPr>
          </a:p>
        </p:txBody>
      </p:sp>
      <p:sp>
        <p:nvSpPr>
          <p:cNvPr id="9" name="Google Shape;1192;p134"/>
          <p:cNvSpPr/>
          <p:nvPr/>
        </p:nvSpPr>
        <p:spPr>
          <a:xfrm>
            <a:off x="3089431" y="4712631"/>
            <a:ext cx="2260500" cy="1693800"/>
          </a:xfrm>
          <a:prstGeom prst="roundRect">
            <a:avLst>
              <a:gd name="adj" fmla="val 16667"/>
            </a:avLst>
          </a:prstGeom>
          <a:solidFill>
            <a:srgbClr val="F4CCCC"/>
          </a:solid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algn="ctr"/>
            <a:r>
              <a:rPr lang="en-US" b="1" i="1"/>
              <a:t>Meaning space</a:t>
            </a:r>
            <a:endParaRPr b="1" i="1"/>
          </a:p>
          <a:p>
            <a:pPr algn="ctr"/>
            <a:endParaRPr b="1" i="1"/>
          </a:p>
        </p:txBody>
      </p:sp>
      <p:sp>
        <p:nvSpPr>
          <p:cNvPr id="10" name="Google Shape;1193;p134"/>
          <p:cNvSpPr/>
          <p:nvPr/>
        </p:nvSpPr>
        <p:spPr>
          <a:xfrm>
            <a:off x="6389406" y="4712631"/>
            <a:ext cx="2359800" cy="17376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91425" tIns="91425" rIns="91425" bIns="91425" anchor="t" anchorCtr="0">
            <a:noAutofit/>
          </a:bodyPr>
          <a:lstStyle/>
          <a:p>
            <a:pPr algn="ctr"/>
            <a:r>
              <a:rPr lang="en-US" b="1" i="1"/>
              <a:t>Symbol space</a:t>
            </a:r>
            <a:endParaRPr b="1" i="1"/>
          </a:p>
          <a:p>
            <a:pPr algn="ctr"/>
            <a:endParaRPr b="1" i="1"/>
          </a:p>
          <a:p>
            <a:pPr algn="ctr"/>
            <a:endParaRPr b="1" i="1"/>
          </a:p>
          <a:p>
            <a:pPr algn="ctr"/>
            <a:endParaRPr b="1" i="1"/>
          </a:p>
        </p:txBody>
      </p:sp>
      <p:sp>
        <p:nvSpPr>
          <p:cNvPr id="11" name="Google Shape;1194;p134"/>
          <p:cNvSpPr/>
          <p:nvPr/>
        </p:nvSpPr>
        <p:spPr>
          <a:xfrm>
            <a:off x="7246599" y="5862555"/>
            <a:ext cx="689700" cy="476100"/>
          </a:xfrm>
          <a:prstGeom prst="roundRect">
            <a:avLst>
              <a:gd name="adj" fmla="val 50000"/>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endParaRPr/>
          </a:p>
        </p:txBody>
      </p:sp>
      <p:cxnSp>
        <p:nvCxnSpPr>
          <p:cNvPr id="12" name="Google Shape;1195;p134"/>
          <p:cNvCxnSpPr/>
          <p:nvPr/>
        </p:nvCxnSpPr>
        <p:spPr>
          <a:xfrm rot="10800000" flipH="1">
            <a:off x="4394201" y="6100639"/>
            <a:ext cx="2852400" cy="12000"/>
          </a:xfrm>
          <a:prstGeom prst="straightConnector1">
            <a:avLst/>
          </a:prstGeom>
          <a:noFill/>
          <a:ln w="9525" cap="flat" cmpd="sng">
            <a:solidFill>
              <a:srgbClr val="666666"/>
            </a:solidFill>
            <a:prstDash val="dash"/>
            <a:round/>
            <a:headEnd type="stealth" w="med" len="med"/>
            <a:tailEnd type="stealth" w="med" len="med"/>
          </a:ln>
        </p:spPr>
      </p:cxnSp>
      <p:sp>
        <p:nvSpPr>
          <p:cNvPr id="13" name="Google Shape;1196;p134"/>
          <p:cNvSpPr/>
          <p:nvPr/>
        </p:nvSpPr>
        <p:spPr>
          <a:xfrm>
            <a:off x="4271801" y="6056089"/>
            <a:ext cx="122400" cy="1131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 name="Google Shape;1197;p134"/>
          <p:cNvSpPr/>
          <p:nvPr/>
        </p:nvSpPr>
        <p:spPr>
          <a:xfrm>
            <a:off x="4398106" y="5384556"/>
            <a:ext cx="122400" cy="1131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 name="Google Shape;1198;p134"/>
          <p:cNvSpPr/>
          <p:nvPr/>
        </p:nvSpPr>
        <p:spPr>
          <a:xfrm>
            <a:off x="6756198" y="5191449"/>
            <a:ext cx="651600" cy="476100"/>
          </a:xfrm>
          <a:prstGeom prst="roundRect">
            <a:avLst>
              <a:gd name="adj" fmla="val 50000"/>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endParaRPr/>
          </a:p>
        </p:txBody>
      </p:sp>
      <p:cxnSp>
        <p:nvCxnSpPr>
          <p:cNvPr id="16" name="Google Shape;1199;p134"/>
          <p:cNvCxnSpPr/>
          <p:nvPr/>
        </p:nvCxnSpPr>
        <p:spPr>
          <a:xfrm rot="10800000" flipH="1">
            <a:off x="4520506" y="5429406"/>
            <a:ext cx="2235600" cy="11700"/>
          </a:xfrm>
          <a:prstGeom prst="straightConnector1">
            <a:avLst/>
          </a:prstGeom>
          <a:noFill/>
          <a:ln w="9525" cap="flat" cmpd="sng">
            <a:solidFill>
              <a:srgbClr val="666666"/>
            </a:solidFill>
            <a:prstDash val="dash"/>
            <a:round/>
            <a:headEnd type="stealth" w="med" len="med"/>
            <a:tailEnd type="stealth" w="med" len="med"/>
          </a:ln>
        </p:spPr>
      </p:cxnSp>
      <p:sp>
        <p:nvSpPr>
          <p:cNvPr id="17" name="Google Shape;1200;p134"/>
          <p:cNvSpPr/>
          <p:nvPr/>
        </p:nvSpPr>
        <p:spPr>
          <a:xfrm>
            <a:off x="7384206" y="5942856"/>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 name="Google Shape;1201;p134"/>
          <p:cNvSpPr/>
          <p:nvPr/>
        </p:nvSpPr>
        <p:spPr>
          <a:xfrm>
            <a:off x="7689006" y="6095256"/>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Google Shape;1202;p134"/>
          <p:cNvSpPr/>
          <p:nvPr/>
        </p:nvSpPr>
        <p:spPr>
          <a:xfrm>
            <a:off x="6881331" y="5271456"/>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 name="Google Shape;1203;p134"/>
          <p:cNvSpPr/>
          <p:nvPr/>
        </p:nvSpPr>
        <p:spPr>
          <a:xfrm>
            <a:off x="7158231" y="5350356"/>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 name="Google Shape;1204;p134"/>
          <p:cNvSpPr/>
          <p:nvPr/>
        </p:nvSpPr>
        <p:spPr>
          <a:xfrm>
            <a:off x="6980191" y="5469963"/>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 name="Google Shape;1205;p134"/>
          <p:cNvSpPr/>
          <p:nvPr/>
        </p:nvSpPr>
        <p:spPr>
          <a:xfrm>
            <a:off x="3836042" y="5679421"/>
            <a:ext cx="122400" cy="1131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23" name="Google Shape;1206;p134"/>
          <p:cNvCxnSpPr/>
          <p:nvPr/>
        </p:nvCxnSpPr>
        <p:spPr>
          <a:xfrm>
            <a:off x="3940517" y="5775958"/>
            <a:ext cx="349200" cy="296700"/>
          </a:xfrm>
          <a:prstGeom prst="straightConnector1">
            <a:avLst/>
          </a:prstGeom>
          <a:noFill/>
          <a:ln w="19050" cap="flat" cmpd="sng">
            <a:solidFill>
              <a:srgbClr val="FF0000"/>
            </a:solidFill>
            <a:prstDash val="solid"/>
            <a:round/>
            <a:headEnd type="none" w="med" len="med"/>
            <a:tailEnd type="none" w="med" len="med"/>
          </a:ln>
        </p:spPr>
      </p:cxnSp>
      <p:sp>
        <p:nvSpPr>
          <p:cNvPr id="24" name="Google Shape;1207;p134"/>
          <p:cNvSpPr/>
          <p:nvPr/>
        </p:nvSpPr>
        <p:spPr>
          <a:xfrm>
            <a:off x="7932406" y="5487556"/>
            <a:ext cx="689700" cy="527400"/>
          </a:xfrm>
          <a:prstGeom prst="roundRect">
            <a:avLst>
              <a:gd name="adj" fmla="val 50000"/>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25" name="Google Shape;1208;p134"/>
          <p:cNvSpPr/>
          <p:nvPr/>
        </p:nvSpPr>
        <p:spPr>
          <a:xfrm>
            <a:off x="8220131" y="5819956"/>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 name="Google Shape;1209;p134"/>
          <p:cNvSpPr/>
          <p:nvPr/>
        </p:nvSpPr>
        <p:spPr>
          <a:xfrm>
            <a:off x="8128238" y="5575663"/>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27" name="Google Shape;1210;p134"/>
          <p:cNvCxnSpPr/>
          <p:nvPr/>
        </p:nvCxnSpPr>
        <p:spPr>
          <a:xfrm>
            <a:off x="3836042" y="5735971"/>
            <a:ext cx="4096500" cy="15300"/>
          </a:xfrm>
          <a:prstGeom prst="straightConnector1">
            <a:avLst/>
          </a:prstGeom>
          <a:noFill/>
          <a:ln w="9525" cap="flat" cmpd="sng">
            <a:solidFill>
              <a:srgbClr val="666666"/>
            </a:solidFill>
            <a:prstDash val="dash"/>
            <a:round/>
            <a:headEnd type="stealth" w="med" len="med"/>
            <a:tailEnd type="stealth" w="med" len="med"/>
          </a:ln>
        </p:spPr>
      </p:cxnSp>
      <p:cxnSp>
        <p:nvCxnSpPr>
          <p:cNvPr id="28" name="Google Shape;1211;p134"/>
          <p:cNvCxnSpPr/>
          <p:nvPr/>
        </p:nvCxnSpPr>
        <p:spPr>
          <a:xfrm rot="10800000" flipH="1">
            <a:off x="7793481" y="5672319"/>
            <a:ext cx="352800" cy="439500"/>
          </a:xfrm>
          <a:prstGeom prst="straightConnector1">
            <a:avLst/>
          </a:prstGeom>
          <a:noFill/>
          <a:ln w="19050" cap="flat" cmpd="sng">
            <a:solidFill>
              <a:srgbClr val="38761D"/>
            </a:solidFill>
            <a:prstDash val="solid"/>
            <a:round/>
            <a:headEnd type="none" w="med" len="med"/>
            <a:tailEnd type="none" w="med" len="med"/>
          </a:ln>
        </p:spPr>
      </p:cxnSp>
      <p:cxnSp>
        <p:nvCxnSpPr>
          <p:cNvPr id="29" name="Google Shape;1212;p134"/>
          <p:cNvCxnSpPr/>
          <p:nvPr/>
        </p:nvCxnSpPr>
        <p:spPr>
          <a:xfrm rot="10800000" flipH="1">
            <a:off x="7811406" y="5913006"/>
            <a:ext cx="449100" cy="238800"/>
          </a:xfrm>
          <a:prstGeom prst="straightConnector1">
            <a:avLst/>
          </a:prstGeom>
          <a:noFill/>
          <a:ln w="19050" cap="flat" cmpd="sng">
            <a:solidFill>
              <a:srgbClr val="38761D"/>
            </a:solidFill>
            <a:prstDash val="solid"/>
            <a:round/>
            <a:headEnd type="none" w="med" len="med"/>
            <a:tailEnd type="none" w="med" len="med"/>
          </a:ln>
        </p:spPr>
      </p:cxnSp>
      <p:cxnSp>
        <p:nvCxnSpPr>
          <p:cNvPr id="30" name="Google Shape;1213;p134"/>
          <p:cNvCxnSpPr/>
          <p:nvPr/>
        </p:nvCxnSpPr>
        <p:spPr>
          <a:xfrm rot="10800000">
            <a:off x="7262663" y="5447026"/>
            <a:ext cx="883500" cy="145200"/>
          </a:xfrm>
          <a:prstGeom prst="straightConnector1">
            <a:avLst/>
          </a:prstGeom>
          <a:noFill/>
          <a:ln w="19050" cap="flat" cmpd="sng">
            <a:solidFill>
              <a:srgbClr val="38761D"/>
            </a:solidFill>
            <a:prstDash val="dash"/>
            <a:round/>
            <a:headEnd type="none" w="med" len="med"/>
            <a:tailEnd type="none" w="med" len="med"/>
          </a:ln>
        </p:spPr>
      </p:cxnSp>
      <p:cxnSp>
        <p:nvCxnSpPr>
          <p:cNvPr id="31" name="Google Shape;1214;p134"/>
          <p:cNvCxnSpPr/>
          <p:nvPr/>
        </p:nvCxnSpPr>
        <p:spPr>
          <a:xfrm rot="10800000">
            <a:off x="7158131" y="5407006"/>
            <a:ext cx="1062000" cy="469500"/>
          </a:xfrm>
          <a:prstGeom prst="straightConnector1">
            <a:avLst/>
          </a:prstGeom>
          <a:noFill/>
          <a:ln w="19050" cap="flat" cmpd="sng">
            <a:solidFill>
              <a:srgbClr val="38761D"/>
            </a:solidFill>
            <a:prstDash val="dash"/>
            <a:round/>
            <a:headEnd type="none" w="med" len="med"/>
            <a:tailEnd type="none" w="med" len="med"/>
          </a:ln>
        </p:spPr>
      </p:cxnSp>
      <p:cxnSp>
        <p:nvCxnSpPr>
          <p:cNvPr id="32" name="Google Shape;1215;p134"/>
          <p:cNvCxnSpPr/>
          <p:nvPr/>
        </p:nvCxnSpPr>
        <p:spPr>
          <a:xfrm rot="10800000" flipH="1">
            <a:off x="7506606" y="5876406"/>
            <a:ext cx="713400" cy="123000"/>
          </a:xfrm>
          <a:prstGeom prst="straightConnector1">
            <a:avLst/>
          </a:prstGeom>
          <a:noFill/>
          <a:ln w="19050" cap="flat" cmpd="sng">
            <a:solidFill>
              <a:srgbClr val="38761D"/>
            </a:solidFill>
            <a:prstDash val="solid"/>
            <a:round/>
            <a:headEnd type="none" w="med" len="med"/>
            <a:tailEnd type="none" w="med" len="med"/>
          </a:ln>
        </p:spPr>
      </p:cxnSp>
      <p:sp>
        <p:nvSpPr>
          <p:cNvPr id="33" name="Google Shape;1216;p134"/>
          <p:cNvSpPr/>
          <p:nvPr/>
        </p:nvSpPr>
        <p:spPr>
          <a:xfrm>
            <a:off x="8351791" y="5698563"/>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1217;p134"/>
          <p:cNvSpPr/>
          <p:nvPr/>
        </p:nvSpPr>
        <p:spPr>
          <a:xfrm>
            <a:off x="7460931" y="6216269"/>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 name="Google Shape;1218;p134"/>
          <p:cNvSpPr txBox="1">
            <a:spLocks/>
          </p:cNvSpPr>
          <p:nvPr/>
        </p:nvSpPr>
        <p:spPr>
          <a:xfrm>
            <a:off x="2719184" y="4179341"/>
            <a:ext cx="3164700" cy="4761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Font typeface="Wingdings" charset="2"/>
              <a:buNone/>
            </a:pPr>
            <a:r>
              <a:rPr lang="mr-IN" sz="1800">
                <a:solidFill>
                  <a:srgbClr val="000000"/>
                </a:solidFill>
              </a:rPr>
              <a:t>{</a:t>
            </a:r>
            <a:r>
              <a:rPr lang="mr-IN" sz="1800" b="1" i="1">
                <a:solidFill>
                  <a:srgbClr val="FF0000"/>
                </a:solidFill>
              </a:rPr>
              <a:t>H</a:t>
            </a:r>
            <a:r>
              <a:rPr lang="mr-IN" sz="1800" b="1" i="1" baseline="-25000">
                <a:solidFill>
                  <a:srgbClr val="FF0000"/>
                </a:solidFill>
              </a:rPr>
              <a:t>0</a:t>
            </a:r>
            <a:r>
              <a:rPr lang="mr-IN" sz="1800">
                <a:solidFill>
                  <a:srgbClr val="FF0000"/>
                </a:solidFill>
              </a:rPr>
              <a:t>(m,m’)</a:t>
            </a:r>
            <a:r>
              <a:rPr lang="mr-IN" sz="1800">
                <a:solidFill>
                  <a:srgbClr val="000000"/>
                </a:solidFill>
              </a:rPr>
              <a:t>, </a:t>
            </a:r>
            <a:r>
              <a:rPr lang="mr-IN" sz="1800" b="1" i="1">
                <a:solidFill>
                  <a:srgbClr val="FF0000"/>
                </a:solidFill>
              </a:rPr>
              <a:t>H</a:t>
            </a:r>
            <a:r>
              <a:rPr lang="mr-IN" sz="1800" b="1" i="1" baseline="-25000">
                <a:solidFill>
                  <a:srgbClr val="FF0000"/>
                </a:solidFill>
              </a:rPr>
              <a:t>1</a:t>
            </a:r>
            <a:r>
              <a:rPr lang="mr-IN" sz="1800">
                <a:solidFill>
                  <a:srgbClr val="FF0000"/>
                </a:solidFill>
              </a:rPr>
              <a:t>(m,m’)</a:t>
            </a:r>
            <a:r>
              <a:rPr lang="mr-IN" sz="1800">
                <a:solidFill>
                  <a:srgbClr val="000000"/>
                </a:solidFill>
              </a:rPr>
              <a:t>}</a:t>
            </a:r>
          </a:p>
        </p:txBody>
      </p:sp>
      <p:sp>
        <p:nvSpPr>
          <p:cNvPr id="36" name="Google Shape;1219;p134"/>
          <p:cNvSpPr txBox="1"/>
          <p:nvPr/>
        </p:nvSpPr>
        <p:spPr>
          <a:xfrm>
            <a:off x="7229534" y="4199631"/>
            <a:ext cx="966900" cy="476100"/>
          </a:xfrm>
          <a:prstGeom prst="rect">
            <a:avLst/>
          </a:prstGeom>
          <a:noFill/>
          <a:ln>
            <a:noFill/>
          </a:ln>
        </p:spPr>
        <p:txBody>
          <a:bodyPr spcFirstLastPara="1" wrap="square" lIns="91425" tIns="91425" rIns="91425" bIns="91425" anchor="ctr" anchorCtr="0">
            <a:noAutofit/>
          </a:bodyPr>
          <a:lstStyle/>
          <a:p>
            <a:r>
              <a:rPr lang="en-US" b="1" i="1">
                <a:solidFill>
                  <a:srgbClr val="38761D"/>
                </a:solidFill>
              </a:rPr>
              <a:t>O</a:t>
            </a:r>
            <a:r>
              <a:rPr lang="en-US">
                <a:solidFill>
                  <a:srgbClr val="38761D"/>
                </a:solidFill>
              </a:rPr>
              <a:t>(s,s’)</a:t>
            </a:r>
            <a:endParaRPr>
              <a:solidFill>
                <a:srgbClr val="38761D"/>
              </a:solidFill>
            </a:endParaRPr>
          </a:p>
        </p:txBody>
      </p:sp>
      <p:sp>
        <p:nvSpPr>
          <p:cNvPr id="37" name="Google Shape;1220;p134"/>
          <p:cNvSpPr/>
          <p:nvPr/>
        </p:nvSpPr>
        <p:spPr>
          <a:xfrm>
            <a:off x="9174706" y="2169106"/>
            <a:ext cx="1062000" cy="527400"/>
          </a:xfrm>
          <a:prstGeom prst="wedgeRectCallout">
            <a:avLst>
              <a:gd name="adj1" fmla="val -122484"/>
              <a:gd name="adj2" fmla="val 10168"/>
            </a:avLst>
          </a:prstGeom>
          <a:solidFill>
            <a:srgbClr val="FCE5CD"/>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algn="ctr"/>
            <a:r>
              <a:rPr lang="en-US" sz="1200" i="1">
                <a:latin typeface="Trebuchet MS"/>
                <a:ea typeface="Trebuchet MS"/>
                <a:cs typeface="Trebuchet MS"/>
                <a:sym typeface="Trebuchet MS"/>
              </a:rPr>
              <a:t>Small-world phenomenon</a:t>
            </a:r>
            <a:endParaRPr sz="1200" b="1" i="1">
              <a:solidFill>
                <a:srgbClr val="FF0000"/>
              </a:solidFill>
              <a:latin typeface="Trebuchet MS"/>
              <a:ea typeface="Trebuchet MS"/>
              <a:cs typeface="Trebuchet MS"/>
              <a:sym typeface="Trebuchet MS"/>
            </a:endParaRPr>
          </a:p>
        </p:txBody>
      </p:sp>
    </p:spTree>
    <p:extLst>
      <p:ext uri="{BB962C8B-B14F-4D97-AF65-F5344CB8AC3E}">
        <p14:creationId xmlns:p14="http://schemas.microsoft.com/office/powerpoint/2010/main" val="171060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86B4B35C-345F-9846-8E6A-29269C850829}" type="slidenum">
              <a:rPr lang="en-US" smtClean="0"/>
              <a:pPr/>
              <a:t>109</a:t>
            </a:fld>
            <a:endParaRPr lang="en-US" dirty="0"/>
          </a:p>
        </p:txBody>
      </p:sp>
      <p:sp>
        <p:nvSpPr>
          <p:cNvPr id="4" name="Title 3"/>
          <p:cNvSpPr>
            <a:spLocks noGrp="1"/>
          </p:cNvSpPr>
          <p:nvPr>
            <p:ph type="title"/>
          </p:nvPr>
        </p:nvSpPr>
        <p:spPr/>
        <p:txBody>
          <a:bodyPr/>
          <a:lstStyle/>
          <a:p>
            <a:r>
              <a:rPr lang="en-US" dirty="0"/>
              <a:t>Logarithmic barrier for general algorithms </a:t>
            </a:r>
          </a:p>
        </p:txBody>
      </p:sp>
      <p:sp>
        <p:nvSpPr>
          <p:cNvPr id="5" name="Google Shape;1228;p135"/>
          <p:cNvSpPr txBox="1"/>
          <p:nvPr/>
        </p:nvSpPr>
        <p:spPr>
          <a:xfrm>
            <a:off x="5550250" y="1581021"/>
            <a:ext cx="713400" cy="830400"/>
          </a:xfrm>
          <a:prstGeom prst="rect">
            <a:avLst/>
          </a:prstGeom>
          <a:noFill/>
          <a:ln>
            <a:noFill/>
          </a:ln>
        </p:spPr>
        <p:txBody>
          <a:bodyPr spcFirstLastPara="1" wrap="square" lIns="91425" tIns="91425" rIns="91425" bIns="91425" anchor="ctr" anchorCtr="0">
            <a:noAutofit/>
          </a:bodyPr>
          <a:lstStyle/>
          <a:p>
            <a:pPr>
              <a:lnSpc>
                <a:spcPct val="150000"/>
              </a:lnSpc>
              <a:spcBef>
                <a:spcPts val="480"/>
              </a:spcBef>
            </a:pPr>
            <a:r>
              <a:rPr lang="en-US" sz="2000" b="1" i="1">
                <a:solidFill>
                  <a:srgbClr val="FF0000"/>
                </a:solidFill>
              </a:rPr>
              <a:t>G</a:t>
            </a:r>
            <a:r>
              <a:rPr lang="en-US" sz="2000" b="1" i="1" baseline="-25000">
                <a:solidFill>
                  <a:srgbClr val="FF0000"/>
                </a:solidFill>
              </a:rPr>
              <a:t>M</a:t>
            </a:r>
            <a:endParaRPr/>
          </a:p>
        </p:txBody>
      </p:sp>
      <p:sp>
        <p:nvSpPr>
          <p:cNvPr id="6" name="Google Shape;1229;p135"/>
          <p:cNvSpPr txBox="1"/>
          <p:nvPr/>
        </p:nvSpPr>
        <p:spPr>
          <a:xfrm>
            <a:off x="5572760" y="2952621"/>
            <a:ext cx="713400" cy="830400"/>
          </a:xfrm>
          <a:prstGeom prst="rect">
            <a:avLst/>
          </a:prstGeom>
          <a:noFill/>
          <a:ln>
            <a:noFill/>
          </a:ln>
        </p:spPr>
        <p:txBody>
          <a:bodyPr spcFirstLastPara="1" wrap="square" lIns="91425" tIns="91425" rIns="91425" bIns="91425" anchor="ctr" anchorCtr="0">
            <a:noAutofit/>
          </a:bodyPr>
          <a:lstStyle/>
          <a:p>
            <a:pPr>
              <a:lnSpc>
                <a:spcPct val="150000"/>
              </a:lnSpc>
              <a:spcBef>
                <a:spcPts val="480"/>
              </a:spcBef>
            </a:pPr>
            <a:r>
              <a:rPr lang="en-US" sz="2000" b="1" i="1">
                <a:solidFill>
                  <a:srgbClr val="FF0000"/>
                </a:solidFill>
              </a:rPr>
              <a:t>G’</a:t>
            </a:r>
            <a:r>
              <a:rPr lang="en-US" sz="2000" b="1" i="1" baseline="-25000">
                <a:solidFill>
                  <a:srgbClr val="FF0000"/>
                </a:solidFill>
              </a:rPr>
              <a:t>M</a:t>
            </a:r>
            <a:endParaRPr/>
          </a:p>
        </p:txBody>
      </p:sp>
      <p:sp>
        <p:nvSpPr>
          <p:cNvPr id="7" name="Google Shape;1230;p135"/>
          <p:cNvSpPr/>
          <p:nvPr/>
        </p:nvSpPr>
        <p:spPr>
          <a:xfrm>
            <a:off x="5708325" y="2392846"/>
            <a:ext cx="180000" cy="6429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 name="Google Shape;1231;p135"/>
          <p:cNvSpPr/>
          <p:nvPr/>
        </p:nvSpPr>
        <p:spPr>
          <a:xfrm rot="-5400000">
            <a:off x="6888675" y="1427271"/>
            <a:ext cx="180000" cy="1073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 name="Google Shape;1232;p135"/>
          <p:cNvSpPr txBox="1"/>
          <p:nvPr/>
        </p:nvSpPr>
        <p:spPr>
          <a:xfrm>
            <a:off x="2161775" y="862696"/>
            <a:ext cx="6738000" cy="504300"/>
          </a:xfrm>
          <a:prstGeom prst="rect">
            <a:avLst/>
          </a:prstGeom>
          <a:noFill/>
          <a:ln>
            <a:noFill/>
          </a:ln>
        </p:spPr>
        <p:txBody>
          <a:bodyPr spcFirstLastPara="1" wrap="square" lIns="91425" tIns="91425" rIns="91425" bIns="91425" anchor="t" anchorCtr="0">
            <a:noAutofit/>
          </a:bodyPr>
          <a:lstStyle/>
          <a:p>
            <a:r>
              <a:rPr lang="en-US" sz="1600"/>
              <a:t>What if I don’t want to use multi-hop reasoning? </a:t>
            </a:r>
            <a:endParaRPr sz="1600"/>
          </a:p>
        </p:txBody>
      </p:sp>
      <p:sp>
        <p:nvSpPr>
          <p:cNvPr id="10" name="Google Shape;1233;p135"/>
          <p:cNvSpPr txBox="1"/>
          <p:nvPr/>
        </p:nvSpPr>
        <p:spPr>
          <a:xfrm>
            <a:off x="7836250" y="1581021"/>
            <a:ext cx="713400" cy="830400"/>
          </a:xfrm>
          <a:prstGeom prst="rect">
            <a:avLst/>
          </a:prstGeom>
          <a:noFill/>
          <a:ln>
            <a:noFill/>
          </a:ln>
        </p:spPr>
        <p:txBody>
          <a:bodyPr spcFirstLastPara="1" wrap="square" lIns="91425" tIns="91425" rIns="91425" bIns="91425" anchor="ctr" anchorCtr="0">
            <a:noAutofit/>
          </a:bodyPr>
          <a:lstStyle/>
          <a:p>
            <a:pPr>
              <a:lnSpc>
                <a:spcPct val="150000"/>
              </a:lnSpc>
              <a:buClr>
                <a:schemeClr val="dk1"/>
              </a:buClr>
              <a:buSzPts val="1100"/>
            </a:pPr>
            <a:r>
              <a:rPr lang="en-US" sz="2000" b="1" i="1">
                <a:solidFill>
                  <a:srgbClr val="38761D"/>
                </a:solidFill>
              </a:rPr>
              <a:t>G</a:t>
            </a:r>
            <a:r>
              <a:rPr lang="en-US" sz="2000" b="1" i="1" baseline="-25000">
                <a:solidFill>
                  <a:srgbClr val="38761D"/>
                </a:solidFill>
              </a:rPr>
              <a:t>S</a:t>
            </a:r>
            <a:endParaRPr sz="2000"/>
          </a:p>
        </p:txBody>
      </p:sp>
      <p:sp>
        <p:nvSpPr>
          <p:cNvPr id="11" name="Google Shape;1234;p135"/>
          <p:cNvSpPr txBox="1"/>
          <p:nvPr/>
        </p:nvSpPr>
        <p:spPr>
          <a:xfrm>
            <a:off x="7836250" y="2876421"/>
            <a:ext cx="713400" cy="830400"/>
          </a:xfrm>
          <a:prstGeom prst="rect">
            <a:avLst/>
          </a:prstGeom>
          <a:noFill/>
          <a:ln>
            <a:noFill/>
          </a:ln>
        </p:spPr>
        <p:txBody>
          <a:bodyPr spcFirstLastPara="1" wrap="square" lIns="91425" tIns="91425" rIns="91425" bIns="91425" anchor="ctr" anchorCtr="0">
            <a:noAutofit/>
          </a:bodyPr>
          <a:lstStyle/>
          <a:p>
            <a:pPr>
              <a:lnSpc>
                <a:spcPct val="150000"/>
              </a:lnSpc>
            </a:pPr>
            <a:r>
              <a:rPr lang="en-US" sz="2000" b="1" i="1">
                <a:solidFill>
                  <a:srgbClr val="38761D"/>
                </a:solidFill>
              </a:rPr>
              <a:t>G’</a:t>
            </a:r>
            <a:r>
              <a:rPr lang="en-US" sz="2000" b="1" i="1" baseline="-25000">
                <a:solidFill>
                  <a:srgbClr val="38761D"/>
                </a:solidFill>
              </a:rPr>
              <a:t>S</a:t>
            </a:r>
            <a:endParaRPr sz="2000"/>
          </a:p>
        </p:txBody>
      </p:sp>
      <p:sp>
        <p:nvSpPr>
          <p:cNvPr id="12" name="Google Shape;1235;p135"/>
          <p:cNvSpPr/>
          <p:nvPr/>
        </p:nvSpPr>
        <p:spPr>
          <a:xfrm rot="-5400000">
            <a:off x="6888675" y="2755071"/>
            <a:ext cx="180000" cy="1073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3" name="Google Shape;1236;p135"/>
          <p:cNvCxnSpPr/>
          <p:nvPr/>
        </p:nvCxnSpPr>
        <p:spPr>
          <a:xfrm flipH="1">
            <a:off x="6891275" y="1416771"/>
            <a:ext cx="5400" cy="2409300"/>
          </a:xfrm>
          <a:prstGeom prst="straightConnector1">
            <a:avLst/>
          </a:prstGeom>
          <a:noFill/>
          <a:ln w="9525" cap="flat" cmpd="sng">
            <a:solidFill>
              <a:schemeClr val="dk2"/>
            </a:solidFill>
            <a:prstDash val="dash"/>
            <a:round/>
            <a:headEnd type="none" w="med" len="med"/>
            <a:tailEnd type="none" w="med" len="med"/>
          </a:ln>
        </p:spPr>
      </p:cxnSp>
      <p:pic>
        <p:nvPicPr>
          <p:cNvPr id="14" name="Google Shape;1237;p135" descr="Related image"/>
          <p:cNvPicPr preferRelativeResize="0"/>
          <p:nvPr/>
        </p:nvPicPr>
        <p:blipFill>
          <a:blip r:embed="rId2">
            <a:alphaModFix/>
          </a:blip>
          <a:stretch>
            <a:fillRect/>
          </a:stretch>
        </p:blipFill>
        <p:spPr>
          <a:xfrm>
            <a:off x="8697325" y="1973383"/>
            <a:ext cx="1217800" cy="1217800"/>
          </a:xfrm>
          <a:prstGeom prst="rect">
            <a:avLst/>
          </a:prstGeom>
          <a:noFill/>
          <a:ln>
            <a:noFill/>
          </a:ln>
        </p:spPr>
      </p:pic>
      <p:sp>
        <p:nvSpPr>
          <p:cNvPr id="15" name="Google Shape;1238;p135"/>
          <p:cNvSpPr txBox="1"/>
          <p:nvPr/>
        </p:nvSpPr>
        <p:spPr>
          <a:xfrm>
            <a:off x="2654850" y="4037171"/>
            <a:ext cx="6466500" cy="2194800"/>
          </a:xfrm>
          <a:prstGeom prst="rect">
            <a:avLst/>
          </a:prstGeom>
          <a:solidFill>
            <a:srgbClr val="FFF2CC"/>
          </a:solidFill>
          <a:ln w="28575" cap="flat" cmpd="sng">
            <a:solidFill>
              <a:srgbClr val="E69138"/>
            </a:solidFill>
            <a:prstDash val="solid"/>
            <a:round/>
            <a:headEnd type="none" w="sm" len="sm"/>
            <a:tailEnd type="none" w="sm" len="sm"/>
          </a:ln>
        </p:spPr>
        <p:txBody>
          <a:bodyPr spcFirstLastPara="1" wrap="square" lIns="91425" tIns="91425" rIns="91425" bIns="91425" anchor="t" anchorCtr="0">
            <a:noAutofit/>
          </a:bodyPr>
          <a:lstStyle/>
          <a:p>
            <a:r>
              <a:rPr lang="en-US" sz="1700" b="1"/>
              <a:t> Theorem 3 (Impossibility of general reasoning) </a:t>
            </a:r>
            <a:endParaRPr sz="1700" b="1"/>
          </a:p>
        </p:txBody>
      </p:sp>
      <p:sp>
        <p:nvSpPr>
          <p:cNvPr id="16" name="Google Shape;1239;p135"/>
          <p:cNvSpPr txBox="1">
            <a:spLocks/>
          </p:cNvSpPr>
          <p:nvPr/>
        </p:nvSpPr>
        <p:spPr>
          <a:xfrm>
            <a:off x="2756375" y="4452921"/>
            <a:ext cx="3685750" cy="533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Wingdings" charset="2"/>
              <a:buNone/>
            </a:pPr>
            <a:r>
              <a:rPr lang="en-US" sz="1600" dirty="0"/>
              <a:t>If </a:t>
            </a:r>
            <a:r>
              <a:rPr lang="en-US" sz="1600" i="1" dirty="0" err="1">
                <a:solidFill>
                  <a:srgbClr val="0000FF"/>
                </a:solidFill>
              </a:rPr>
              <a:t>n.</a:t>
            </a:r>
            <a:r>
              <a:rPr lang="en-US" sz="1600" i="1" dirty="0" err="1">
                <a:solidFill>
                  <a:srgbClr val="0000FF"/>
                </a:solidFill>
                <a:latin typeface="Roboto"/>
                <a:ea typeface="Roboto"/>
                <a:cs typeface="Roboto"/>
                <a:sym typeface="Roboto"/>
              </a:rPr>
              <a:t>λ.</a:t>
            </a:r>
            <a:r>
              <a:rPr lang="en-US" sz="1400" i="1" dirty="0" err="1">
                <a:solidFill>
                  <a:srgbClr val="0000FF"/>
                </a:solidFill>
              </a:rPr>
              <a:t>p</a:t>
            </a:r>
            <a:r>
              <a:rPr lang="en-US" sz="1400" i="1" baseline="-25000" dirty="0">
                <a:solidFill>
                  <a:srgbClr val="0000FF"/>
                </a:solidFill>
              </a:rPr>
              <a:t>-</a:t>
            </a:r>
            <a:r>
              <a:rPr lang="en-US" sz="1600" i="1" dirty="0">
                <a:solidFill>
                  <a:srgbClr val="0000FF"/>
                </a:solidFill>
                <a:latin typeface="Roboto"/>
                <a:ea typeface="Roboto"/>
                <a:cs typeface="Roboto"/>
                <a:sym typeface="Roboto"/>
              </a:rPr>
              <a:t>=c&gt;1, </a:t>
            </a:r>
            <a:r>
              <a:rPr lang="en-US" sz="1600" dirty="0"/>
              <a:t>for some constant </a:t>
            </a:r>
            <a:r>
              <a:rPr lang="en-US" sz="1600" i="1" dirty="0">
                <a:solidFill>
                  <a:srgbClr val="0000FF"/>
                </a:solidFill>
                <a:latin typeface="Roboto"/>
                <a:ea typeface="Roboto"/>
                <a:cs typeface="Roboto"/>
                <a:sym typeface="Roboto"/>
              </a:rPr>
              <a:t>c</a:t>
            </a:r>
            <a:r>
              <a:rPr lang="en-US" sz="1600" dirty="0"/>
              <a:t>, </a:t>
            </a:r>
            <a:endParaRPr lang="en-US" sz="1600" i="1" dirty="0">
              <a:solidFill>
                <a:srgbClr val="0000FF"/>
              </a:solidFill>
            </a:endParaRPr>
          </a:p>
        </p:txBody>
      </p:sp>
      <p:sp>
        <p:nvSpPr>
          <p:cNvPr id="17" name="Google Shape;1240;p135"/>
          <p:cNvSpPr txBox="1">
            <a:spLocks/>
          </p:cNvSpPr>
          <p:nvPr/>
        </p:nvSpPr>
        <p:spPr>
          <a:xfrm>
            <a:off x="2756375" y="4833921"/>
            <a:ext cx="6466500" cy="533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Wingdings" charset="2"/>
              <a:buNone/>
            </a:pPr>
            <a:r>
              <a:rPr lang="en-US" sz="1600"/>
              <a:t>there is no </a:t>
            </a:r>
            <a:r>
              <a:rPr lang="en-US" sz="1600">
                <a:solidFill>
                  <a:srgbClr val="0000FF"/>
                </a:solidFill>
                <a:latin typeface="Roboto"/>
                <a:ea typeface="Roboto"/>
                <a:cs typeface="Roboto"/>
                <a:sym typeface="Roboto"/>
              </a:rPr>
              <a:t>𝛿</a:t>
            </a:r>
            <a:r>
              <a:rPr lang="en-US" sz="1600"/>
              <a:t>-accurate algorithm (with </a:t>
            </a:r>
            <a:r>
              <a:rPr lang="en-US" sz="1600" i="1">
                <a:solidFill>
                  <a:srgbClr val="0000FF"/>
                </a:solidFill>
                <a:latin typeface="Trebuchet MS"/>
                <a:ea typeface="Trebuchet MS"/>
                <a:cs typeface="Trebuchet MS"/>
                <a:sym typeface="Trebuchet MS"/>
              </a:rPr>
              <a:t>ℓ&gt;</a:t>
            </a:r>
            <a:r>
              <a:rPr lang="en-US" sz="1600" i="1" dirty="0" err="1">
                <a:solidFill>
                  <a:srgbClr val="0000FF"/>
                </a:solidFill>
                <a:latin typeface="Trebuchet MS"/>
                <a:ea typeface="Trebuchet MS"/>
                <a:cs typeface="Trebuchet MS"/>
                <a:sym typeface="Trebuchet MS"/>
              </a:rPr>
              <a:t>d</a:t>
            </a:r>
            <a:r>
              <a:rPr lang="en-US" sz="1600" i="1" dirty="0" err="1">
                <a:solidFill>
                  <a:srgbClr val="0000FF"/>
                </a:solidFill>
                <a:latin typeface="Roboto"/>
                <a:ea typeface="Roboto"/>
                <a:cs typeface="Roboto"/>
                <a:sym typeface="Roboto"/>
              </a:rPr>
              <a:t>λ</a:t>
            </a:r>
            <a:r>
              <a:rPr lang="en-US" sz="1600" dirty="0"/>
              <a:t>) that can distinguish any </a:t>
            </a:r>
            <a:r>
              <a:rPr lang="en-US" sz="2000" b="1" i="1" dirty="0">
                <a:solidFill>
                  <a:srgbClr val="FF0000"/>
                </a:solidFill>
              </a:rPr>
              <a:t>G</a:t>
            </a:r>
            <a:r>
              <a:rPr lang="en-US" sz="2000" b="1" i="1" baseline="-25000" dirty="0">
                <a:solidFill>
                  <a:srgbClr val="FF0000"/>
                </a:solidFill>
              </a:rPr>
              <a:t>M</a:t>
            </a:r>
            <a:r>
              <a:rPr lang="en-US" sz="1600" dirty="0"/>
              <a:t> and </a:t>
            </a:r>
            <a:r>
              <a:rPr lang="en-US" sz="2000" b="1" i="1" dirty="0">
                <a:solidFill>
                  <a:srgbClr val="FF0000"/>
                </a:solidFill>
              </a:rPr>
              <a:t>G</a:t>
            </a:r>
            <a:r>
              <a:rPr lang="en-US" sz="2000" b="1" i="1" baseline="-25000" dirty="0">
                <a:solidFill>
                  <a:srgbClr val="FF0000"/>
                </a:solidFill>
              </a:rPr>
              <a:t>M</a:t>
            </a:r>
            <a:r>
              <a:rPr lang="en-US" sz="1800" b="1" i="1" dirty="0">
                <a:solidFill>
                  <a:srgbClr val="FF0000"/>
                </a:solidFill>
              </a:rPr>
              <a:t>’ </a:t>
            </a:r>
            <a:r>
              <a:rPr lang="en-US" sz="1600" dirty="0"/>
              <a:t>with a high-probability, and limited numerical precision.</a:t>
            </a:r>
          </a:p>
        </p:txBody>
      </p:sp>
      <p:sp>
        <p:nvSpPr>
          <p:cNvPr id="18" name="Google Shape;1241;p135"/>
          <p:cNvSpPr txBox="1">
            <a:spLocks/>
          </p:cNvSpPr>
          <p:nvPr/>
        </p:nvSpPr>
        <p:spPr>
          <a:xfrm>
            <a:off x="6229961" y="4453968"/>
            <a:ext cx="2393400" cy="533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Wingdings" charset="2"/>
              <a:buNone/>
            </a:pPr>
            <a:r>
              <a:rPr lang="en-US" sz="1600" dirty="0"/>
              <a:t>and </a:t>
            </a:r>
            <a:r>
              <a:rPr lang="en-US" sz="1600" i="1" dirty="0" err="1">
                <a:solidFill>
                  <a:srgbClr val="0000FF"/>
                </a:solidFill>
              </a:rPr>
              <a:t>d</a:t>
            </a:r>
            <a:r>
              <a:rPr lang="en-US" sz="1600" i="1" dirty="0" err="1">
                <a:solidFill>
                  <a:srgbClr val="0000FF"/>
                </a:solidFill>
                <a:latin typeface="Trebuchet MS"/>
                <a:ea typeface="Trebuchet MS"/>
                <a:cs typeface="Trebuchet MS"/>
                <a:sym typeface="Trebuchet MS"/>
              </a:rPr>
              <a:t>∈</a:t>
            </a:r>
            <a:r>
              <a:rPr lang="en-US" sz="1600" i="1" dirty="0" err="1">
                <a:solidFill>
                  <a:srgbClr val="0000FF"/>
                </a:solidFill>
                <a:latin typeface="Roboto"/>
                <a:ea typeface="Roboto"/>
                <a:cs typeface="Roboto"/>
                <a:sym typeface="Roboto"/>
              </a:rPr>
              <a:t>Ω</a:t>
            </a:r>
            <a:r>
              <a:rPr lang="en-US" sz="1600" i="1" dirty="0">
                <a:solidFill>
                  <a:srgbClr val="0000FF"/>
                </a:solidFill>
                <a:latin typeface="Roboto"/>
                <a:ea typeface="Roboto"/>
                <a:cs typeface="Roboto"/>
                <a:sym typeface="Roboto"/>
              </a:rPr>
              <a:t>(log n)</a:t>
            </a:r>
            <a:endParaRPr lang="en-US" sz="1600" i="1" dirty="0">
              <a:solidFill>
                <a:srgbClr val="0000FF"/>
              </a:solidFill>
            </a:endParaRPr>
          </a:p>
        </p:txBody>
      </p:sp>
      <p:sp>
        <p:nvSpPr>
          <p:cNvPr id="19" name="Google Shape;1242;p135"/>
          <p:cNvSpPr txBox="1"/>
          <p:nvPr/>
        </p:nvSpPr>
        <p:spPr>
          <a:xfrm>
            <a:off x="2600230" y="1772859"/>
            <a:ext cx="2359800" cy="469500"/>
          </a:xfrm>
          <a:prstGeom prst="rect">
            <a:avLst/>
          </a:prstGeom>
          <a:noFill/>
          <a:ln>
            <a:noFill/>
          </a:ln>
        </p:spPr>
        <p:txBody>
          <a:bodyPr spcFirstLastPara="1" wrap="square" lIns="91425" tIns="91425" rIns="91425" bIns="91425" anchor="ctr" anchorCtr="0">
            <a:noAutofit/>
          </a:bodyPr>
          <a:lstStyle/>
          <a:p>
            <a:r>
              <a:rPr lang="en-US" sz="1600" b="1" i="1">
                <a:solidFill>
                  <a:srgbClr val="FF0000"/>
                </a:solidFill>
              </a:rPr>
              <a:t>H</a:t>
            </a:r>
            <a:r>
              <a:rPr lang="en-US" sz="1600" b="1" i="1" baseline="-25000">
                <a:solidFill>
                  <a:srgbClr val="FF0000"/>
                </a:solidFill>
              </a:rPr>
              <a:t>`</a:t>
            </a:r>
            <a:r>
              <a:rPr lang="en-US" sz="1600" i="1">
                <a:solidFill>
                  <a:srgbClr val="FF0000"/>
                </a:solidFill>
              </a:rPr>
              <a:t>(m, m’)     m </a:t>
            </a:r>
            <a:r>
              <a:rPr lang="en-US" sz="1600" i="1">
                <a:solidFill>
                  <a:srgbClr val="FF0000"/>
                </a:solidFill>
                <a:latin typeface="Times New Roman"/>
                <a:ea typeface="Times New Roman"/>
                <a:cs typeface="Times New Roman"/>
                <a:sym typeface="Times New Roman"/>
              </a:rPr>
              <a:t>←</a:t>
            </a:r>
            <a:r>
              <a:rPr lang="en-US" sz="1600" i="1">
                <a:solidFill>
                  <a:srgbClr val="0000FF"/>
                </a:solidFill>
              </a:rPr>
              <a:t>d</a:t>
            </a:r>
            <a:r>
              <a:rPr lang="en-US" sz="1600" i="1">
                <a:solidFill>
                  <a:srgbClr val="FF0000"/>
                </a:solidFill>
                <a:latin typeface="Times New Roman"/>
                <a:ea typeface="Times New Roman"/>
                <a:cs typeface="Times New Roman"/>
                <a:sym typeface="Times New Roman"/>
              </a:rPr>
              <a:t>→ </a:t>
            </a:r>
            <a:r>
              <a:rPr lang="en-US" sz="1600" i="1">
                <a:solidFill>
                  <a:srgbClr val="FF0000"/>
                </a:solidFill>
              </a:rPr>
              <a:t>m’</a:t>
            </a:r>
            <a:endParaRPr sz="1600" i="1"/>
          </a:p>
        </p:txBody>
      </p:sp>
      <p:sp>
        <p:nvSpPr>
          <p:cNvPr id="20" name="Google Shape;1243;p135"/>
          <p:cNvSpPr txBox="1"/>
          <p:nvPr/>
        </p:nvSpPr>
        <p:spPr>
          <a:xfrm>
            <a:off x="2593868" y="3133284"/>
            <a:ext cx="2322300" cy="469500"/>
          </a:xfrm>
          <a:prstGeom prst="rect">
            <a:avLst/>
          </a:prstGeom>
          <a:noFill/>
          <a:ln>
            <a:noFill/>
          </a:ln>
        </p:spPr>
        <p:txBody>
          <a:bodyPr spcFirstLastPara="1" wrap="square" lIns="91425" tIns="91425" rIns="91425" bIns="91425" anchor="ctr" anchorCtr="0">
            <a:noAutofit/>
          </a:bodyPr>
          <a:lstStyle/>
          <a:p>
            <a:r>
              <a:rPr lang="en-US" sz="1600" b="1" i="1">
                <a:solidFill>
                  <a:srgbClr val="FF0000"/>
                </a:solidFill>
              </a:rPr>
              <a:t>H</a:t>
            </a:r>
            <a:r>
              <a:rPr lang="en-US" sz="1600" b="1" i="1" baseline="-25000">
                <a:solidFill>
                  <a:srgbClr val="FF0000"/>
                </a:solidFill>
              </a:rPr>
              <a:t>0</a:t>
            </a:r>
            <a:r>
              <a:rPr lang="en-US" sz="1600" i="1">
                <a:solidFill>
                  <a:srgbClr val="FF0000"/>
                </a:solidFill>
              </a:rPr>
              <a:t>(m, m’)     m </a:t>
            </a:r>
            <a:r>
              <a:rPr lang="en-US" sz="1600" i="1">
                <a:solidFill>
                  <a:srgbClr val="FF0000"/>
                </a:solidFill>
                <a:latin typeface="Times New Roman"/>
                <a:ea typeface="Times New Roman"/>
                <a:cs typeface="Times New Roman"/>
                <a:sym typeface="Times New Roman"/>
              </a:rPr>
              <a:t>←</a:t>
            </a:r>
            <a:r>
              <a:rPr lang="en-US" sz="1600" i="1">
                <a:solidFill>
                  <a:srgbClr val="FF0000"/>
                </a:solidFill>
              </a:rPr>
              <a:t>/</a:t>
            </a:r>
            <a:r>
              <a:rPr lang="en-US" sz="1600" i="1">
                <a:solidFill>
                  <a:srgbClr val="FF0000"/>
                </a:solidFill>
                <a:latin typeface="Times New Roman"/>
                <a:ea typeface="Times New Roman"/>
                <a:cs typeface="Times New Roman"/>
                <a:sym typeface="Times New Roman"/>
              </a:rPr>
              <a:t>→ </a:t>
            </a:r>
            <a:r>
              <a:rPr lang="en-US" sz="1600" i="1">
                <a:solidFill>
                  <a:srgbClr val="FF0000"/>
                </a:solidFill>
              </a:rPr>
              <a:t>m’</a:t>
            </a:r>
            <a:endParaRPr sz="1600" i="1"/>
          </a:p>
        </p:txBody>
      </p:sp>
    </p:spTree>
    <p:extLst>
      <p:ext uri="{BB962C8B-B14F-4D97-AF65-F5344CB8AC3E}">
        <p14:creationId xmlns:p14="http://schemas.microsoft.com/office/powerpoint/2010/main" val="21293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10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Challenges towards NLU: ambiguity </a:t>
            </a:r>
          </a:p>
        </p:txBody>
      </p:sp>
      <p:sp>
        <p:nvSpPr>
          <p:cNvPr id="3" name="Content Placeholder 2"/>
          <p:cNvSpPr>
            <a:spLocks noGrp="1"/>
          </p:cNvSpPr>
          <p:nvPr>
            <p:ph idx="1"/>
          </p:nvPr>
        </p:nvSpPr>
        <p:spPr>
          <a:xfrm>
            <a:off x="419100" y="1452262"/>
            <a:ext cx="11394948" cy="4957455"/>
          </a:xfrm>
        </p:spPr>
        <p:txBody>
          <a:bodyPr>
            <a:normAutofit/>
          </a:bodyPr>
          <a:lstStyle/>
          <a:p>
            <a:r>
              <a:rPr lang="en-US" dirty="0"/>
              <a:t>Making sense of strings. </a:t>
            </a:r>
          </a:p>
          <a:p>
            <a:endParaRPr lang="en-US" dirty="0"/>
          </a:p>
          <a:p>
            <a:endParaRPr lang="en-US" dirty="0"/>
          </a:p>
          <a:p>
            <a:pPr marL="914400" lvl="2" indent="0">
              <a:buNone/>
            </a:pPr>
            <a:endParaRPr lang="en-US" dirty="0"/>
          </a:p>
          <a:p>
            <a:pPr marL="914400" lvl="2" indent="0">
              <a:buNone/>
            </a:pPr>
            <a:endParaRPr lang="en-US" dirty="0"/>
          </a:p>
          <a:p>
            <a:pPr lvl="2"/>
            <a:r>
              <a:rPr lang="en-US" dirty="0"/>
              <a:t>Oxford English Dictionary lists 10 primary meanings for “of”. </a:t>
            </a:r>
          </a:p>
        </p:txBody>
      </p:sp>
      <p:sp>
        <p:nvSpPr>
          <p:cNvPr id="4" name="Slide Number Placeholder 3"/>
          <p:cNvSpPr>
            <a:spLocks noGrp="1"/>
          </p:cNvSpPr>
          <p:nvPr>
            <p:ph type="sldNum" sz="quarter" idx="12"/>
          </p:nvPr>
        </p:nvSpPr>
        <p:spPr/>
        <p:txBody>
          <a:bodyPr/>
          <a:lstStyle/>
          <a:p>
            <a:fld id="{86B4B35C-345F-9846-8E6A-29269C850829}" type="slidenum">
              <a:rPr lang="en-US" smtClean="0"/>
              <a:pPr/>
              <a:t>11</a:t>
            </a:fld>
            <a:endParaRPr lang="en-US" dirty="0"/>
          </a:p>
        </p:txBody>
      </p:sp>
      <p:sp>
        <p:nvSpPr>
          <p:cNvPr id="5" name="Rounded Rectangle 4"/>
          <p:cNvSpPr/>
          <p:nvPr/>
        </p:nvSpPr>
        <p:spPr>
          <a:xfrm>
            <a:off x="2874056" y="2477059"/>
            <a:ext cx="6692900" cy="1143739"/>
          </a:xfrm>
          <a:prstGeom prst="round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bIns="91440" rtlCol="0" anchor="ctr"/>
          <a:lstStyle/>
          <a:p>
            <a:pPr algn="ctr">
              <a:lnSpc>
                <a:spcPct val="150000"/>
              </a:lnSpc>
              <a:spcAft>
                <a:spcPts val="600"/>
              </a:spcAft>
            </a:pPr>
            <a:r>
              <a:rPr lang="en-US" sz="2100" i="1" dirty="0">
                <a:latin typeface="Merriweather Sans" charset="0"/>
                <a:ea typeface="Merriweather Sans" charset="0"/>
                <a:cs typeface="Merriweather Sans" charset="0"/>
              </a:rPr>
              <a:t>“</a:t>
            </a:r>
            <a:r>
              <a:rPr lang="en-US" sz="2100" dirty="0">
                <a:latin typeface="Merriweather Sans" charset="0"/>
                <a:ea typeface="Merriweather Sans" charset="0"/>
                <a:cs typeface="Merriweather Sans" charset="0"/>
              </a:rPr>
              <a:t>A 61-year old furniture salesman was pushed down the shaft of a freight elevator yesterday</a:t>
            </a:r>
            <a:r>
              <a:rPr lang="en-US" sz="2100" i="1" dirty="0">
                <a:latin typeface="Merriweather Sans" charset="0"/>
                <a:ea typeface="Merriweather Sans" charset="0"/>
                <a:cs typeface="Merriweather Sans" charset="0"/>
              </a:rPr>
              <a:t>.”</a:t>
            </a:r>
          </a:p>
        </p:txBody>
      </p:sp>
      <p:pic>
        <p:nvPicPr>
          <p:cNvPr id="9220" name="Picture 4" descr="http://pictogram2.com/p/p0867/i/m.png"/>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90012" y="2325682"/>
            <a:ext cx="1286391" cy="128639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823;p83"/>
          <p:cNvSpPr/>
          <p:nvPr/>
        </p:nvSpPr>
        <p:spPr>
          <a:xfrm>
            <a:off x="3604452" y="2647838"/>
            <a:ext cx="1572679" cy="321040"/>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 name="Google Shape;823;p83"/>
          <p:cNvSpPr/>
          <p:nvPr/>
        </p:nvSpPr>
        <p:spPr>
          <a:xfrm>
            <a:off x="5206681" y="2637364"/>
            <a:ext cx="1137364" cy="331514"/>
          </a:xfrm>
          <a:prstGeom prst="roundRect">
            <a:avLst>
              <a:gd name="adj" fmla="val 37839"/>
            </a:avLst>
          </a:prstGeom>
          <a:solidFill>
            <a:schemeClr val="tx1">
              <a:lumMod val="95000"/>
              <a:lumOff val="5000"/>
              <a:alpha val="26000"/>
            </a:scheme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 name="Google Shape;823;p83"/>
          <p:cNvSpPr/>
          <p:nvPr/>
        </p:nvSpPr>
        <p:spPr>
          <a:xfrm>
            <a:off x="6413351" y="2639410"/>
            <a:ext cx="1303079" cy="353838"/>
          </a:xfrm>
          <a:prstGeom prst="roundRect">
            <a:avLst>
              <a:gd name="adj" fmla="val 37839"/>
            </a:avLst>
          </a:prstGeom>
          <a:solidFill>
            <a:schemeClr val="tx1">
              <a:lumMod val="95000"/>
              <a:lumOff val="5000"/>
              <a:alpha val="26000"/>
            </a:scheme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Arc 5"/>
          <p:cNvSpPr/>
          <p:nvPr/>
        </p:nvSpPr>
        <p:spPr>
          <a:xfrm>
            <a:off x="4534011" y="2279325"/>
            <a:ext cx="1305904" cy="1036847"/>
          </a:xfrm>
          <a:prstGeom prst="arc">
            <a:avLst>
              <a:gd name="adj1" fmla="val 11903363"/>
              <a:gd name="adj2" fmla="val 20713528"/>
            </a:avLst>
          </a:prstGeom>
          <a:ln w="38100">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2" name="Arc 11"/>
          <p:cNvSpPr/>
          <p:nvPr/>
        </p:nvSpPr>
        <p:spPr>
          <a:xfrm>
            <a:off x="4556239" y="1970767"/>
            <a:ext cx="2434051" cy="1509593"/>
          </a:xfrm>
          <a:prstGeom prst="arc">
            <a:avLst>
              <a:gd name="adj1" fmla="val 11143924"/>
              <a:gd name="adj2" fmla="val 21278683"/>
            </a:avLst>
          </a:prstGeom>
          <a:ln w="38100">
            <a:tailEnd type="stealth"/>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9222" name="Picture 6" descr="mage result for checkmar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3096" y="1694332"/>
            <a:ext cx="257781" cy="27643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mage result for x mar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8979" y="2190270"/>
            <a:ext cx="284367" cy="219803"/>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823;p83"/>
          <p:cNvSpPr/>
          <p:nvPr/>
        </p:nvSpPr>
        <p:spPr>
          <a:xfrm>
            <a:off x="5137268" y="3142476"/>
            <a:ext cx="338320" cy="331514"/>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823;p83"/>
          <p:cNvSpPr/>
          <p:nvPr/>
        </p:nvSpPr>
        <p:spPr>
          <a:xfrm>
            <a:off x="3869855" y="3142476"/>
            <a:ext cx="1237703" cy="331514"/>
          </a:xfrm>
          <a:prstGeom prst="roundRect">
            <a:avLst>
              <a:gd name="adj" fmla="val 37839"/>
            </a:avLst>
          </a:prstGeom>
          <a:solidFill>
            <a:schemeClr val="tx1">
              <a:lumMod val="95000"/>
              <a:lumOff val="5000"/>
              <a:alpha val="26000"/>
            </a:scheme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 name="Google Shape;823;p83"/>
          <p:cNvSpPr/>
          <p:nvPr/>
        </p:nvSpPr>
        <p:spPr>
          <a:xfrm>
            <a:off x="5507333" y="3133686"/>
            <a:ext cx="2266127" cy="331514"/>
          </a:xfrm>
          <a:prstGeom prst="roundRect">
            <a:avLst>
              <a:gd name="adj" fmla="val 37839"/>
            </a:avLst>
          </a:prstGeom>
          <a:solidFill>
            <a:schemeClr val="tx1">
              <a:lumMod val="95000"/>
              <a:lumOff val="5000"/>
              <a:alpha val="26000"/>
            </a:scheme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19" name="Group 18"/>
          <p:cNvGrpSpPr/>
          <p:nvPr/>
        </p:nvGrpSpPr>
        <p:grpSpPr>
          <a:xfrm>
            <a:off x="4271757" y="6479727"/>
            <a:ext cx="3629691" cy="369332"/>
            <a:chOff x="3864078" y="6289952"/>
            <a:chExt cx="3629691" cy="369332"/>
          </a:xfrm>
        </p:grpSpPr>
        <p:pic>
          <p:nvPicPr>
            <p:cNvPr id="20" name="Picture 6" descr="mage result for the new york tim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9961" y="6375876"/>
              <a:ext cx="1903808" cy="25953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864078" y="6289952"/>
              <a:ext cx="1755609" cy="369332"/>
            </a:xfrm>
            <a:prstGeom prst="rect">
              <a:avLst/>
            </a:prstGeom>
            <a:noFill/>
          </p:spPr>
          <p:txBody>
            <a:bodyPr wrap="none" rtlCol="0">
              <a:spAutoFit/>
            </a:bodyPr>
            <a:lstStyle/>
            <a:p>
              <a:r>
                <a:rPr lang="en-US" i="1">
                  <a:latin typeface="Merriweather Sans" charset="0"/>
                  <a:ea typeface="Merriweather Sans" charset="0"/>
                  <a:cs typeface="Merriweather Sans" charset="0"/>
                </a:rPr>
                <a:t>The story </a:t>
              </a:r>
              <a:r>
                <a:rPr lang="en-US" i="1" dirty="0">
                  <a:latin typeface="Merriweather Sans" charset="0"/>
                  <a:ea typeface="Merriweather Sans" charset="0"/>
                  <a:cs typeface="Merriweather Sans" charset="0"/>
                </a:rPr>
                <a:t>from </a:t>
              </a:r>
            </a:p>
          </p:txBody>
        </p:sp>
      </p:grpSp>
      <p:sp>
        <p:nvSpPr>
          <p:cNvPr id="7" name="Rounded Rectangle 6"/>
          <p:cNvSpPr/>
          <p:nvPr/>
        </p:nvSpPr>
        <p:spPr>
          <a:xfrm>
            <a:off x="3398519" y="3962863"/>
            <a:ext cx="4018059" cy="391597"/>
          </a:xfrm>
          <a:prstGeom prst="roundRect">
            <a:avLst/>
          </a:prstGeom>
          <a:solidFill>
            <a:schemeClr val="bg1">
              <a:lumMod val="95000"/>
            </a:schemeClr>
          </a:solidFill>
        </p:spPr>
        <p:txBody>
          <a:bodyPr wrap="square">
            <a:spAutoFit/>
          </a:bodyPr>
          <a:lstStyle/>
          <a:p>
            <a:pPr algn="ctr"/>
            <a:r>
              <a:rPr lang="en-US" sz="1700" dirty="0">
                <a:latin typeface="Merriweather Sans" charset="0"/>
                <a:ea typeface="Merriweather Sans" charset="0"/>
                <a:cs typeface="Merriweather Sans" charset="0"/>
              </a:rPr>
              <a:t>shaft </a:t>
            </a:r>
            <a:r>
              <a:rPr lang="en-US" sz="1700" dirty="0">
                <a:solidFill>
                  <a:sysClr val="windowText" lastClr="000000"/>
                </a:solidFill>
                <a:latin typeface="Merriweather Sans" charset="0"/>
                <a:ea typeface="Merriweather Sans" charset="0"/>
                <a:cs typeface="Merriweather Sans" charset="0"/>
              </a:rPr>
              <a:t>of</a:t>
            </a:r>
            <a:r>
              <a:rPr lang="en-US" sz="1700" dirty="0">
                <a:latin typeface="Merriweather Sans" charset="0"/>
                <a:ea typeface="Merriweather Sans" charset="0"/>
                <a:cs typeface="Merriweather Sans" charset="0"/>
              </a:rPr>
              <a:t> a freight elevator</a:t>
            </a:r>
          </a:p>
        </p:txBody>
      </p:sp>
      <p:sp>
        <p:nvSpPr>
          <p:cNvPr id="22" name="Rounded Rectangle 21"/>
          <p:cNvSpPr/>
          <p:nvPr/>
        </p:nvSpPr>
        <p:spPr>
          <a:xfrm>
            <a:off x="3398520" y="5283996"/>
            <a:ext cx="4018059" cy="391597"/>
          </a:xfrm>
          <a:prstGeom prst="roundRect">
            <a:avLst/>
          </a:prstGeom>
          <a:solidFill>
            <a:schemeClr val="bg1">
              <a:lumMod val="95000"/>
            </a:schemeClr>
          </a:solidFill>
        </p:spPr>
        <p:txBody>
          <a:bodyPr wrap="square">
            <a:spAutoFit/>
          </a:bodyPr>
          <a:lstStyle/>
          <a:p>
            <a:pPr algn="ctr"/>
            <a:r>
              <a:rPr lang="en-US" sz="1700" b="1" dirty="0">
                <a:latin typeface="Merriweather Sans" charset="0"/>
                <a:ea typeface="Merriweather Sans" charset="0"/>
                <a:cs typeface="Merriweather Sans" charset="0"/>
              </a:rPr>
              <a:t>height </a:t>
            </a:r>
            <a:r>
              <a:rPr lang="en-US" sz="1700" dirty="0">
                <a:latin typeface="Merriweather Sans" charset="0"/>
                <a:ea typeface="Merriweather Sans" charset="0"/>
                <a:cs typeface="Merriweather Sans" charset="0"/>
              </a:rPr>
              <a:t>of a freight elevator</a:t>
            </a:r>
          </a:p>
        </p:txBody>
      </p:sp>
      <p:sp>
        <p:nvSpPr>
          <p:cNvPr id="11" name="Left Arrow Callout 10"/>
          <p:cNvSpPr/>
          <p:nvPr/>
        </p:nvSpPr>
        <p:spPr>
          <a:xfrm>
            <a:off x="7431564" y="4015513"/>
            <a:ext cx="1863511" cy="338679"/>
          </a:xfrm>
          <a:prstGeom prst="leftArrowCallout">
            <a:avLst>
              <a:gd name="adj1" fmla="val 25000"/>
              <a:gd name="adj2" fmla="val 25000"/>
              <a:gd name="adj3" fmla="val 25000"/>
              <a:gd name="adj4" fmla="val 887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Merriweather Sans" charset="0"/>
                <a:ea typeface="Merriweather Sans" charset="0"/>
                <a:cs typeface="Merriweather Sans" charset="0"/>
              </a:rPr>
              <a:t>part-whole</a:t>
            </a:r>
          </a:p>
        </p:txBody>
      </p:sp>
      <p:sp>
        <p:nvSpPr>
          <p:cNvPr id="23" name="Left Arrow Callout 22"/>
          <p:cNvSpPr/>
          <p:nvPr/>
        </p:nvSpPr>
        <p:spPr>
          <a:xfrm>
            <a:off x="7431564" y="5306925"/>
            <a:ext cx="1863511" cy="351706"/>
          </a:xfrm>
          <a:prstGeom prst="leftArrowCallout">
            <a:avLst>
              <a:gd name="adj1" fmla="val 25000"/>
              <a:gd name="adj2" fmla="val 25000"/>
              <a:gd name="adj3" fmla="val 25000"/>
              <a:gd name="adj4" fmla="val 887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Merriweather Sans" charset="0"/>
                <a:ea typeface="Merriweather Sans" charset="0"/>
                <a:cs typeface="Merriweather Sans" charset="0"/>
              </a:rPr>
              <a:t>attribute</a:t>
            </a:r>
          </a:p>
        </p:txBody>
      </p:sp>
      <p:sp>
        <p:nvSpPr>
          <p:cNvPr id="24" name="Rounded Rectangle 23"/>
          <p:cNvSpPr/>
          <p:nvPr/>
        </p:nvSpPr>
        <p:spPr>
          <a:xfrm>
            <a:off x="3398520" y="5724610"/>
            <a:ext cx="4018059" cy="391597"/>
          </a:xfrm>
          <a:prstGeom prst="roundRect">
            <a:avLst/>
          </a:prstGeom>
          <a:solidFill>
            <a:schemeClr val="bg1">
              <a:lumMod val="95000"/>
            </a:schemeClr>
          </a:solidFill>
        </p:spPr>
        <p:txBody>
          <a:bodyPr wrap="square">
            <a:spAutoFit/>
          </a:bodyPr>
          <a:lstStyle/>
          <a:p>
            <a:pPr algn="ctr"/>
            <a:r>
              <a:rPr lang="en-US" sz="1700" b="1" dirty="0">
                <a:latin typeface="Merriweather Sans" charset="0"/>
                <a:ea typeface="Merriweather Sans" charset="0"/>
                <a:cs typeface="Merriweather Sans" charset="0"/>
              </a:rPr>
              <a:t>manufacturer </a:t>
            </a:r>
            <a:r>
              <a:rPr lang="en-US" sz="1700" dirty="0">
                <a:latin typeface="Merriweather Sans" charset="0"/>
                <a:ea typeface="Merriweather Sans" charset="0"/>
                <a:cs typeface="Merriweather Sans" charset="0"/>
              </a:rPr>
              <a:t>of a freight elevator</a:t>
            </a:r>
          </a:p>
        </p:txBody>
      </p:sp>
      <p:sp>
        <p:nvSpPr>
          <p:cNvPr id="25" name="Left Arrow Callout 24"/>
          <p:cNvSpPr/>
          <p:nvPr/>
        </p:nvSpPr>
        <p:spPr>
          <a:xfrm>
            <a:off x="7431563" y="5732204"/>
            <a:ext cx="1863511" cy="350176"/>
          </a:xfrm>
          <a:prstGeom prst="leftArrowCallout">
            <a:avLst>
              <a:gd name="adj1" fmla="val 25000"/>
              <a:gd name="adj2" fmla="val 25000"/>
              <a:gd name="adj3" fmla="val 25000"/>
              <a:gd name="adj4" fmla="val 887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Merriweather Sans" charset="0"/>
                <a:ea typeface="Merriweather Sans" charset="0"/>
                <a:cs typeface="Merriweather Sans" charset="0"/>
              </a:rPr>
              <a:t>association</a:t>
            </a:r>
          </a:p>
        </p:txBody>
      </p:sp>
      <p:cxnSp>
        <p:nvCxnSpPr>
          <p:cNvPr id="14" name="Straight Connector 13">
            <a:extLst>
              <a:ext uri="{FF2B5EF4-FFF2-40B4-BE49-F238E27FC236}">
                <a16:creationId xmlns:a16="http://schemas.microsoft.com/office/drawing/2014/main" id="{A5FDEB7B-F171-BB45-81B5-C1ADD37362A0}"/>
              </a:ext>
            </a:extLst>
          </p:cNvPr>
          <p:cNvCxnSpPr>
            <a:cxnSpLocks/>
          </p:cNvCxnSpPr>
          <p:nvPr/>
        </p:nvCxnSpPr>
        <p:spPr>
          <a:xfrm flipH="1">
            <a:off x="4035287" y="3956835"/>
            <a:ext cx="626165" cy="3675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15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220"/>
                                        </p:tgtEl>
                                        <p:attrNameLst>
                                          <p:attrName>style.visibility</p:attrName>
                                        </p:attrNameLst>
                                      </p:cBhvr>
                                      <p:to>
                                        <p:strVal val="visible"/>
                                      </p:to>
                                    </p:set>
                                    <p:animEffect transition="in" filter="fade">
                                      <p:cBhvr>
                                        <p:cTn id="10" dur="500"/>
                                        <p:tgtEl>
                                          <p:spTgt spid="92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9222"/>
                                        </p:tgtEl>
                                        <p:attrNameLst>
                                          <p:attrName>style.visibility</p:attrName>
                                        </p:attrNameLst>
                                      </p:cBhvr>
                                      <p:to>
                                        <p:strVal val="visible"/>
                                      </p:to>
                                    </p:set>
                                    <p:animEffect transition="in" filter="fade">
                                      <p:cBhvr>
                                        <p:cTn id="26" dur="500"/>
                                        <p:tgtEl>
                                          <p:spTgt spid="92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9224"/>
                                        </p:tgtEl>
                                        <p:attrNameLst>
                                          <p:attrName>style.visibility</p:attrName>
                                        </p:attrNameLst>
                                      </p:cBhvr>
                                      <p:to>
                                        <p:strVal val="visible"/>
                                      </p:to>
                                    </p:set>
                                    <p:animEffect transition="in" filter="fade">
                                      <p:cBhvr>
                                        <p:cTn id="37" dur="500"/>
                                        <p:tgtEl>
                                          <p:spTgt spid="92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
                                            <p:txEl>
                                              <p:pRg st="5" end="5"/>
                                            </p:txEl>
                                          </p:spTgt>
                                        </p:tgtEl>
                                        <p:attrNameLst>
                                          <p:attrName>style.visibility</p:attrName>
                                        </p:attrNameLst>
                                      </p:cBhvr>
                                      <p:to>
                                        <p:strVal val="visible"/>
                                      </p:to>
                                    </p:set>
                                    <p:animEffect transition="in" filter="fade">
                                      <p:cBhvr>
                                        <p:cTn id="61" dur="500"/>
                                        <p:tgtEl>
                                          <p:spTgt spid="3">
                                            <p:txEl>
                                              <p:pRg st="5" end="5"/>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6" grpId="0" animBg="1"/>
      <p:bldP spid="12" grpId="0" animBg="1"/>
      <p:bldP spid="15" grpId="0" animBg="1"/>
      <p:bldP spid="16" grpId="0" animBg="1"/>
      <p:bldP spid="17" grpId="0" animBg="1"/>
      <p:bldP spid="7" grpId="0" animBg="1"/>
      <p:bldP spid="22" grpId="0" animBg="1"/>
      <p:bldP spid="11" grpId="0" animBg="1"/>
      <p:bldP spid="23" grpId="0" animBg="1"/>
      <p:bldP spid="24" grpId="0" animBg="1"/>
      <p:bldP spid="25"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normAutofit fontScale="90000"/>
          </a:bodyPr>
          <a:lstStyle/>
          <a:p>
            <a:r>
              <a:rPr lang="en-US" dirty="0"/>
              <a:t>The impossibility of long-range reasoning </a:t>
            </a:r>
            <a:r>
              <a:rPr lang="en-US" sz="3100" dirty="0">
                <a:latin typeface="Futura Medium" charset="0"/>
                <a:ea typeface="Futura Medium" charset="0"/>
                <a:cs typeface="Futura Medium" charset="0"/>
              </a:rPr>
              <a:t>[</a:t>
            </a:r>
            <a:r>
              <a:rPr lang="en-US" sz="3100" b="1" dirty="0" err="1">
                <a:solidFill>
                  <a:srgbClr val="0070C0"/>
                </a:solidFill>
                <a:latin typeface="Futura Medium" charset="0"/>
                <a:ea typeface="Futura Medium" charset="0"/>
                <a:cs typeface="Futura Medium" charset="0"/>
              </a:rPr>
              <a:t>K</a:t>
            </a:r>
            <a:r>
              <a:rPr lang="en-US" sz="3100" dirty="0" err="1">
                <a:latin typeface="Futura Medium" charset="0"/>
                <a:ea typeface="Futura Medium" charset="0"/>
                <a:cs typeface="Futura Medium" charset="0"/>
              </a:rPr>
              <a:t>SKSR,sibmitted</a:t>
            </a:r>
            <a:r>
              <a:rPr lang="en-US" sz="3100" dirty="0">
                <a:latin typeface="Futura Medium" charset="0"/>
                <a:ea typeface="Futura Medium" charset="0"/>
                <a:cs typeface="Futura Medium" charset="0"/>
              </a:rPr>
              <a: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6B4B35C-345F-9846-8E6A-29269C850829}" type="slidenum">
              <a:rPr lang="en-US" smtClean="0"/>
              <a:pPr/>
              <a:t>110</a:t>
            </a:fld>
            <a:endParaRPr lang="en-US" dirty="0"/>
          </a:p>
        </p:txBody>
      </p:sp>
      <p:pic>
        <p:nvPicPr>
          <p:cNvPr id="16" name="Google Shape;1258;p104" descr="Related image"/>
          <p:cNvPicPr preferRelativeResize="0"/>
          <p:nvPr/>
        </p:nvPicPr>
        <p:blipFill>
          <a:blip r:embed="rId2">
            <a:alphaModFix/>
          </a:blip>
          <a:stretch>
            <a:fillRect/>
          </a:stretch>
        </p:blipFill>
        <p:spPr>
          <a:xfrm>
            <a:off x="4741331" y="1829566"/>
            <a:ext cx="1217800" cy="1217800"/>
          </a:xfrm>
          <a:prstGeom prst="rect">
            <a:avLst/>
          </a:prstGeom>
          <a:noFill/>
          <a:ln>
            <a:noFill/>
          </a:ln>
        </p:spPr>
      </p:pic>
      <p:sp>
        <p:nvSpPr>
          <p:cNvPr id="17" name="Google Shape;1259;p104"/>
          <p:cNvSpPr/>
          <p:nvPr/>
        </p:nvSpPr>
        <p:spPr>
          <a:xfrm>
            <a:off x="6369124" y="1517954"/>
            <a:ext cx="1559100" cy="982200"/>
          </a:xfrm>
          <a:prstGeom prst="cloudCallout">
            <a:avLst>
              <a:gd name="adj1" fmla="val -77077"/>
              <a:gd name="adj2" fmla="val 27288"/>
            </a:avLst>
          </a:prstGeom>
          <a:solidFill>
            <a:srgbClr val="C9DAF8"/>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algn="ctr"/>
            <a:r>
              <a:rPr lang="en-US" b="1" i="1">
                <a:solidFill>
                  <a:srgbClr val="0000FF"/>
                </a:solidFill>
              </a:rPr>
              <a:t>H1</a:t>
            </a:r>
            <a:endParaRPr b="1" i="1">
              <a:solidFill>
                <a:srgbClr val="0000FF"/>
              </a:solidFill>
            </a:endParaRPr>
          </a:p>
        </p:txBody>
      </p:sp>
      <p:sp>
        <p:nvSpPr>
          <p:cNvPr id="18" name="Google Shape;1260;p104"/>
          <p:cNvSpPr txBox="1"/>
          <p:nvPr/>
        </p:nvSpPr>
        <p:spPr>
          <a:xfrm>
            <a:off x="6282927" y="3424859"/>
            <a:ext cx="1823700" cy="348900"/>
          </a:xfrm>
          <a:prstGeom prst="rect">
            <a:avLst/>
          </a:prstGeom>
          <a:noFill/>
          <a:ln>
            <a:noFill/>
          </a:ln>
        </p:spPr>
        <p:txBody>
          <a:bodyPr spcFirstLastPara="1" wrap="square" lIns="91425" tIns="91425" rIns="91425" bIns="91425" anchor="t" anchorCtr="0">
            <a:noAutofit/>
          </a:bodyPr>
          <a:lstStyle/>
          <a:p>
            <a:pPr algn="ctr"/>
            <a:r>
              <a:rPr lang="en-US" sz="1200">
                <a:solidFill>
                  <a:srgbClr val="FF0000"/>
                </a:solidFill>
                <a:latin typeface="Trebuchet MS"/>
                <a:ea typeface="Trebuchet MS"/>
                <a:cs typeface="Trebuchet MS"/>
                <a:sym typeface="Trebuchet MS"/>
              </a:rPr>
              <a:t>(Conceptualization) </a:t>
            </a:r>
            <a:endParaRPr sz="1200">
              <a:solidFill>
                <a:srgbClr val="FF0000"/>
              </a:solidFill>
              <a:latin typeface="Trebuchet MS"/>
              <a:ea typeface="Trebuchet MS"/>
              <a:cs typeface="Trebuchet MS"/>
              <a:sym typeface="Trebuchet MS"/>
            </a:endParaRPr>
          </a:p>
        </p:txBody>
      </p:sp>
      <p:sp>
        <p:nvSpPr>
          <p:cNvPr id="19" name="Google Shape;1261;p104"/>
          <p:cNvSpPr txBox="1"/>
          <p:nvPr/>
        </p:nvSpPr>
        <p:spPr>
          <a:xfrm>
            <a:off x="2674112" y="2931717"/>
            <a:ext cx="1823700" cy="513900"/>
          </a:xfrm>
          <a:prstGeom prst="rect">
            <a:avLst/>
          </a:prstGeom>
          <a:noFill/>
          <a:ln>
            <a:noFill/>
          </a:ln>
        </p:spPr>
        <p:txBody>
          <a:bodyPr spcFirstLastPara="1" wrap="square" lIns="91425" tIns="91425" rIns="91425" bIns="91425" anchor="t" anchorCtr="0">
            <a:noAutofit/>
          </a:bodyPr>
          <a:lstStyle/>
          <a:p>
            <a:pPr algn="ctr"/>
            <a:r>
              <a:rPr lang="en-US" sz="1200">
                <a:latin typeface="Trebuchet MS"/>
                <a:ea typeface="Trebuchet MS"/>
                <a:cs typeface="Trebuchet MS"/>
                <a:sym typeface="Trebuchet MS"/>
              </a:rPr>
              <a:t>Language as communication channel</a:t>
            </a:r>
            <a:br>
              <a:rPr lang="en-US" sz="1200">
                <a:latin typeface="Trebuchet MS"/>
                <a:ea typeface="Trebuchet MS"/>
                <a:cs typeface="Trebuchet MS"/>
                <a:sym typeface="Trebuchet MS"/>
              </a:rPr>
            </a:br>
            <a:r>
              <a:rPr lang="en-US" sz="1200">
                <a:solidFill>
                  <a:srgbClr val="38761D"/>
                </a:solidFill>
                <a:latin typeface="Trebuchet MS"/>
                <a:ea typeface="Trebuchet MS"/>
                <a:cs typeface="Trebuchet MS"/>
                <a:sym typeface="Trebuchet MS"/>
              </a:rPr>
              <a:t>(with symbolic information)</a:t>
            </a:r>
            <a:endParaRPr sz="1200">
              <a:solidFill>
                <a:srgbClr val="38761D"/>
              </a:solidFill>
              <a:latin typeface="Trebuchet MS"/>
              <a:ea typeface="Trebuchet MS"/>
              <a:cs typeface="Trebuchet MS"/>
              <a:sym typeface="Trebuchet MS"/>
            </a:endParaRPr>
          </a:p>
        </p:txBody>
      </p:sp>
      <p:sp>
        <p:nvSpPr>
          <p:cNvPr id="20" name="Google Shape;1262;p104"/>
          <p:cNvSpPr/>
          <p:nvPr/>
        </p:nvSpPr>
        <p:spPr>
          <a:xfrm>
            <a:off x="2807099" y="2048801"/>
            <a:ext cx="1960500" cy="754800"/>
          </a:xfrm>
          <a:prstGeom prst="rightArrowCallout">
            <a:avLst>
              <a:gd name="adj1" fmla="val 25000"/>
              <a:gd name="adj2" fmla="val 25000"/>
              <a:gd name="adj3" fmla="val 25000"/>
              <a:gd name="adj4" fmla="val 77827"/>
            </a:avLst>
          </a:prstGeom>
          <a:solidFill>
            <a:srgbClr val="EEECE1"/>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algn="ctr"/>
            <a:r>
              <a:rPr lang="en-US"/>
              <a:t>Observations</a:t>
            </a:r>
            <a:endParaRPr/>
          </a:p>
        </p:txBody>
      </p:sp>
      <p:sp>
        <p:nvSpPr>
          <p:cNvPr id="21" name="Google Shape;1263;p104"/>
          <p:cNvSpPr/>
          <p:nvPr/>
        </p:nvSpPr>
        <p:spPr>
          <a:xfrm>
            <a:off x="6369124" y="2460529"/>
            <a:ext cx="1559100" cy="1017900"/>
          </a:xfrm>
          <a:prstGeom prst="cloudCallout">
            <a:avLst>
              <a:gd name="adj1" fmla="val -79517"/>
              <a:gd name="adj2" fmla="val -20665"/>
            </a:avLst>
          </a:prstGeom>
          <a:solidFill>
            <a:srgbClr val="F4CCCC"/>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algn="ctr"/>
            <a:r>
              <a:rPr lang="en-US" b="1" i="1">
                <a:solidFill>
                  <a:srgbClr val="FF0000"/>
                </a:solidFill>
              </a:rPr>
              <a:t>H2</a:t>
            </a:r>
            <a:endParaRPr b="1" i="1">
              <a:solidFill>
                <a:srgbClr val="FF0000"/>
              </a:solidFill>
            </a:endParaRPr>
          </a:p>
        </p:txBody>
      </p:sp>
      <p:grpSp>
        <p:nvGrpSpPr>
          <p:cNvPr id="22" name="Google Shape;1264;p104"/>
          <p:cNvGrpSpPr/>
          <p:nvPr/>
        </p:nvGrpSpPr>
        <p:grpSpPr>
          <a:xfrm>
            <a:off x="8017326" y="1578166"/>
            <a:ext cx="2294752" cy="1744430"/>
            <a:chOff x="6569527" y="1066537"/>
            <a:chExt cx="2294752" cy="1744430"/>
          </a:xfrm>
        </p:grpSpPr>
        <p:sp>
          <p:nvSpPr>
            <p:cNvPr id="23" name="Google Shape;1265;p104"/>
            <p:cNvSpPr/>
            <p:nvPr/>
          </p:nvSpPr>
          <p:spPr>
            <a:xfrm>
              <a:off x="6569527" y="1088367"/>
              <a:ext cx="295200" cy="1722600"/>
            </a:xfrm>
            <a:prstGeom prst="rightBrace">
              <a:avLst>
                <a:gd name="adj1" fmla="val 138948"/>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24" name="Google Shape;1266;p104"/>
            <p:cNvSpPr txBox="1"/>
            <p:nvPr/>
          </p:nvSpPr>
          <p:spPr>
            <a:xfrm>
              <a:off x="6969479" y="1066537"/>
              <a:ext cx="1894800" cy="513900"/>
            </a:xfrm>
            <a:prstGeom prst="rect">
              <a:avLst/>
            </a:prstGeom>
            <a:noFill/>
            <a:ln>
              <a:noFill/>
            </a:ln>
          </p:spPr>
          <p:txBody>
            <a:bodyPr spcFirstLastPara="1" wrap="square" lIns="91425" tIns="91425" rIns="91425" bIns="91425" anchor="t" anchorCtr="0">
              <a:noAutofit/>
            </a:bodyPr>
            <a:lstStyle/>
            <a:p>
              <a:pPr algn="ctr"/>
              <a:r>
                <a:rPr lang="en-US">
                  <a:latin typeface="Trebuchet MS"/>
                  <a:ea typeface="Trebuchet MS"/>
                  <a:cs typeface="Trebuchet MS"/>
                  <a:sym typeface="Trebuchet MS"/>
                </a:rPr>
                <a:t>at least one of the hypotheses require </a:t>
              </a:r>
              <a:r>
                <a:rPr lang="en-US" b="1">
                  <a:solidFill>
                    <a:srgbClr val="0000FF"/>
                  </a:solidFill>
                  <a:latin typeface="Trebuchet MS"/>
                  <a:ea typeface="Trebuchet MS"/>
                  <a:cs typeface="Trebuchet MS"/>
                  <a:sym typeface="Trebuchet MS"/>
                </a:rPr>
                <a:t>d</a:t>
              </a:r>
              <a:r>
                <a:rPr lang="en-US">
                  <a:latin typeface="Trebuchet MS"/>
                  <a:ea typeface="Trebuchet MS"/>
                  <a:cs typeface="Trebuchet MS"/>
                  <a:sym typeface="Trebuchet MS"/>
                </a:rPr>
                <a:t>-step connectivity within a graph with </a:t>
              </a:r>
              <a:r>
                <a:rPr lang="en-US" b="1" i="1">
                  <a:solidFill>
                    <a:srgbClr val="0000FF"/>
                  </a:solidFill>
                  <a:latin typeface="Trebuchet MS"/>
                  <a:ea typeface="Trebuchet MS"/>
                  <a:cs typeface="Trebuchet MS"/>
                  <a:sym typeface="Trebuchet MS"/>
                </a:rPr>
                <a:t>n</a:t>
              </a:r>
              <a:r>
                <a:rPr lang="en-US">
                  <a:latin typeface="Trebuchet MS"/>
                  <a:ea typeface="Trebuchet MS"/>
                  <a:cs typeface="Trebuchet MS"/>
                  <a:sym typeface="Trebuchet MS"/>
                </a:rPr>
                <a:t> nodes</a:t>
              </a:r>
              <a:endParaRPr>
                <a:solidFill>
                  <a:srgbClr val="38761D"/>
                </a:solidFill>
                <a:latin typeface="Trebuchet MS"/>
                <a:ea typeface="Trebuchet MS"/>
                <a:cs typeface="Trebuchet MS"/>
                <a:sym typeface="Trebuchet MS"/>
              </a:endParaRPr>
            </a:p>
          </p:txBody>
        </p:sp>
      </p:grpSp>
      <p:sp>
        <p:nvSpPr>
          <p:cNvPr id="25" name="Google Shape;1267;p104"/>
          <p:cNvSpPr txBox="1"/>
          <p:nvPr/>
        </p:nvSpPr>
        <p:spPr>
          <a:xfrm>
            <a:off x="3035849" y="4234354"/>
            <a:ext cx="5852100" cy="1393500"/>
          </a:xfrm>
          <a:prstGeom prst="rect">
            <a:avLst/>
          </a:prstGeom>
          <a:solidFill>
            <a:srgbClr val="FFF2CC"/>
          </a:solidFill>
          <a:ln w="28575" cap="flat" cmpd="sng">
            <a:solidFill>
              <a:srgbClr val="E69138"/>
            </a:solidFill>
            <a:prstDash val="solid"/>
            <a:round/>
            <a:headEnd type="none" w="sm" len="sm"/>
            <a:tailEnd type="none" w="sm" len="sm"/>
          </a:ln>
        </p:spPr>
        <p:txBody>
          <a:bodyPr spcFirstLastPara="1" wrap="square" lIns="91425" tIns="91425" rIns="91425" bIns="91425" anchor="t" anchorCtr="0">
            <a:noAutofit/>
          </a:bodyPr>
          <a:lstStyle/>
          <a:p>
            <a:r>
              <a:rPr lang="en-US" sz="1700" b="1"/>
              <a:t> Theorem (informal) </a:t>
            </a:r>
            <a:endParaRPr sz="1700" b="1"/>
          </a:p>
        </p:txBody>
      </p:sp>
      <p:sp>
        <p:nvSpPr>
          <p:cNvPr id="26" name="Google Shape;1268;p104"/>
          <p:cNvSpPr txBox="1"/>
          <p:nvPr/>
        </p:nvSpPr>
        <p:spPr>
          <a:xfrm>
            <a:off x="3137374" y="4650104"/>
            <a:ext cx="3180900" cy="533400"/>
          </a:xfrm>
          <a:prstGeom prst="rect">
            <a:avLst/>
          </a:prstGeom>
          <a:noFill/>
          <a:ln>
            <a:noFill/>
          </a:ln>
        </p:spPr>
        <p:txBody>
          <a:bodyPr spcFirstLastPara="1" wrap="square" lIns="91425" tIns="91425" rIns="91425" bIns="91425" anchor="t" anchorCtr="0">
            <a:noAutofit/>
          </a:bodyPr>
          <a:lstStyle/>
          <a:p>
            <a:pPr>
              <a:spcBef>
                <a:spcPts val="480"/>
              </a:spcBef>
            </a:pPr>
            <a:r>
              <a:rPr lang="en-US" sz="1600">
                <a:solidFill>
                  <a:srgbClr val="000000"/>
                </a:solidFill>
              </a:rPr>
              <a:t>If</a:t>
            </a:r>
            <a:r>
              <a:rPr lang="en-US" sz="1600" i="1">
                <a:solidFill>
                  <a:srgbClr val="0000FF"/>
                </a:solidFill>
                <a:latin typeface="Roboto"/>
                <a:ea typeface="Roboto"/>
                <a:cs typeface="Roboto"/>
                <a:sym typeface="Roboto"/>
              </a:rPr>
              <a:t> </a:t>
            </a:r>
            <a:r>
              <a:rPr lang="en-US" sz="1600" i="1">
                <a:solidFill>
                  <a:schemeClr val="hlink"/>
                </a:solidFill>
              </a:rPr>
              <a:t>d</a:t>
            </a:r>
            <a:r>
              <a:rPr lang="en-US" sz="1600" i="1">
                <a:solidFill>
                  <a:schemeClr val="hlink"/>
                </a:solidFill>
                <a:latin typeface="Trebuchet MS"/>
                <a:ea typeface="Trebuchet MS"/>
                <a:cs typeface="Trebuchet MS"/>
                <a:sym typeface="Trebuchet MS"/>
              </a:rPr>
              <a:t>∈</a:t>
            </a:r>
            <a:r>
              <a:rPr lang="en-US" sz="1600" i="1">
                <a:solidFill>
                  <a:schemeClr val="hlink"/>
                </a:solidFill>
                <a:latin typeface="Roboto"/>
                <a:ea typeface="Roboto"/>
                <a:cs typeface="Roboto"/>
                <a:sym typeface="Roboto"/>
              </a:rPr>
              <a:t>Ω(log n)</a:t>
            </a:r>
            <a:endParaRPr sz="1600" i="1">
              <a:solidFill>
                <a:schemeClr val="hlink"/>
              </a:solidFill>
            </a:endParaRPr>
          </a:p>
          <a:p>
            <a:pPr>
              <a:spcBef>
                <a:spcPts val="480"/>
              </a:spcBef>
            </a:pPr>
            <a:endParaRPr sz="1600" i="1">
              <a:solidFill>
                <a:srgbClr val="0000FF"/>
              </a:solidFill>
              <a:latin typeface="Roboto"/>
              <a:ea typeface="Roboto"/>
              <a:cs typeface="Roboto"/>
              <a:sym typeface="Roboto"/>
            </a:endParaRPr>
          </a:p>
        </p:txBody>
      </p:sp>
      <p:sp>
        <p:nvSpPr>
          <p:cNvPr id="27" name="Google Shape;1269;p104"/>
          <p:cNvSpPr txBox="1"/>
          <p:nvPr/>
        </p:nvSpPr>
        <p:spPr>
          <a:xfrm>
            <a:off x="3137374" y="5031104"/>
            <a:ext cx="6093000" cy="533400"/>
          </a:xfrm>
          <a:prstGeom prst="rect">
            <a:avLst/>
          </a:prstGeom>
          <a:noFill/>
          <a:ln>
            <a:noFill/>
          </a:ln>
        </p:spPr>
        <p:txBody>
          <a:bodyPr spcFirstLastPara="1" wrap="square" lIns="91425" tIns="91425" rIns="91425" bIns="91425" anchor="t" anchorCtr="0">
            <a:noAutofit/>
          </a:bodyPr>
          <a:lstStyle/>
          <a:p>
            <a:pPr>
              <a:lnSpc>
                <a:spcPct val="150000"/>
              </a:lnSpc>
              <a:spcBef>
                <a:spcPts val="480"/>
              </a:spcBef>
            </a:pPr>
            <a:r>
              <a:rPr lang="en-US" sz="1600" u="sng"/>
              <a:t>no algorithm</a:t>
            </a:r>
            <a:r>
              <a:rPr lang="en-US" sz="1600"/>
              <a:t> can confidently distinguish between </a:t>
            </a:r>
            <a:r>
              <a:rPr lang="en-US" sz="1600" b="1" i="1">
                <a:solidFill>
                  <a:srgbClr val="0000FF"/>
                </a:solidFill>
              </a:rPr>
              <a:t>H1</a:t>
            </a:r>
            <a:r>
              <a:rPr lang="en-US" sz="1600"/>
              <a:t> and </a:t>
            </a:r>
            <a:r>
              <a:rPr lang="en-US" sz="1600" b="1" i="1">
                <a:solidFill>
                  <a:srgbClr val="FF0000"/>
                </a:solidFill>
              </a:rPr>
              <a:t>H2</a:t>
            </a:r>
            <a:r>
              <a:rPr lang="en-US" sz="1600"/>
              <a:t>. </a:t>
            </a:r>
            <a:endParaRPr sz="1600">
              <a:solidFill>
                <a:srgbClr val="000000"/>
              </a:solidFill>
            </a:endParaRPr>
          </a:p>
        </p:txBody>
      </p:sp>
      <p:sp>
        <p:nvSpPr>
          <p:cNvPr id="28" name="Google Shape;1270;p104"/>
          <p:cNvSpPr txBox="1"/>
          <p:nvPr/>
        </p:nvSpPr>
        <p:spPr>
          <a:xfrm>
            <a:off x="4355431" y="4688179"/>
            <a:ext cx="3000000" cy="533400"/>
          </a:xfrm>
          <a:prstGeom prst="rect">
            <a:avLst/>
          </a:prstGeom>
          <a:noFill/>
          <a:ln>
            <a:noFill/>
          </a:ln>
        </p:spPr>
        <p:txBody>
          <a:bodyPr spcFirstLastPara="1" wrap="square" lIns="91425" tIns="91425" rIns="91425" bIns="91425" anchor="ctr" anchorCtr="0">
            <a:noAutofit/>
          </a:bodyPr>
          <a:lstStyle/>
          <a:p>
            <a:pPr>
              <a:lnSpc>
                <a:spcPct val="150000"/>
              </a:lnSpc>
              <a:spcBef>
                <a:spcPts val="480"/>
              </a:spcBef>
            </a:pPr>
            <a:r>
              <a:rPr lang="en-US" sz="1600">
                <a:solidFill>
                  <a:schemeClr val="dk1"/>
                </a:solidFill>
              </a:rPr>
              <a:t>and “sufficient” noise </a:t>
            </a:r>
            <a:endParaRPr/>
          </a:p>
        </p:txBody>
      </p:sp>
      <p:sp>
        <p:nvSpPr>
          <p:cNvPr id="30" name="Google Shape;1272;p104"/>
          <p:cNvSpPr/>
          <p:nvPr/>
        </p:nvSpPr>
        <p:spPr>
          <a:xfrm>
            <a:off x="1034143" y="4716713"/>
            <a:ext cx="1973020" cy="504866"/>
          </a:xfrm>
          <a:prstGeom prst="wedgeRoundRectCallout">
            <a:avLst>
              <a:gd name="adj1" fmla="val 61767"/>
              <a:gd name="adj2" fmla="val 24497"/>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dirty="0"/>
              <a:t>a small number</a:t>
            </a:r>
            <a:endParaRPr dirty="0"/>
          </a:p>
        </p:txBody>
      </p:sp>
    </p:spTree>
    <p:extLst>
      <p:ext uri="{BB962C8B-B14F-4D97-AF65-F5344CB8AC3E}">
        <p14:creationId xmlns:p14="http://schemas.microsoft.com/office/powerpoint/2010/main" val="210763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10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10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10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967606" y="4064326"/>
            <a:ext cx="4916695" cy="1393500"/>
          </a:xfrm>
          <a:prstGeom prst="rect">
            <a:avLst/>
          </a:prstGeom>
          <a:solidFill>
            <a:srgbClr val="00B05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latin typeface="Merriweather Sans" charset="0"/>
                <a:ea typeface="Merriweather Sans" charset="0"/>
                <a:cs typeface="Merriweather Sans" charset="0"/>
              </a:rPr>
              <a:t>Theorem A</a:t>
            </a:r>
          </a:p>
        </p:txBody>
      </p:sp>
      <p:sp>
        <p:nvSpPr>
          <p:cNvPr id="63" name="Arc 62"/>
          <p:cNvSpPr/>
          <p:nvPr/>
        </p:nvSpPr>
        <p:spPr>
          <a:xfrm flipH="1" flipV="1">
            <a:off x="980981" y="2653886"/>
            <a:ext cx="11281293" cy="2760984"/>
          </a:xfrm>
          <a:prstGeom prst="arc">
            <a:avLst>
              <a:gd name="adj1" fmla="val 16148386"/>
              <a:gd name="adj2" fmla="val 0"/>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6B4B35C-345F-9846-8E6A-29269C850829}" type="slidenum">
              <a:rPr lang="en-US" smtClean="0"/>
              <a:pPr/>
              <a:t>111</a:t>
            </a:fld>
            <a:endParaRPr lang="en-US" dirty="0"/>
          </a:p>
        </p:txBody>
      </p:sp>
      <p:sp>
        <p:nvSpPr>
          <p:cNvPr id="4" name="Title 3"/>
          <p:cNvSpPr>
            <a:spLocks noGrp="1"/>
          </p:cNvSpPr>
          <p:nvPr>
            <p:ph type="title"/>
          </p:nvPr>
        </p:nvSpPr>
        <p:spPr/>
        <p:txBody>
          <a:bodyPr/>
          <a:lstStyle/>
          <a:p>
            <a:r>
              <a:rPr lang="en-US" dirty="0"/>
              <a:t>Results: Big picture </a:t>
            </a:r>
            <a:r>
              <a:rPr lang="en-US" sz="2800" dirty="0">
                <a:latin typeface="Futura Medium" charset="0"/>
                <a:ea typeface="Futura Medium" charset="0"/>
                <a:cs typeface="Futura Medium" charset="0"/>
              </a:rPr>
              <a:t>[</a:t>
            </a:r>
            <a:r>
              <a:rPr lang="en-US" sz="2800" b="1" dirty="0">
                <a:solidFill>
                  <a:srgbClr val="0070C0"/>
                </a:solidFill>
                <a:latin typeface="Futura Medium" charset="0"/>
                <a:ea typeface="Futura Medium" charset="0"/>
                <a:cs typeface="Futura Medium" charset="0"/>
              </a:rPr>
              <a:t>K</a:t>
            </a:r>
            <a:r>
              <a:rPr lang="en-US" sz="2800" dirty="0">
                <a:latin typeface="Futura Medium" charset="0"/>
                <a:ea typeface="Futura Medium" charset="0"/>
                <a:cs typeface="Futura Medium" charset="0"/>
              </a:rPr>
              <a:t>SKSR, in-submission]</a:t>
            </a:r>
            <a:r>
              <a:rPr lang="en-US" sz="2800" dirty="0"/>
              <a:t> </a:t>
            </a:r>
          </a:p>
        </p:txBody>
      </p:sp>
      <p:grpSp>
        <p:nvGrpSpPr>
          <p:cNvPr id="11" name="Group 10">
            <a:extLst>
              <a:ext uri="{FF2B5EF4-FFF2-40B4-BE49-F238E27FC236}">
                <a16:creationId xmlns:a16="http://schemas.microsoft.com/office/drawing/2014/main" id="{7BD952F8-9A55-C54F-BD47-344BB377B331}"/>
              </a:ext>
            </a:extLst>
          </p:cNvPr>
          <p:cNvGrpSpPr/>
          <p:nvPr/>
        </p:nvGrpSpPr>
        <p:grpSpPr>
          <a:xfrm>
            <a:off x="252771" y="4556989"/>
            <a:ext cx="5613516" cy="369332"/>
            <a:chOff x="252771" y="4556989"/>
            <a:chExt cx="5613516" cy="369332"/>
          </a:xfrm>
        </p:grpSpPr>
        <p:grpSp>
          <p:nvGrpSpPr>
            <p:cNvPr id="8" name="Group 7">
              <a:extLst>
                <a:ext uri="{FF2B5EF4-FFF2-40B4-BE49-F238E27FC236}">
                  <a16:creationId xmlns:a16="http://schemas.microsoft.com/office/drawing/2014/main" id="{4F7A8D6B-6F14-D947-83C9-F8D060A61D82}"/>
                </a:ext>
              </a:extLst>
            </p:cNvPr>
            <p:cNvGrpSpPr/>
            <p:nvPr/>
          </p:nvGrpSpPr>
          <p:grpSpPr>
            <a:xfrm>
              <a:off x="252771" y="4556989"/>
              <a:ext cx="5613516" cy="369332"/>
              <a:chOff x="252771" y="4584148"/>
              <a:chExt cx="5613516" cy="369332"/>
            </a:xfrm>
          </p:grpSpPr>
          <p:sp>
            <p:nvSpPr>
              <p:cNvPr id="18" name="TextBox 17"/>
              <p:cNvSpPr txBox="1"/>
              <p:nvPr/>
            </p:nvSpPr>
            <p:spPr>
              <a:xfrm>
                <a:off x="252771" y="4584148"/>
                <a:ext cx="510076" cy="369332"/>
              </a:xfrm>
              <a:prstGeom prst="rect">
                <a:avLst/>
              </a:prstGeom>
              <a:noFill/>
            </p:spPr>
            <p:txBody>
              <a:bodyPr wrap="none" rtlCol="0">
                <a:spAutoFit/>
              </a:bodyPr>
              <a:lstStyle/>
              <a:p>
                <a:r>
                  <a:rPr lang="en-US" i="1" dirty="0"/>
                  <a:t>1/n</a:t>
                </a:r>
                <a:endParaRPr lang="en-US" dirty="0"/>
              </a:p>
            </p:txBody>
          </p:sp>
          <p:cxnSp>
            <p:nvCxnSpPr>
              <p:cNvPr id="13" name="Straight Connector 12"/>
              <p:cNvCxnSpPr/>
              <p:nvPr/>
            </p:nvCxnSpPr>
            <p:spPr>
              <a:xfrm>
                <a:off x="948249" y="4827893"/>
                <a:ext cx="4918038" cy="17929"/>
              </a:xfrm>
              <a:prstGeom prst="line">
                <a:avLst/>
              </a:prstGeom>
            </p:spPr>
            <p:style>
              <a:lnRef idx="1">
                <a:schemeClr val="dk1"/>
              </a:lnRef>
              <a:fillRef idx="0">
                <a:schemeClr val="dk1"/>
              </a:fillRef>
              <a:effectRef idx="0">
                <a:schemeClr val="dk1"/>
              </a:effectRef>
              <a:fontRef idx="minor">
                <a:schemeClr val="tx1"/>
              </a:fontRef>
            </p:style>
          </p:cxnSp>
        </p:grpSp>
        <p:cxnSp>
          <p:nvCxnSpPr>
            <p:cNvPr id="16" name="Straight Connector 15"/>
            <p:cNvCxnSpPr/>
            <p:nvPr/>
          </p:nvCxnSpPr>
          <p:spPr>
            <a:xfrm>
              <a:off x="936841" y="4746527"/>
              <a:ext cx="4929444" cy="3939"/>
            </a:xfrm>
            <a:prstGeom prst="line">
              <a:avLst/>
            </a:prstGeom>
            <a:ln>
              <a:prstDash val="dash"/>
            </a:ln>
          </p:spPr>
          <p:style>
            <a:lnRef idx="1">
              <a:schemeClr val="dk1"/>
            </a:lnRef>
            <a:fillRef idx="0">
              <a:schemeClr val="dk1"/>
            </a:fillRef>
            <a:effectRef idx="0">
              <a:schemeClr val="dk1"/>
            </a:effectRef>
            <a:fontRef idx="minor">
              <a:schemeClr val="tx1"/>
            </a:fontRef>
          </p:style>
        </p:cxnSp>
      </p:grpSp>
      <p:sp>
        <p:nvSpPr>
          <p:cNvPr id="28" name="Rectangle 27"/>
          <p:cNvSpPr/>
          <p:nvPr/>
        </p:nvSpPr>
        <p:spPr>
          <a:xfrm>
            <a:off x="2213367" y="1973380"/>
            <a:ext cx="3652921" cy="2770823"/>
          </a:xfrm>
          <a:prstGeom prst="rect">
            <a:avLst/>
          </a:prstGeom>
          <a:solidFill>
            <a:srgbClr val="FF0C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Merriweather Sans" charset="0"/>
                <a:ea typeface="Merriweather Sans" charset="0"/>
                <a:cs typeface="Merriweather Sans" charset="0"/>
              </a:rPr>
              <a:t>Theorem B</a:t>
            </a:r>
          </a:p>
        </p:txBody>
      </p:sp>
      <p:sp>
        <p:nvSpPr>
          <p:cNvPr id="30" name="Rectangle 29"/>
          <p:cNvSpPr/>
          <p:nvPr/>
        </p:nvSpPr>
        <p:spPr>
          <a:xfrm>
            <a:off x="948248" y="5357517"/>
            <a:ext cx="4918038" cy="120098"/>
          </a:xfrm>
          <a:prstGeom prst="rect">
            <a:avLst/>
          </a:prstGeom>
          <a:solidFill>
            <a:srgbClr val="00B05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60689" y="1973380"/>
            <a:ext cx="4905596" cy="124543"/>
          </a:xfrm>
          <a:prstGeom prst="rect">
            <a:avLst/>
          </a:prstGeom>
          <a:solidFill>
            <a:srgbClr val="FF0C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Google Shape;1267;p104"/>
          <p:cNvSpPr txBox="1"/>
          <p:nvPr/>
        </p:nvSpPr>
        <p:spPr>
          <a:xfrm>
            <a:off x="6338047" y="4001622"/>
            <a:ext cx="5351936" cy="1393500"/>
          </a:xfrm>
          <a:prstGeom prst="roundRect">
            <a:avLst/>
          </a:prstGeom>
          <a:solidFill>
            <a:schemeClr val="bg1">
              <a:lumMod val="95000"/>
            </a:schemeClr>
          </a:solidFill>
          <a:ln w="28575" cap="flat" cmpd="sng">
            <a:noFill/>
            <a:prstDash val="solid"/>
            <a:round/>
            <a:headEnd type="none" w="sm" len="sm"/>
            <a:tailEnd type="none" w="sm" len="sm"/>
          </a:ln>
        </p:spPr>
        <p:txBody>
          <a:bodyPr spcFirstLastPara="1" wrap="square" lIns="91425" tIns="91425" rIns="91425" bIns="91425" anchor="t" anchorCtr="0">
            <a:noAutofit/>
          </a:bodyPr>
          <a:lstStyle/>
          <a:p>
            <a:pPr>
              <a:lnSpc>
                <a:spcPct val="150000"/>
              </a:lnSpc>
            </a:pPr>
            <a:r>
              <a:rPr lang="en-US" sz="1700" b="1" dirty="0">
                <a:latin typeface="Merriweather Sans" charset="0"/>
                <a:ea typeface="Merriweather Sans" charset="0"/>
                <a:cs typeface="Merriweather Sans" charset="0"/>
              </a:rPr>
              <a:t>Theorem B (informal) </a:t>
            </a:r>
          </a:p>
          <a:p>
            <a:pPr>
              <a:lnSpc>
                <a:spcPct val="150000"/>
              </a:lnSpc>
            </a:pPr>
            <a:r>
              <a:rPr lang="en-US" sz="1600" dirty="0">
                <a:solidFill>
                  <a:srgbClr val="000000"/>
                </a:solidFill>
                <a:latin typeface="Merriweather Sans" charset="0"/>
                <a:ea typeface="Merriweather Sans" charset="0"/>
                <a:cs typeface="Merriweather Sans" charset="0"/>
              </a:rPr>
              <a:t>If</a:t>
            </a:r>
            <a:r>
              <a:rPr lang="en-US" sz="1600" i="1" dirty="0">
                <a:solidFill>
                  <a:srgbClr val="0000FF"/>
                </a:solidFill>
                <a:latin typeface="Merriweather Sans" charset="0"/>
                <a:ea typeface="Merriweather Sans" charset="0"/>
                <a:cs typeface="Merriweather Sans" charset="0"/>
                <a:sym typeface="Roboto"/>
              </a:rPr>
              <a:t> </a:t>
            </a:r>
            <a:r>
              <a:rPr lang="en-US" sz="1600" i="1" dirty="0" err="1">
                <a:solidFill>
                  <a:srgbClr val="0B24FB"/>
                </a:solidFill>
                <a:latin typeface="Merriweather Sans" charset="0"/>
                <a:ea typeface="Merriweather Sans" charset="0"/>
                <a:cs typeface="Merriweather Sans" charset="0"/>
              </a:rPr>
              <a:t>d</a:t>
            </a:r>
            <a:r>
              <a:rPr lang="en-US" sz="1600" i="1" dirty="0" err="1">
                <a:solidFill>
                  <a:srgbClr val="0B24FB"/>
                </a:solidFill>
                <a:latin typeface="Merriweather Sans" charset="0"/>
                <a:ea typeface="Merriweather Sans" charset="0"/>
                <a:cs typeface="Merriweather Sans" charset="0"/>
                <a:sym typeface="Trebuchet MS"/>
              </a:rPr>
              <a:t>∈</a:t>
            </a:r>
            <a:r>
              <a:rPr lang="en-US" sz="1600" i="1" dirty="0" err="1">
                <a:solidFill>
                  <a:srgbClr val="0B24FB"/>
                </a:solidFill>
                <a:latin typeface="Merriweather Sans" charset="0"/>
                <a:ea typeface="Merriweather Sans" charset="0"/>
                <a:cs typeface="Merriweather Sans" charset="0"/>
                <a:sym typeface="Roboto"/>
              </a:rPr>
              <a:t>Ω</a:t>
            </a:r>
            <a:r>
              <a:rPr lang="en-US" sz="1600" i="1" dirty="0">
                <a:solidFill>
                  <a:srgbClr val="0B24FB"/>
                </a:solidFill>
                <a:latin typeface="Merriweather Sans" charset="0"/>
                <a:ea typeface="Merriweather Sans" charset="0"/>
                <a:cs typeface="Merriweather Sans" charset="0"/>
                <a:sym typeface="Roboto"/>
              </a:rPr>
              <a:t>(log n)</a:t>
            </a:r>
            <a:r>
              <a:rPr lang="en-US" sz="1600" i="1" dirty="0">
                <a:solidFill>
                  <a:schemeClr val="hlink"/>
                </a:solidFill>
                <a:latin typeface="Merriweather Sans" charset="0"/>
                <a:ea typeface="Merriweather Sans" charset="0"/>
                <a:cs typeface="Merriweather Sans" charset="0"/>
                <a:sym typeface="Roboto"/>
              </a:rPr>
              <a:t> </a:t>
            </a:r>
            <a:r>
              <a:rPr lang="en-US" sz="1600" dirty="0">
                <a:solidFill>
                  <a:schemeClr val="dk1"/>
                </a:solidFill>
                <a:latin typeface="Merriweather Sans" charset="0"/>
                <a:ea typeface="Merriweather Sans" charset="0"/>
                <a:cs typeface="Merriweather Sans" charset="0"/>
              </a:rPr>
              <a:t>and “sufficient” noise, </a:t>
            </a:r>
            <a:r>
              <a:rPr lang="en-US" sz="1600" u="sng" dirty="0">
                <a:latin typeface="Merriweather Sans" charset="0"/>
                <a:ea typeface="Merriweather Sans" charset="0"/>
                <a:cs typeface="Merriweather Sans" charset="0"/>
              </a:rPr>
              <a:t>no algorithm</a:t>
            </a:r>
            <a:r>
              <a:rPr lang="en-US" sz="1600" dirty="0">
                <a:solidFill>
                  <a:schemeClr val="dk1"/>
                </a:solidFill>
                <a:latin typeface="Merriweather Sans" charset="0"/>
                <a:ea typeface="Merriweather Sans" charset="0"/>
                <a:cs typeface="Merriweather Sans" charset="0"/>
              </a:rPr>
              <a:t> </a:t>
            </a:r>
            <a:r>
              <a:rPr lang="en-US" sz="1600" dirty="0">
                <a:latin typeface="Merriweather Sans" charset="0"/>
                <a:ea typeface="Merriweather Sans" charset="0"/>
                <a:cs typeface="Merriweather Sans" charset="0"/>
              </a:rPr>
              <a:t>can confidently distinguish </a:t>
            </a:r>
            <a:r>
              <a:rPr lang="en-US" sz="1600" b="1" i="1" dirty="0">
                <a:solidFill>
                  <a:srgbClr val="0000FF"/>
                </a:solidFill>
                <a:latin typeface="Merriweather Sans" charset="0"/>
                <a:ea typeface="Merriweather Sans" charset="0"/>
                <a:cs typeface="Merriweather Sans" charset="0"/>
              </a:rPr>
              <a:t>H1</a:t>
            </a:r>
            <a:r>
              <a:rPr lang="en-US" sz="1600" dirty="0">
                <a:latin typeface="Merriweather Sans" charset="0"/>
                <a:ea typeface="Merriweather Sans" charset="0"/>
                <a:cs typeface="Merriweather Sans" charset="0"/>
              </a:rPr>
              <a:t> and </a:t>
            </a:r>
            <a:r>
              <a:rPr lang="en-US" sz="1600" b="1" i="1" dirty="0">
                <a:solidFill>
                  <a:srgbClr val="FF0000"/>
                </a:solidFill>
                <a:latin typeface="Merriweather Sans" charset="0"/>
                <a:ea typeface="Merriweather Sans" charset="0"/>
                <a:cs typeface="Merriweather Sans" charset="0"/>
              </a:rPr>
              <a:t>H2</a:t>
            </a:r>
            <a:r>
              <a:rPr lang="en-US" sz="1600" dirty="0">
                <a:latin typeface="Merriweather Sans" charset="0"/>
                <a:ea typeface="Merriweather Sans" charset="0"/>
                <a:cs typeface="Merriweather Sans" charset="0"/>
              </a:rPr>
              <a:t>. </a:t>
            </a:r>
          </a:p>
        </p:txBody>
      </p:sp>
      <p:sp>
        <p:nvSpPr>
          <p:cNvPr id="49" name="Google Shape;1267;p104"/>
          <p:cNvSpPr txBox="1"/>
          <p:nvPr/>
        </p:nvSpPr>
        <p:spPr>
          <a:xfrm>
            <a:off x="6338047" y="2351987"/>
            <a:ext cx="5351936" cy="1393500"/>
          </a:xfrm>
          <a:prstGeom prst="roundRect">
            <a:avLst/>
          </a:prstGeom>
          <a:solidFill>
            <a:schemeClr val="bg1">
              <a:lumMod val="95000"/>
            </a:schemeClr>
          </a:solidFill>
          <a:ln w="28575" cap="flat" cmpd="sng">
            <a:noFill/>
            <a:prstDash val="solid"/>
            <a:round/>
            <a:headEnd type="none" w="sm" len="sm"/>
            <a:tailEnd type="none" w="sm" len="sm"/>
          </a:ln>
        </p:spPr>
        <p:txBody>
          <a:bodyPr spcFirstLastPara="1" wrap="square" lIns="0" tIns="91425" rIns="0" bIns="91425" anchor="t" anchorCtr="0">
            <a:noAutofit/>
          </a:bodyPr>
          <a:lstStyle/>
          <a:p>
            <a:pPr>
              <a:lnSpc>
                <a:spcPct val="150000"/>
              </a:lnSpc>
            </a:pPr>
            <a:r>
              <a:rPr lang="en-US" sz="1600" b="1" dirty="0">
                <a:latin typeface="Merriweather Sans" charset="0"/>
                <a:ea typeface="Merriweather Sans" charset="0"/>
                <a:cs typeface="Merriweather Sans" charset="0"/>
              </a:rPr>
              <a:t>Theorem A (informal) </a:t>
            </a:r>
          </a:p>
          <a:p>
            <a:pPr>
              <a:lnSpc>
                <a:spcPct val="150000"/>
              </a:lnSpc>
            </a:pPr>
            <a:r>
              <a:rPr lang="en-US" sz="1600" dirty="0">
                <a:solidFill>
                  <a:srgbClr val="000000"/>
                </a:solidFill>
                <a:latin typeface="Merriweather Sans" charset="0"/>
                <a:ea typeface="Merriweather Sans" charset="0"/>
                <a:cs typeface="Merriweather Sans" charset="0"/>
              </a:rPr>
              <a:t>For </a:t>
            </a:r>
            <a:r>
              <a:rPr lang="en-US" sz="1600" dirty="0">
                <a:solidFill>
                  <a:srgbClr val="0B24FB"/>
                </a:solidFill>
                <a:latin typeface="Merriweather Sans" charset="0"/>
                <a:ea typeface="Merriweather Sans" charset="0"/>
                <a:cs typeface="Merriweather Sans" charset="0"/>
              </a:rPr>
              <a:t>any </a:t>
            </a:r>
            <a:r>
              <a:rPr lang="en-US" sz="1600" i="1" dirty="0">
                <a:solidFill>
                  <a:srgbClr val="0B24FB"/>
                </a:solidFill>
                <a:latin typeface="Merriweather Sans" charset="0"/>
                <a:ea typeface="Merriweather Sans" charset="0"/>
                <a:cs typeface="Merriweather Sans" charset="0"/>
              </a:rPr>
              <a:t>d </a:t>
            </a:r>
            <a:r>
              <a:rPr lang="en-US" sz="1600" dirty="0">
                <a:latin typeface="Merriweather Sans" charset="0"/>
                <a:ea typeface="Merriweather Sans" charset="0"/>
                <a:cs typeface="Merriweather Sans" charset="0"/>
              </a:rPr>
              <a:t>there is a </a:t>
            </a:r>
            <a:r>
              <a:rPr lang="en-US" sz="1600" dirty="0">
                <a:solidFill>
                  <a:srgbClr val="000000"/>
                </a:solidFill>
                <a:latin typeface="Merriweather Sans" charset="0"/>
                <a:ea typeface="Merriweather Sans" charset="0"/>
                <a:cs typeface="Merriweather Sans" charset="0"/>
              </a:rPr>
              <a:t>choice of parameters </a:t>
            </a:r>
            <a:r>
              <a:rPr lang="en-US" sz="1600" dirty="0" err="1">
                <a:solidFill>
                  <a:srgbClr val="000000"/>
                </a:solidFill>
                <a:latin typeface="Merriweather Sans" charset="0"/>
                <a:ea typeface="Merriweather Sans" charset="0"/>
                <a:cs typeface="Merriweather Sans" charset="0"/>
              </a:rPr>
              <a:t>st.</a:t>
            </a:r>
            <a:r>
              <a:rPr lang="en-US" sz="1600" dirty="0">
                <a:solidFill>
                  <a:srgbClr val="000000"/>
                </a:solidFill>
                <a:latin typeface="Merriweather Sans" charset="0"/>
                <a:ea typeface="Merriweather Sans" charset="0"/>
                <a:cs typeface="Merriweather Sans" charset="0"/>
              </a:rPr>
              <a:t> </a:t>
            </a:r>
            <a:br>
              <a:rPr lang="en-US" sz="1600" dirty="0">
                <a:solidFill>
                  <a:srgbClr val="000000"/>
                </a:solidFill>
                <a:latin typeface="Merriweather Sans" charset="0"/>
                <a:ea typeface="Merriweather Sans" charset="0"/>
                <a:cs typeface="Merriweather Sans" charset="0"/>
              </a:rPr>
            </a:br>
            <a:r>
              <a:rPr lang="en-US" sz="1600" dirty="0">
                <a:solidFill>
                  <a:srgbClr val="000000"/>
                </a:solidFill>
                <a:latin typeface="Merriweather Sans" charset="0"/>
                <a:ea typeface="Merriweather Sans" charset="0"/>
                <a:cs typeface="Merriweather Sans" charset="0"/>
              </a:rPr>
              <a:t>an algorithm </a:t>
            </a:r>
            <a:r>
              <a:rPr lang="en-US" sz="1600" dirty="0">
                <a:latin typeface="Merriweather Sans" charset="0"/>
                <a:ea typeface="Merriweather Sans" charset="0"/>
                <a:cs typeface="Merriweather Sans" charset="0"/>
              </a:rPr>
              <a:t>can confidently distinguish </a:t>
            </a:r>
            <a:r>
              <a:rPr lang="en-US" sz="1600" b="1" i="1" dirty="0">
                <a:solidFill>
                  <a:srgbClr val="0000FF"/>
                </a:solidFill>
                <a:latin typeface="Merriweather Sans" charset="0"/>
                <a:ea typeface="Merriweather Sans" charset="0"/>
                <a:cs typeface="Merriweather Sans" charset="0"/>
              </a:rPr>
              <a:t>H1</a:t>
            </a:r>
            <a:r>
              <a:rPr lang="en-US" sz="1600" dirty="0">
                <a:latin typeface="Merriweather Sans" charset="0"/>
                <a:ea typeface="Merriweather Sans" charset="0"/>
                <a:cs typeface="Merriweather Sans" charset="0"/>
              </a:rPr>
              <a:t> and </a:t>
            </a:r>
            <a:r>
              <a:rPr lang="en-US" sz="1600" b="1" i="1" dirty="0">
                <a:solidFill>
                  <a:srgbClr val="FF0000"/>
                </a:solidFill>
                <a:latin typeface="Merriweather Sans" charset="0"/>
                <a:ea typeface="Merriweather Sans" charset="0"/>
                <a:cs typeface="Merriweather Sans" charset="0"/>
              </a:rPr>
              <a:t>H2</a:t>
            </a:r>
            <a:r>
              <a:rPr lang="en-US" sz="1600" dirty="0">
                <a:latin typeface="Merriweather Sans" charset="0"/>
                <a:ea typeface="Merriweather Sans" charset="0"/>
                <a:cs typeface="Merriweather Sans" charset="0"/>
              </a:rPr>
              <a:t>. </a:t>
            </a:r>
          </a:p>
        </p:txBody>
      </p:sp>
      <p:grpSp>
        <p:nvGrpSpPr>
          <p:cNvPr id="10" name="Group 9">
            <a:extLst>
              <a:ext uri="{FF2B5EF4-FFF2-40B4-BE49-F238E27FC236}">
                <a16:creationId xmlns:a16="http://schemas.microsoft.com/office/drawing/2014/main" id="{010D9CE9-FAF0-DD4D-B424-F645FA56B14A}"/>
              </a:ext>
            </a:extLst>
          </p:cNvPr>
          <p:cNvGrpSpPr/>
          <p:nvPr/>
        </p:nvGrpSpPr>
        <p:grpSpPr>
          <a:xfrm>
            <a:off x="1874087" y="1974197"/>
            <a:ext cx="1310357" cy="4631203"/>
            <a:chOff x="1874087" y="1974197"/>
            <a:chExt cx="1310357" cy="4631203"/>
          </a:xfrm>
        </p:grpSpPr>
        <p:sp>
          <p:nvSpPr>
            <p:cNvPr id="27" name="TextBox 26"/>
            <p:cNvSpPr txBox="1"/>
            <p:nvPr/>
          </p:nvSpPr>
          <p:spPr>
            <a:xfrm>
              <a:off x="1874087" y="5574452"/>
              <a:ext cx="686917" cy="369332"/>
            </a:xfrm>
            <a:prstGeom prst="rect">
              <a:avLst/>
            </a:prstGeom>
            <a:noFill/>
          </p:spPr>
          <p:txBody>
            <a:bodyPr wrap="none" rtlCol="0">
              <a:spAutoFit/>
            </a:bodyPr>
            <a:lstStyle/>
            <a:p>
              <a:r>
                <a:rPr lang="en-US" i="1" dirty="0"/>
                <a:t>log(n</a:t>
              </a:r>
              <a:r>
                <a:rPr lang="en-US" i="1" dirty="0">
                  <a:latin typeface="Roboto"/>
                  <a:ea typeface="Roboto"/>
                  <a:cs typeface="Roboto"/>
                  <a:sym typeface="Roboto"/>
                </a:rPr>
                <a:t>)</a:t>
              </a:r>
              <a:endParaRPr lang="en-US" baseline="30000" dirty="0"/>
            </a:p>
          </p:txBody>
        </p:sp>
        <p:cxnSp>
          <p:nvCxnSpPr>
            <p:cNvPr id="23" name="Straight Connector 22"/>
            <p:cNvCxnSpPr/>
            <p:nvPr/>
          </p:nvCxnSpPr>
          <p:spPr>
            <a:xfrm flipV="1">
              <a:off x="2204401" y="1974197"/>
              <a:ext cx="0" cy="3503421"/>
            </a:xfrm>
            <a:prstGeom prst="line">
              <a:avLst/>
            </a:prstGeom>
          </p:spPr>
          <p:style>
            <a:lnRef idx="1">
              <a:schemeClr val="dk1"/>
            </a:lnRef>
            <a:fillRef idx="0">
              <a:schemeClr val="dk1"/>
            </a:fillRef>
            <a:effectRef idx="0">
              <a:schemeClr val="dk1"/>
            </a:effectRef>
            <a:fontRef idx="minor">
              <a:schemeClr val="tx1"/>
            </a:fontRef>
          </p:style>
        </p:cxnSp>
        <p:sp>
          <p:nvSpPr>
            <p:cNvPr id="50" name="Google Shape;1272;p104"/>
            <p:cNvSpPr/>
            <p:nvPr/>
          </p:nvSpPr>
          <p:spPr>
            <a:xfrm>
              <a:off x="2278222" y="6149137"/>
              <a:ext cx="906222" cy="456263"/>
            </a:xfrm>
            <a:prstGeom prst="wedgeRoundRectCallout">
              <a:avLst>
                <a:gd name="adj1" fmla="val -30375"/>
                <a:gd name="adj2" fmla="val -102636"/>
                <a:gd name="adj3"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latin typeface="Merriweather Sans" charset="0"/>
                  <a:ea typeface="Merriweather Sans" charset="0"/>
                  <a:cs typeface="Merriweather Sans" charset="0"/>
                </a:rPr>
                <a:t>a small number</a:t>
              </a:r>
              <a:endParaRPr sz="1200" dirty="0">
                <a:latin typeface="Merriweather Sans" charset="0"/>
                <a:ea typeface="Merriweather Sans" charset="0"/>
                <a:cs typeface="Merriweather Sans" charset="0"/>
              </a:endParaRPr>
            </a:p>
          </p:txBody>
        </p:sp>
      </p:grpSp>
      <p:grpSp>
        <p:nvGrpSpPr>
          <p:cNvPr id="5" name="Group 4">
            <a:extLst>
              <a:ext uri="{FF2B5EF4-FFF2-40B4-BE49-F238E27FC236}">
                <a16:creationId xmlns:a16="http://schemas.microsoft.com/office/drawing/2014/main" id="{47FA9ACB-3894-7748-A42F-9FD44913EF51}"/>
              </a:ext>
            </a:extLst>
          </p:cNvPr>
          <p:cNvGrpSpPr/>
          <p:nvPr/>
        </p:nvGrpSpPr>
        <p:grpSpPr>
          <a:xfrm>
            <a:off x="456118" y="1489398"/>
            <a:ext cx="5765389" cy="4467832"/>
            <a:chOff x="456118" y="1489398"/>
            <a:chExt cx="5765389" cy="4467832"/>
          </a:xfrm>
        </p:grpSpPr>
        <p:sp>
          <p:nvSpPr>
            <p:cNvPr id="19" name="TextBox 18"/>
            <p:cNvSpPr txBox="1"/>
            <p:nvPr/>
          </p:nvSpPr>
          <p:spPr>
            <a:xfrm>
              <a:off x="472036" y="1855968"/>
              <a:ext cx="301686" cy="369332"/>
            </a:xfrm>
            <a:prstGeom prst="rect">
              <a:avLst/>
            </a:prstGeom>
            <a:noFill/>
          </p:spPr>
          <p:txBody>
            <a:bodyPr wrap="none" rtlCol="0">
              <a:spAutoFit/>
            </a:bodyPr>
            <a:lstStyle/>
            <a:p>
              <a:r>
                <a:rPr lang="en-US" i="1"/>
                <a:t>1</a:t>
              </a:r>
              <a:endParaRPr lang="en-US" baseline="30000" dirty="0"/>
            </a:p>
          </p:txBody>
        </p:sp>
        <p:sp>
          <p:nvSpPr>
            <p:cNvPr id="20" name="TextBox 19"/>
            <p:cNvSpPr txBox="1"/>
            <p:nvPr/>
          </p:nvSpPr>
          <p:spPr>
            <a:xfrm>
              <a:off x="456118" y="5225627"/>
              <a:ext cx="301686" cy="369332"/>
            </a:xfrm>
            <a:prstGeom prst="rect">
              <a:avLst/>
            </a:prstGeom>
            <a:noFill/>
          </p:spPr>
          <p:txBody>
            <a:bodyPr wrap="none" rtlCol="0">
              <a:spAutoFit/>
            </a:bodyPr>
            <a:lstStyle/>
            <a:p>
              <a:r>
                <a:rPr lang="en-US" i="1"/>
                <a:t>0</a:t>
              </a:r>
              <a:endParaRPr lang="en-US" baseline="30000" dirty="0"/>
            </a:p>
          </p:txBody>
        </p:sp>
        <p:sp>
          <p:nvSpPr>
            <p:cNvPr id="21" name="Rectangle 20"/>
            <p:cNvSpPr/>
            <p:nvPr/>
          </p:nvSpPr>
          <p:spPr>
            <a:xfrm>
              <a:off x="682349" y="1489398"/>
              <a:ext cx="349776" cy="369332"/>
            </a:xfrm>
            <a:prstGeom prst="rect">
              <a:avLst/>
            </a:prstGeom>
          </p:spPr>
          <p:txBody>
            <a:bodyPr wrap="none">
              <a:spAutoFit/>
            </a:bodyPr>
            <a:lstStyle/>
            <a:p>
              <a:r>
                <a:rPr lang="en-US" i="1" dirty="0">
                  <a:solidFill>
                    <a:srgbClr val="0000FF"/>
                  </a:solidFill>
                </a:rPr>
                <a:t>p</a:t>
              </a:r>
              <a:r>
                <a:rPr lang="en-US" i="1" baseline="-25000" dirty="0">
                  <a:solidFill>
                    <a:srgbClr val="0000FF"/>
                  </a:solidFill>
                </a:rPr>
                <a:t>-</a:t>
              </a:r>
              <a:endParaRPr lang="en-US" baseline="-25000" dirty="0"/>
            </a:p>
          </p:txBody>
        </p:sp>
        <p:grpSp>
          <p:nvGrpSpPr>
            <p:cNvPr id="2" name="Group 1">
              <a:extLst>
                <a:ext uri="{FF2B5EF4-FFF2-40B4-BE49-F238E27FC236}">
                  <a16:creationId xmlns:a16="http://schemas.microsoft.com/office/drawing/2014/main" id="{C9B0F031-1F6C-1848-BD95-D0D2F1DF31D5}"/>
                </a:ext>
              </a:extLst>
            </p:cNvPr>
            <p:cNvGrpSpPr/>
            <p:nvPr/>
          </p:nvGrpSpPr>
          <p:grpSpPr>
            <a:xfrm>
              <a:off x="935808" y="1900700"/>
              <a:ext cx="5005120" cy="3576918"/>
              <a:chOff x="935808" y="1900700"/>
              <a:chExt cx="5005120" cy="3576918"/>
            </a:xfrm>
          </p:grpSpPr>
          <p:cxnSp>
            <p:nvCxnSpPr>
              <p:cNvPr id="6" name="Straight Arrow Connector 5"/>
              <p:cNvCxnSpPr/>
              <p:nvPr/>
            </p:nvCxnSpPr>
            <p:spPr>
              <a:xfrm flipV="1">
                <a:off x="948249" y="1900700"/>
                <a:ext cx="0" cy="357691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a:off x="935808" y="5477617"/>
                <a:ext cx="500512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22" name="Rectangle 21"/>
            <p:cNvSpPr/>
            <p:nvPr/>
          </p:nvSpPr>
          <p:spPr>
            <a:xfrm>
              <a:off x="5940927" y="5228386"/>
              <a:ext cx="280580" cy="369332"/>
            </a:xfrm>
            <a:prstGeom prst="rect">
              <a:avLst/>
            </a:prstGeom>
          </p:spPr>
          <p:txBody>
            <a:bodyPr wrap="none">
              <a:spAutoFit/>
            </a:bodyPr>
            <a:lstStyle/>
            <a:p>
              <a:r>
                <a:rPr lang="en-US" i="1">
                  <a:solidFill>
                    <a:srgbClr val="0000FF"/>
                  </a:solidFill>
                </a:rPr>
                <a:t>d</a:t>
              </a:r>
              <a:endParaRPr lang="en-US" dirty="0"/>
            </a:p>
          </p:txBody>
        </p:sp>
        <p:sp>
          <p:nvSpPr>
            <p:cNvPr id="51" name="TextBox 50"/>
            <p:cNvSpPr txBox="1"/>
            <p:nvPr/>
          </p:nvSpPr>
          <p:spPr>
            <a:xfrm>
              <a:off x="892064" y="5587898"/>
              <a:ext cx="301686" cy="369332"/>
            </a:xfrm>
            <a:prstGeom prst="rect">
              <a:avLst/>
            </a:prstGeom>
            <a:noFill/>
          </p:spPr>
          <p:txBody>
            <a:bodyPr wrap="none" rtlCol="0">
              <a:spAutoFit/>
            </a:bodyPr>
            <a:lstStyle/>
            <a:p>
              <a:r>
                <a:rPr lang="en-US" i="1"/>
                <a:t>1</a:t>
              </a:r>
              <a:endParaRPr lang="en-US" baseline="30000" dirty="0"/>
            </a:p>
          </p:txBody>
        </p:sp>
        <p:sp>
          <p:nvSpPr>
            <p:cNvPr id="52" name="TextBox 51"/>
            <p:cNvSpPr txBox="1"/>
            <p:nvPr/>
          </p:nvSpPr>
          <p:spPr>
            <a:xfrm>
              <a:off x="5659208" y="5561003"/>
              <a:ext cx="301686" cy="369332"/>
            </a:xfrm>
            <a:prstGeom prst="rect">
              <a:avLst/>
            </a:prstGeom>
            <a:noFill/>
          </p:spPr>
          <p:txBody>
            <a:bodyPr wrap="none" rtlCol="0">
              <a:spAutoFit/>
            </a:bodyPr>
            <a:lstStyle/>
            <a:p>
              <a:r>
                <a:rPr lang="en-US" i="1"/>
                <a:t>n</a:t>
              </a:r>
              <a:endParaRPr lang="en-US" baseline="30000" dirty="0"/>
            </a:p>
          </p:txBody>
        </p:sp>
      </p:grpSp>
      <p:sp>
        <p:nvSpPr>
          <p:cNvPr id="65" name="Rectangle 64"/>
          <p:cNvSpPr/>
          <p:nvPr/>
        </p:nvSpPr>
        <p:spPr>
          <a:xfrm>
            <a:off x="928685" y="4981614"/>
            <a:ext cx="1334020" cy="369332"/>
          </a:xfrm>
          <a:prstGeom prst="rect">
            <a:avLst/>
          </a:prstGeom>
        </p:spPr>
        <p:txBody>
          <a:bodyPr wrap="none">
            <a:spAutoFit/>
          </a:bodyPr>
          <a:lstStyle/>
          <a:p>
            <a:r>
              <a:rPr lang="en-US" i="1" dirty="0">
                <a:solidFill>
                  <a:schemeClr val="bg1"/>
                </a:solidFill>
                <a:latin typeface="Merriweather Sans" charset="0"/>
                <a:ea typeface="Merriweather Sans" charset="0"/>
                <a:cs typeface="Merriweather Sans" charset="0"/>
              </a:rPr>
              <a:t>Theorem A</a:t>
            </a:r>
          </a:p>
        </p:txBody>
      </p:sp>
      <p:sp>
        <p:nvSpPr>
          <p:cNvPr id="32" name="Google Shape;1272;p104">
            <a:extLst>
              <a:ext uri="{FF2B5EF4-FFF2-40B4-BE49-F238E27FC236}">
                <a16:creationId xmlns:a16="http://schemas.microsoft.com/office/drawing/2014/main" id="{3459337C-74AD-2740-86AF-54A1AEA9C680}"/>
              </a:ext>
            </a:extLst>
          </p:cNvPr>
          <p:cNvSpPr/>
          <p:nvPr/>
        </p:nvSpPr>
        <p:spPr>
          <a:xfrm>
            <a:off x="5906576" y="5885350"/>
            <a:ext cx="1327146" cy="456263"/>
          </a:xfrm>
          <a:prstGeom prst="wedgeRoundRectCallout">
            <a:avLst>
              <a:gd name="adj1" fmla="val -30375"/>
              <a:gd name="adj2" fmla="val -102636"/>
              <a:gd name="adj3"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latin typeface="Merriweather Sans" charset="0"/>
                <a:ea typeface="Merriweather Sans" charset="0"/>
                <a:cs typeface="Merriweather Sans" charset="0"/>
              </a:rPr>
              <a:t>Number the steps required</a:t>
            </a:r>
            <a:endParaRPr sz="1200" dirty="0">
              <a:latin typeface="Merriweather Sans" charset="0"/>
              <a:ea typeface="Merriweather Sans" charset="0"/>
              <a:cs typeface="Merriweather Sans" charset="0"/>
            </a:endParaRPr>
          </a:p>
        </p:txBody>
      </p:sp>
      <p:sp>
        <p:nvSpPr>
          <p:cNvPr id="33" name="Google Shape;1272;p104">
            <a:extLst>
              <a:ext uri="{FF2B5EF4-FFF2-40B4-BE49-F238E27FC236}">
                <a16:creationId xmlns:a16="http://schemas.microsoft.com/office/drawing/2014/main" id="{021B4279-5B93-A84D-B605-68043A85215D}"/>
              </a:ext>
            </a:extLst>
          </p:cNvPr>
          <p:cNvSpPr/>
          <p:nvPr/>
        </p:nvSpPr>
        <p:spPr>
          <a:xfrm>
            <a:off x="1225450" y="1470843"/>
            <a:ext cx="1563470" cy="327626"/>
          </a:xfrm>
          <a:prstGeom prst="wedgeRoundRectCallout">
            <a:avLst>
              <a:gd name="adj1" fmla="val -65166"/>
              <a:gd name="adj2" fmla="val 26341"/>
              <a:gd name="adj3"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latin typeface="Merriweather Sans" charset="0"/>
                <a:ea typeface="Merriweather Sans" charset="0"/>
                <a:cs typeface="Merriweather Sans" charset="0"/>
              </a:rPr>
              <a:t>Noise parameter</a:t>
            </a:r>
            <a:endParaRPr sz="1200" dirty="0">
              <a:latin typeface="Merriweather Sans" charset="0"/>
              <a:ea typeface="Merriweather Sans" charset="0"/>
              <a:cs typeface="Merriweather Sans" charset="0"/>
            </a:endParaRPr>
          </a:p>
        </p:txBody>
      </p:sp>
    </p:spTree>
    <p:extLst>
      <p:ext uri="{BB962C8B-B14F-4D97-AF65-F5344CB8AC3E}">
        <p14:creationId xmlns:p14="http://schemas.microsoft.com/office/powerpoint/2010/main" val="209124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10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10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30" grpId="0" animBg="1"/>
      <p:bldP spid="31" grpId="0" animBg="1"/>
      <p:bldP spid="32" grpId="0" animBg="1"/>
      <p:bldP spid="33" grpId="0" animBg="1"/>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TODO: similarities and differences with small-world phenomena </a:t>
            </a:r>
          </a:p>
        </p:txBody>
      </p:sp>
      <p:sp>
        <p:nvSpPr>
          <p:cNvPr id="3" name="Slide Number Placeholder 2"/>
          <p:cNvSpPr>
            <a:spLocks noGrp="1"/>
          </p:cNvSpPr>
          <p:nvPr>
            <p:ph type="sldNum" sz="quarter" idx="12"/>
          </p:nvPr>
        </p:nvSpPr>
        <p:spPr/>
        <p:txBody>
          <a:bodyPr/>
          <a:lstStyle/>
          <a:p>
            <a:fld id="{86B4B35C-345F-9846-8E6A-29269C850829}" type="slidenum">
              <a:rPr lang="en-US" smtClean="0"/>
              <a:pPr/>
              <a:t>112</a:t>
            </a:fld>
            <a:endParaRPr lang="en-US" dirty="0"/>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4991198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There must be some limits </a:t>
            </a:r>
          </a:p>
        </p:txBody>
      </p:sp>
      <p:sp>
        <p:nvSpPr>
          <p:cNvPr id="3" name="Content Placeholder 2"/>
          <p:cNvSpPr>
            <a:spLocks noGrp="1"/>
          </p:cNvSpPr>
          <p:nvPr>
            <p:ph idx="1"/>
          </p:nvPr>
        </p:nvSpPr>
        <p:spPr/>
        <p:txBody>
          <a:bodyPr/>
          <a:lstStyle/>
          <a:p>
            <a:r>
              <a:rPr lang="en-US" dirty="0"/>
              <a:t>There must be limits to multi-step reasoning</a:t>
            </a:r>
          </a:p>
          <a:p>
            <a:r>
              <a:rPr lang="en-US" dirty="0"/>
              <a:t>Inaccuracy of grounding and sparsity of information </a:t>
            </a:r>
          </a:p>
          <a:p>
            <a:r>
              <a:rPr lang="en-US" dirty="0"/>
              <a:t>More noise accumulate with each step </a:t>
            </a:r>
          </a:p>
        </p:txBody>
      </p:sp>
      <p:sp>
        <p:nvSpPr>
          <p:cNvPr id="4" name="Slide Number Placeholder 3"/>
          <p:cNvSpPr>
            <a:spLocks noGrp="1"/>
          </p:cNvSpPr>
          <p:nvPr>
            <p:ph type="sldNum" sz="quarter" idx="12"/>
          </p:nvPr>
        </p:nvSpPr>
        <p:spPr/>
        <p:txBody>
          <a:bodyPr/>
          <a:lstStyle/>
          <a:p>
            <a:fld id="{86B4B35C-345F-9846-8E6A-29269C850829}" type="slidenum">
              <a:rPr lang="en-US" smtClean="0"/>
              <a:pPr/>
              <a:t>113</a:t>
            </a:fld>
            <a:endParaRPr lang="en-US" dirty="0"/>
          </a:p>
        </p:txBody>
      </p:sp>
      <p:sp>
        <p:nvSpPr>
          <p:cNvPr id="5" name="Google Shape;1245;p103"/>
          <p:cNvSpPr/>
          <p:nvPr/>
        </p:nvSpPr>
        <p:spPr>
          <a:xfrm>
            <a:off x="9016804" y="1700515"/>
            <a:ext cx="2920500" cy="950400"/>
          </a:xfrm>
          <a:prstGeom prst="wedgeRoundRectCallout">
            <a:avLst>
              <a:gd name="adj1" fmla="val -73326"/>
              <a:gd name="adj2" fmla="val 282"/>
              <a:gd name="adj3" fmla="val 0"/>
            </a:avLst>
          </a:prstGeom>
          <a:solidFill>
            <a:srgbClr val="F4CCCC"/>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i="1"/>
              <a:t>Reasoning problems that require </a:t>
            </a:r>
            <a:r>
              <a:rPr lang="en-US" b="1" i="1"/>
              <a:t>longer</a:t>
            </a:r>
            <a:r>
              <a:rPr lang="en-US" i="1"/>
              <a:t> reasoning tend to be harder </a:t>
            </a:r>
            <a:endParaRPr i="1"/>
          </a:p>
        </p:txBody>
      </p:sp>
      <p:sp>
        <p:nvSpPr>
          <p:cNvPr id="6" name="Google Shape;1246;p103"/>
          <p:cNvSpPr txBox="1"/>
          <p:nvPr/>
        </p:nvSpPr>
        <p:spPr>
          <a:xfrm>
            <a:off x="3076389" y="5917613"/>
            <a:ext cx="6013821" cy="833613"/>
          </a:xfrm>
          <a:prstGeom prst="rect">
            <a:avLst/>
          </a:prstGeom>
          <a:solidFill>
            <a:srgbClr val="B6D7A8"/>
          </a:solidFill>
          <a:ln>
            <a:noFill/>
          </a:ln>
        </p:spPr>
        <p:txBody>
          <a:bodyPr spcFirstLastPara="1" wrap="square" lIns="91425" tIns="91425" rIns="91425" bIns="91425" anchor="ctr" anchorCtr="0">
            <a:noAutofit/>
          </a:bodyPr>
          <a:lstStyle/>
          <a:p>
            <a:pPr algn="ctr">
              <a:lnSpc>
                <a:spcPct val="150000"/>
              </a:lnSpc>
            </a:pPr>
            <a:r>
              <a:rPr lang="en-US"/>
              <a:t>Assembling chains with more than 3-4 facts suffers from </a:t>
            </a:r>
            <a:r>
              <a:rPr lang="en-US" b="1"/>
              <a:t>"semantic drift"</a:t>
            </a:r>
            <a:r>
              <a:rPr lang="en-US"/>
              <a:t> (Fried et al, 2015, Jansen et al 2017)</a:t>
            </a:r>
            <a:endParaRPr/>
          </a:p>
        </p:txBody>
      </p:sp>
      <p:sp>
        <p:nvSpPr>
          <p:cNvPr id="7" name="Google Shape;1247;p103"/>
          <p:cNvSpPr txBox="1"/>
          <p:nvPr/>
        </p:nvSpPr>
        <p:spPr>
          <a:xfrm>
            <a:off x="8023242" y="3717505"/>
            <a:ext cx="1294929" cy="745093"/>
          </a:xfrm>
          <a:prstGeom prst="rect">
            <a:avLst/>
          </a:prstGeom>
          <a:solidFill>
            <a:srgbClr val="F3F3F3"/>
          </a:solidFill>
          <a:ln>
            <a:noFill/>
          </a:ln>
        </p:spPr>
        <p:txBody>
          <a:bodyPr spcFirstLastPara="1" wrap="square" lIns="91425" tIns="91425" rIns="91425" bIns="91425" anchor="ctr" anchorCtr="0">
            <a:noAutofit/>
          </a:bodyPr>
          <a:lstStyle/>
          <a:p>
            <a:pPr algn="ctr">
              <a:lnSpc>
                <a:spcPct val="115000"/>
              </a:lnSpc>
            </a:pPr>
            <a:r>
              <a:rPr lang="en-US" sz="1300" b="1">
                <a:solidFill>
                  <a:srgbClr val="666666"/>
                </a:solidFill>
              </a:rPr>
              <a:t>Figure credit: </a:t>
            </a:r>
            <a:br>
              <a:rPr lang="en-US" sz="1300" b="1">
                <a:solidFill>
                  <a:srgbClr val="666666"/>
                </a:solidFill>
              </a:rPr>
            </a:br>
            <a:r>
              <a:rPr lang="en-US" sz="1300" b="1">
                <a:solidFill>
                  <a:srgbClr val="666666"/>
                </a:solidFill>
              </a:rPr>
              <a:t>Peter Jansen</a:t>
            </a:r>
            <a:endParaRPr sz="1300" b="1">
              <a:solidFill>
                <a:srgbClr val="666666"/>
              </a:solidFill>
            </a:endParaRPr>
          </a:p>
        </p:txBody>
      </p:sp>
      <p:grpSp>
        <p:nvGrpSpPr>
          <p:cNvPr id="8" name="Google Shape;1248;p103"/>
          <p:cNvGrpSpPr/>
          <p:nvPr/>
        </p:nvGrpSpPr>
        <p:grpSpPr>
          <a:xfrm>
            <a:off x="3678886" y="3099060"/>
            <a:ext cx="4147550" cy="2727075"/>
            <a:chOff x="2361714" y="2496625"/>
            <a:chExt cx="4147550" cy="2727075"/>
          </a:xfrm>
        </p:grpSpPr>
        <p:pic>
          <p:nvPicPr>
            <p:cNvPr id="9" name="Google Shape;1249;p103"/>
            <p:cNvPicPr preferRelativeResize="0"/>
            <p:nvPr/>
          </p:nvPicPr>
          <p:blipFill rotWithShape="1">
            <a:blip r:embed="rId2">
              <a:alphaModFix/>
            </a:blip>
            <a:srcRect l="882"/>
            <a:stretch/>
          </p:blipFill>
          <p:spPr>
            <a:xfrm>
              <a:off x="2361714" y="2496625"/>
              <a:ext cx="4147550" cy="2727075"/>
            </a:xfrm>
            <a:prstGeom prst="rect">
              <a:avLst/>
            </a:prstGeom>
            <a:noFill/>
            <a:ln>
              <a:noFill/>
            </a:ln>
          </p:spPr>
        </p:pic>
        <p:pic>
          <p:nvPicPr>
            <p:cNvPr id="10" name="Google Shape;1250;p103"/>
            <p:cNvPicPr preferRelativeResize="0"/>
            <p:nvPr/>
          </p:nvPicPr>
          <p:blipFill rotWithShape="1">
            <a:blip r:embed="rId2">
              <a:alphaModFix/>
            </a:blip>
            <a:srcRect l="45009" t="22281" r="9768" b="60260"/>
            <a:stretch/>
          </p:blipFill>
          <p:spPr>
            <a:xfrm>
              <a:off x="4150150" y="2638970"/>
              <a:ext cx="1892376" cy="476100"/>
            </a:xfrm>
            <a:prstGeom prst="rect">
              <a:avLst/>
            </a:prstGeom>
            <a:noFill/>
            <a:ln>
              <a:noFill/>
            </a:ln>
          </p:spPr>
        </p:pic>
      </p:grpSp>
    </p:spTree>
    <p:extLst>
      <p:ext uri="{BB962C8B-B14F-4D97-AF65-F5344CB8AC3E}">
        <p14:creationId xmlns:p14="http://schemas.microsoft.com/office/powerpoint/2010/main" val="180675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Lessons from “theoretical limitations”</a:t>
            </a:r>
          </a:p>
        </p:txBody>
      </p:sp>
      <p:sp>
        <p:nvSpPr>
          <p:cNvPr id="3" name="Content Placeholder 2"/>
          <p:cNvSpPr>
            <a:spLocks noGrp="1"/>
          </p:cNvSpPr>
          <p:nvPr>
            <p:ph idx="1"/>
          </p:nvPr>
        </p:nvSpPr>
        <p:spPr/>
        <p:txBody>
          <a:bodyPr>
            <a:normAutofit fontScale="92500" lnSpcReduction="10000"/>
          </a:bodyPr>
          <a:lstStyle/>
          <a:p>
            <a:r>
              <a:rPr lang="en-US" dirty="0">
                <a:solidFill>
                  <a:schemeClr val="dk1"/>
                </a:solidFill>
              </a:rPr>
              <a:t>There might be fundamental barriers for a class of reasoning systems.</a:t>
            </a:r>
            <a:endParaRPr lang="en-US" dirty="0"/>
          </a:p>
          <a:p>
            <a:r>
              <a:rPr lang="en-US" dirty="0"/>
              <a:t>This might not be a big problem (for now): </a:t>
            </a:r>
          </a:p>
          <a:p>
            <a:pPr lvl="1"/>
            <a:r>
              <a:rPr lang="en-US" dirty="0"/>
              <a:t>Average humans (hence many of the datasets) are limited.</a:t>
            </a:r>
          </a:p>
          <a:p>
            <a:pPr lvl="2"/>
            <a:r>
              <a:rPr lang="en-US" dirty="0"/>
              <a:t>Strong correlation between working memory capacity and reasoning ability (</a:t>
            </a:r>
            <a:r>
              <a:rPr lang="en-US" dirty="0" err="1"/>
              <a:t>Kyllonen</a:t>
            </a:r>
            <a:r>
              <a:rPr lang="en-US" dirty="0"/>
              <a:t> and </a:t>
            </a:r>
            <a:r>
              <a:rPr lang="en-US" dirty="0" err="1"/>
              <a:t>Christal</a:t>
            </a:r>
            <a:r>
              <a:rPr lang="en-US" dirty="0"/>
              <a:t>, 1990)</a:t>
            </a:r>
          </a:p>
          <a:p>
            <a:pPr lvl="2"/>
            <a:r>
              <a:rPr lang="en-US" dirty="0"/>
              <a:t>Humans, on average, can maintain few (4~7) "facts" simultaneously in their active memory (Cowan2001)</a:t>
            </a:r>
          </a:p>
          <a:p>
            <a:pPr lvl="2"/>
            <a:endParaRPr lang="en-US" dirty="0"/>
          </a:p>
          <a:p>
            <a:r>
              <a:rPr lang="en-US" dirty="0"/>
              <a:t>To go beyond: </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114</a:t>
            </a:fld>
            <a:endParaRPr lang="en-US" dirty="0"/>
          </a:p>
        </p:txBody>
      </p:sp>
      <p:pic>
        <p:nvPicPr>
          <p:cNvPr id="5" name="Google Shape;1285;p105"/>
          <p:cNvPicPr preferRelativeResize="0"/>
          <p:nvPr/>
        </p:nvPicPr>
        <p:blipFill>
          <a:blip r:embed="rId2">
            <a:alphaModFix/>
          </a:blip>
          <a:stretch>
            <a:fillRect/>
          </a:stretch>
        </p:blipFill>
        <p:spPr>
          <a:xfrm>
            <a:off x="10706354" y="3985396"/>
            <a:ext cx="1142300" cy="1142300"/>
          </a:xfrm>
          <a:prstGeom prst="rect">
            <a:avLst/>
          </a:prstGeom>
          <a:noFill/>
          <a:ln>
            <a:noFill/>
          </a:ln>
        </p:spPr>
      </p:pic>
      <p:sp>
        <p:nvSpPr>
          <p:cNvPr id="7" name="Google Shape;1287;p105"/>
          <p:cNvSpPr txBox="1"/>
          <p:nvPr/>
        </p:nvSpPr>
        <p:spPr>
          <a:xfrm>
            <a:off x="2464460" y="5172153"/>
            <a:ext cx="7038768" cy="975000"/>
          </a:xfrm>
          <a:prstGeom prst="roundRect">
            <a:avLst/>
          </a:prstGeom>
          <a:ln>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a:spcBef>
                <a:spcPts val="480"/>
              </a:spcBef>
            </a:pPr>
            <a:r>
              <a:rPr lang="en-US" sz="2200" b="1" dirty="0">
                <a:solidFill>
                  <a:schemeClr val="bg1"/>
                </a:solidFill>
              </a:rPr>
              <a:t>Hypothesis: </a:t>
            </a:r>
            <a:endParaRPr sz="2200" b="1" dirty="0">
              <a:solidFill>
                <a:schemeClr val="bg1"/>
              </a:solidFill>
            </a:endParaRPr>
          </a:p>
          <a:p>
            <a:pPr algn="ctr">
              <a:spcBef>
                <a:spcPts val="480"/>
              </a:spcBef>
            </a:pPr>
            <a:r>
              <a:rPr lang="en-US" sz="2200" dirty="0">
                <a:solidFill>
                  <a:schemeClr val="bg1"/>
                </a:solidFill>
              </a:rPr>
              <a:t>One needs to focus on the ability to </a:t>
            </a:r>
            <a:r>
              <a:rPr lang="en-US" sz="2200" b="1" i="1" dirty="0">
                <a:solidFill>
                  <a:srgbClr val="2B5AFF"/>
                </a:solidFill>
              </a:rPr>
              <a:t>abstract</a:t>
            </a:r>
            <a:r>
              <a:rPr lang="en-US" sz="2200" dirty="0">
                <a:solidFill>
                  <a:srgbClr val="2B5AFF"/>
                </a:solidFill>
              </a:rPr>
              <a:t> </a:t>
            </a:r>
            <a:r>
              <a:rPr lang="en-US" sz="2200" dirty="0">
                <a:solidFill>
                  <a:schemeClr val="bg1"/>
                </a:solidFill>
              </a:rPr>
              <a:t>and </a:t>
            </a:r>
            <a:r>
              <a:rPr lang="en-US" sz="2200" b="1" i="1" dirty="0">
                <a:solidFill>
                  <a:srgbClr val="2B5AFF"/>
                </a:solidFill>
              </a:rPr>
              <a:t>ground</a:t>
            </a:r>
            <a:r>
              <a:rPr lang="en-US" sz="2200" dirty="0">
                <a:solidFill>
                  <a:schemeClr val="bg1"/>
                </a:solidFill>
              </a:rPr>
              <a:t>. </a:t>
            </a:r>
            <a:endParaRPr sz="2200" dirty="0">
              <a:solidFill>
                <a:schemeClr val="bg1"/>
              </a:solidFill>
            </a:endParaRPr>
          </a:p>
        </p:txBody>
      </p:sp>
    </p:spTree>
    <p:extLst>
      <p:ext uri="{BB962C8B-B14F-4D97-AF65-F5344CB8AC3E}">
        <p14:creationId xmlns:p14="http://schemas.microsoft.com/office/powerpoint/2010/main" val="166188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a:p>
            <a:pPr lvl="1"/>
            <a:r>
              <a:rPr lang="en-US" dirty="0"/>
              <a:t>Pursuing “very long” multi-hop reasoning is unlikely to result in general results. </a:t>
            </a:r>
          </a:p>
          <a:p>
            <a:pPr lvl="1"/>
            <a:r>
              <a:rPr lang="en-US" dirty="0"/>
              <a:t>Corollary: </a:t>
            </a:r>
            <a:r>
              <a:rPr lang="en-US" b="1" dirty="0"/>
              <a:t>ambiguity</a:t>
            </a:r>
            <a:r>
              <a:rPr lang="en-US" dirty="0"/>
              <a:t> and </a:t>
            </a:r>
            <a:r>
              <a:rPr lang="en-US" b="1" dirty="0"/>
              <a:t>variability</a:t>
            </a:r>
            <a:r>
              <a:rPr lang="en-US" dirty="0"/>
              <a:t> must be handled well to reduce the number of hops needed. </a:t>
            </a:r>
          </a:p>
        </p:txBody>
      </p:sp>
      <p:sp>
        <p:nvSpPr>
          <p:cNvPr id="3" name="Slide Number Placeholder 2"/>
          <p:cNvSpPr>
            <a:spLocks noGrp="1"/>
          </p:cNvSpPr>
          <p:nvPr>
            <p:ph type="sldNum" sz="quarter" idx="12"/>
          </p:nvPr>
        </p:nvSpPr>
        <p:spPr/>
        <p:txBody>
          <a:bodyPr/>
          <a:lstStyle/>
          <a:p>
            <a:fld id="{86B4B35C-345F-9846-8E6A-29269C850829}" type="slidenum">
              <a:rPr lang="en-US" smtClean="0"/>
              <a:pPr/>
              <a:t>115</a:t>
            </a:fld>
            <a:endParaRPr lang="en-US" dirty="0"/>
          </a:p>
        </p:txBody>
      </p:sp>
      <p:sp>
        <p:nvSpPr>
          <p:cNvPr id="4" name="Title 3"/>
          <p:cNvSpPr>
            <a:spLocks noGrp="1"/>
          </p:cNvSpPr>
          <p:nvPr>
            <p:ph type="title"/>
          </p:nvPr>
        </p:nvSpPr>
        <p:spPr/>
        <p:txBody>
          <a:bodyPr/>
          <a:lstStyle/>
          <a:p>
            <a:r>
              <a:rPr lang="en-US" dirty="0"/>
              <a:t>Practical lessons</a:t>
            </a:r>
          </a:p>
        </p:txBody>
      </p:sp>
    </p:spTree>
    <p:extLst>
      <p:ext uri="{BB962C8B-B14F-4D97-AF65-F5344CB8AC3E}">
        <p14:creationId xmlns:p14="http://schemas.microsoft.com/office/powerpoint/2010/main" val="13575190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9100" y="1584325"/>
            <a:ext cx="11394948" cy="3902075"/>
          </a:xfrm>
        </p:spPr>
        <p:txBody>
          <a:bodyPr>
            <a:normAutofit lnSpcReduction="10000"/>
          </a:bodyPr>
          <a:lstStyle/>
          <a:p>
            <a:r>
              <a:rPr lang="en-US" sz="2400" dirty="0"/>
              <a:t>A framework for studying “reasoning”, in the context of language problems. </a:t>
            </a:r>
          </a:p>
          <a:p>
            <a:r>
              <a:rPr lang="en-US" sz="2400" dirty="0">
                <a:solidFill>
                  <a:schemeClr val="dk1"/>
                </a:solidFill>
              </a:rPr>
              <a:t>Multi-hop reasoning: </a:t>
            </a:r>
          </a:p>
          <a:p>
            <a:pPr lvl="2"/>
            <a:r>
              <a:rPr lang="en-US" b="1" dirty="0">
                <a:solidFill>
                  <a:srgbClr val="0000FF"/>
                </a:solidFill>
              </a:rPr>
              <a:t>+ </a:t>
            </a:r>
            <a:r>
              <a:rPr lang="en-US" dirty="0">
                <a:solidFill>
                  <a:schemeClr val="dk1"/>
                </a:solidFill>
              </a:rPr>
              <a:t>There are non-trivial problems where successful reasoning is reliable</a:t>
            </a:r>
          </a:p>
          <a:p>
            <a:pPr lvl="2"/>
            <a:r>
              <a:rPr lang="en-US" b="1" dirty="0">
                <a:solidFill>
                  <a:srgbClr val="FF0000"/>
                </a:solidFill>
              </a:rPr>
              <a:t>- </a:t>
            </a:r>
            <a:r>
              <a:rPr lang="en-US" dirty="0">
                <a:solidFill>
                  <a:schemeClr val="dk1"/>
                </a:solidFill>
              </a:rPr>
              <a:t>Reasoning with “large”-many hops likely to fail, even with small amount of noise</a:t>
            </a:r>
          </a:p>
          <a:p>
            <a:r>
              <a:rPr lang="en-US" sz="2400" dirty="0">
                <a:solidFill>
                  <a:schemeClr val="dk1"/>
                </a:solidFill>
              </a:rPr>
              <a:t>Implications for practice </a:t>
            </a:r>
          </a:p>
          <a:p>
            <a:pPr lvl="1"/>
            <a:r>
              <a:rPr lang="en-US" sz="2000" b="1" dirty="0">
                <a:solidFill>
                  <a:schemeClr val="dk1"/>
                </a:solidFill>
              </a:rPr>
              <a:t>Hypothesis:</a:t>
            </a:r>
            <a:r>
              <a:rPr lang="en-US" sz="2000" dirty="0">
                <a:solidFill>
                  <a:schemeClr val="dk1"/>
                </a:solidFill>
              </a:rPr>
              <a:t> invest in representations that lead to few hops reasonings. </a:t>
            </a:r>
          </a:p>
        </p:txBody>
      </p:sp>
      <p:sp>
        <p:nvSpPr>
          <p:cNvPr id="3" name="Slide Number Placeholder 2"/>
          <p:cNvSpPr>
            <a:spLocks noGrp="1"/>
          </p:cNvSpPr>
          <p:nvPr>
            <p:ph type="sldNum" sz="quarter" idx="12"/>
          </p:nvPr>
        </p:nvSpPr>
        <p:spPr/>
        <p:txBody>
          <a:bodyPr/>
          <a:lstStyle/>
          <a:p>
            <a:fld id="{86B4B35C-345F-9846-8E6A-29269C850829}" type="slidenum">
              <a:rPr lang="en-US" smtClean="0"/>
              <a:pPr/>
              <a:t>116</a:t>
            </a:fld>
            <a:endParaRPr lang="en-US" dirty="0"/>
          </a:p>
        </p:txBody>
      </p:sp>
      <p:sp>
        <p:nvSpPr>
          <p:cNvPr id="4" name="Title 3"/>
          <p:cNvSpPr>
            <a:spLocks noGrp="1"/>
          </p:cNvSpPr>
          <p:nvPr>
            <p:ph type="title"/>
          </p:nvPr>
        </p:nvSpPr>
        <p:spPr/>
        <p:txBody>
          <a:bodyPr/>
          <a:lstStyle/>
          <a:p>
            <a:r>
              <a:rPr lang="en-US" dirty="0"/>
              <a:t>Summary of this section</a:t>
            </a:r>
          </a:p>
        </p:txBody>
      </p:sp>
    </p:spTree>
    <p:extLst>
      <p:ext uri="{BB962C8B-B14F-4D97-AF65-F5344CB8AC3E}">
        <p14:creationId xmlns:p14="http://schemas.microsoft.com/office/powerpoint/2010/main" val="14420311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2174" y="327598"/>
            <a:ext cx="11988800" cy="884277"/>
          </a:xfrm>
        </p:spPr>
        <p:txBody>
          <a:bodyPr/>
          <a:lstStyle/>
          <a:p>
            <a:r>
              <a:rPr lang="en-US" dirty="0"/>
              <a:t>Summary of the thesis</a:t>
            </a:r>
          </a:p>
        </p:txBody>
      </p:sp>
      <p:sp>
        <p:nvSpPr>
          <p:cNvPr id="3" name="Content Placeholder 2"/>
          <p:cNvSpPr>
            <a:spLocks noGrp="1"/>
          </p:cNvSpPr>
          <p:nvPr>
            <p:ph idx="1"/>
          </p:nvPr>
        </p:nvSpPr>
        <p:spPr>
          <a:xfrm>
            <a:off x="437029" y="1324346"/>
            <a:ext cx="11394948" cy="5202577"/>
          </a:xfrm>
        </p:spPr>
        <p:txBody>
          <a:bodyPr>
            <a:normAutofit fontScale="92500" lnSpcReduction="20000"/>
          </a:bodyPr>
          <a:lstStyle/>
          <a:p>
            <a:r>
              <a:rPr lang="en-US" dirty="0"/>
              <a:t>QA for NLU. </a:t>
            </a:r>
          </a:p>
          <a:p>
            <a:r>
              <a:rPr lang="en-US" dirty="0"/>
              <a:t>We studied a few aspects of reasoning: </a:t>
            </a:r>
          </a:p>
          <a:p>
            <a:pPr lvl="1"/>
            <a:r>
              <a:rPr lang="en-US" b="1" dirty="0"/>
              <a:t>Part 1: </a:t>
            </a:r>
            <a:r>
              <a:rPr lang="en-US" dirty="0"/>
              <a:t>Reasoning-driven system design: </a:t>
            </a:r>
          </a:p>
          <a:p>
            <a:pPr lvl="2"/>
            <a:r>
              <a:rPr lang="en-US" b="1" dirty="0"/>
              <a:t>TableILP: </a:t>
            </a:r>
            <a:r>
              <a:rPr lang="en-US" dirty="0"/>
              <a:t>Abductive reasoning with internal knowledge available in tabular representation.</a:t>
            </a:r>
          </a:p>
          <a:p>
            <a:pPr lvl="2"/>
            <a:r>
              <a:rPr lang="en-US" b="1" dirty="0" err="1"/>
              <a:t>SemanticILP</a:t>
            </a:r>
            <a:r>
              <a:rPr lang="en-US" b="1" dirty="0"/>
              <a:t>: </a:t>
            </a:r>
            <a:r>
              <a:rPr lang="en-US" dirty="0"/>
              <a:t>Abductive reasoning with NL text, empowered by semantically representation. </a:t>
            </a:r>
          </a:p>
          <a:p>
            <a:pPr lvl="2"/>
            <a:r>
              <a:rPr lang="en-US" b="1" dirty="0"/>
              <a:t>Essential Question Terms:</a:t>
            </a:r>
            <a:r>
              <a:rPr lang="en-US" dirty="0"/>
              <a:t> Defined the notion and showed its effectiveness for the systems. </a:t>
            </a:r>
          </a:p>
          <a:p>
            <a:pPr lvl="1"/>
            <a:r>
              <a:rPr lang="en-US" b="1" dirty="0"/>
              <a:t>Part 2: </a:t>
            </a:r>
            <a:r>
              <a:rPr lang="en-US" dirty="0"/>
              <a:t>Evaluation: </a:t>
            </a:r>
          </a:p>
          <a:p>
            <a:pPr lvl="2"/>
            <a:r>
              <a:rPr lang="en-US" b="1" dirty="0" err="1"/>
              <a:t>MultiRC</a:t>
            </a:r>
            <a:r>
              <a:rPr lang="en-US" b="1" dirty="0"/>
              <a:t>: </a:t>
            </a:r>
            <a:r>
              <a:rPr lang="en-US" dirty="0"/>
              <a:t>A dataset to encourage studying multi-step reasoning </a:t>
            </a:r>
          </a:p>
          <a:p>
            <a:pPr lvl="2"/>
            <a:r>
              <a:rPr lang="en-US" b="1" dirty="0" err="1"/>
              <a:t>TacoQA</a:t>
            </a:r>
            <a:r>
              <a:rPr lang="en-US" b="1" dirty="0"/>
              <a:t>: </a:t>
            </a:r>
            <a:r>
              <a:rPr lang="en-US" dirty="0"/>
              <a:t>A dataset to encourage studying common-sense reasoning. </a:t>
            </a:r>
            <a:endParaRPr lang="en-US" b="1" dirty="0"/>
          </a:p>
          <a:p>
            <a:pPr lvl="1"/>
            <a:r>
              <a:rPr lang="en-US" b="1" dirty="0"/>
              <a:t>Part 3: </a:t>
            </a:r>
            <a:r>
              <a:rPr lang="en-US" dirty="0"/>
              <a:t>A Formal study of reasoning in NL </a:t>
            </a:r>
          </a:p>
          <a:p>
            <a:pPr lvl="2"/>
            <a:r>
              <a:rPr lang="en-US" dirty="0"/>
              <a:t>Theoretical grounds to the existing intuitions on the limits and possibilities in reasoning in NL.  </a:t>
            </a:r>
          </a:p>
          <a:p>
            <a:endParaRPr lang="en-US"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117</a:t>
            </a:fld>
            <a:endParaRPr lang="en-US" dirty="0"/>
          </a:p>
        </p:txBody>
      </p:sp>
    </p:spTree>
    <p:extLst>
      <p:ext uri="{BB962C8B-B14F-4D97-AF65-F5344CB8AC3E}">
        <p14:creationId xmlns:p14="http://schemas.microsoft.com/office/powerpoint/2010/main" val="18037256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35EBF1-04E1-3A4A-8B66-C7CD155D9DC9}"/>
              </a:ext>
            </a:extLst>
          </p:cNvPr>
          <p:cNvSpPr>
            <a:spLocks noGrp="1"/>
          </p:cNvSpPr>
          <p:nvPr>
            <p:ph idx="1"/>
          </p:nvPr>
        </p:nvSpPr>
        <p:spPr/>
        <p:txBody>
          <a:bodyPr/>
          <a:lstStyle/>
          <a:p>
            <a:r>
              <a:rPr lang="en-US" dirty="0"/>
              <a:t>NLU; potentials for significant impacts in the coming years. </a:t>
            </a:r>
          </a:p>
          <a:p>
            <a:pPr lvl="1"/>
            <a:r>
              <a:rPr lang="en-US" dirty="0"/>
              <a:t>Many challenges along the way to this goal: ambiguity, variability, etc.</a:t>
            </a:r>
          </a:p>
          <a:p>
            <a:r>
              <a:rPr lang="en-US" dirty="0"/>
              <a:t>Answering questions: a natural evaluation protocol. </a:t>
            </a:r>
          </a:p>
          <a:p>
            <a:pPr lvl="1"/>
            <a:r>
              <a:rPr lang="en-US" dirty="0"/>
              <a:t>System design: </a:t>
            </a:r>
            <a:r>
              <a:rPr lang="en-US" sz="1800" dirty="0"/>
              <a:t>systems that abstracting over text and reasoning with it. </a:t>
            </a:r>
          </a:p>
          <a:p>
            <a:pPr lvl="1"/>
            <a:r>
              <a:rPr lang="en-US" dirty="0"/>
              <a:t>Evaluation: </a:t>
            </a:r>
            <a:r>
              <a:rPr lang="en-US" sz="1800" dirty="0"/>
              <a:t>effective benchmarks to measure and incentivize the community. </a:t>
            </a:r>
            <a:endParaRPr lang="en-US" dirty="0"/>
          </a:p>
          <a:p>
            <a:pPr lvl="1"/>
            <a:r>
              <a:rPr lang="en-US" dirty="0"/>
              <a:t>Formalism: </a:t>
            </a:r>
            <a:r>
              <a:rPr lang="en-US" sz="1800" dirty="0"/>
              <a:t>to study a class of reasoning algorithms in the context of language.</a:t>
            </a:r>
            <a:endParaRPr lang="en-US" dirty="0"/>
          </a:p>
        </p:txBody>
      </p:sp>
      <p:sp>
        <p:nvSpPr>
          <p:cNvPr id="3" name="Slide Number Placeholder 2">
            <a:extLst>
              <a:ext uri="{FF2B5EF4-FFF2-40B4-BE49-F238E27FC236}">
                <a16:creationId xmlns:a16="http://schemas.microsoft.com/office/drawing/2014/main" id="{E59E514E-0960-AD40-8934-37392A14BB4A}"/>
              </a:ext>
            </a:extLst>
          </p:cNvPr>
          <p:cNvSpPr>
            <a:spLocks noGrp="1"/>
          </p:cNvSpPr>
          <p:nvPr>
            <p:ph type="sldNum" sz="quarter" idx="12"/>
          </p:nvPr>
        </p:nvSpPr>
        <p:spPr/>
        <p:txBody>
          <a:bodyPr/>
          <a:lstStyle/>
          <a:p>
            <a:fld id="{86B4B35C-345F-9846-8E6A-29269C850829}" type="slidenum">
              <a:rPr lang="en-US" smtClean="0"/>
              <a:pPr/>
              <a:t>118</a:t>
            </a:fld>
            <a:endParaRPr lang="en-US" dirty="0"/>
          </a:p>
        </p:txBody>
      </p:sp>
      <p:sp>
        <p:nvSpPr>
          <p:cNvPr id="4" name="Title 3">
            <a:extLst>
              <a:ext uri="{FF2B5EF4-FFF2-40B4-BE49-F238E27FC236}">
                <a16:creationId xmlns:a16="http://schemas.microsoft.com/office/drawing/2014/main" id="{B62FD47E-E722-114D-B867-093B022A03FD}"/>
              </a:ext>
            </a:extLst>
          </p:cNvPr>
          <p:cNvSpPr>
            <a:spLocks noGrp="1"/>
          </p:cNvSpPr>
          <p:nvPr>
            <p:ph type="title"/>
          </p:nvPr>
        </p:nvSpPr>
        <p:spPr/>
        <p:txBody>
          <a:bodyPr/>
          <a:lstStyle/>
          <a:p>
            <a:r>
              <a:rPr lang="en-US" dirty="0"/>
              <a:t>Summary of the talk</a:t>
            </a:r>
          </a:p>
        </p:txBody>
      </p:sp>
    </p:spTree>
    <p:extLst>
      <p:ext uri="{BB962C8B-B14F-4D97-AF65-F5344CB8AC3E}">
        <p14:creationId xmlns:p14="http://schemas.microsoft.com/office/powerpoint/2010/main" val="384215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D1FEC4-4815-E34C-B2DC-973CD92FDE1D}"/>
              </a:ext>
            </a:extLst>
          </p:cNvPr>
          <p:cNvSpPr>
            <a:spLocks noGrp="1"/>
          </p:cNvSpPr>
          <p:nvPr>
            <p:ph idx="1"/>
          </p:nvPr>
        </p:nvSpPr>
        <p:spPr>
          <a:xfrm>
            <a:off x="232475" y="1584325"/>
            <a:ext cx="11809708" cy="4458732"/>
          </a:xfrm>
        </p:spPr>
        <p:txBody>
          <a:bodyPr>
            <a:normAutofit/>
          </a:bodyPr>
          <a:lstStyle/>
          <a:p>
            <a:r>
              <a:rPr lang="en-US" sz="1800" b="1" dirty="0">
                <a:solidFill>
                  <a:srgbClr val="1360B2"/>
                </a:solidFill>
              </a:rPr>
              <a:t>K</a:t>
            </a:r>
            <a:r>
              <a:rPr lang="en-US" sz="1800" dirty="0"/>
              <a:t>SKSR. </a:t>
            </a:r>
            <a:r>
              <a:rPr lang="en-US" sz="1800" i="1" dirty="0"/>
              <a:t>On the Capabilities and Limitations of Reasoning for Natural Language Understanding</a:t>
            </a:r>
            <a:r>
              <a:rPr lang="en-US" sz="1800" dirty="0"/>
              <a:t>, in submission. </a:t>
            </a:r>
          </a:p>
          <a:p>
            <a:r>
              <a:rPr lang="en-US" sz="1800" dirty="0"/>
              <a:t>Z</a:t>
            </a:r>
            <a:r>
              <a:rPr lang="en-US" sz="1800" b="1" dirty="0">
                <a:solidFill>
                  <a:srgbClr val="1360B2"/>
                </a:solidFill>
              </a:rPr>
              <a:t>K</a:t>
            </a:r>
            <a:r>
              <a:rPr lang="en-US" sz="1800" dirty="0"/>
              <a:t>NR. </a:t>
            </a:r>
            <a:r>
              <a:rPr lang="en-US" sz="1800" i="1" dirty="0"/>
              <a:t>A Question Answering Benchmark for Temporal Common-sense</a:t>
            </a:r>
            <a:r>
              <a:rPr lang="en-US" sz="1800" dirty="0"/>
              <a:t>, under review. </a:t>
            </a:r>
          </a:p>
          <a:p>
            <a:r>
              <a:rPr lang="en-US" sz="1800" b="1" dirty="0">
                <a:solidFill>
                  <a:srgbClr val="1360B2"/>
                </a:solidFill>
              </a:rPr>
              <a:t>K</a:t>
            </a:r>
            <a:r>
              <a:rPr lang="en-US" sz="1800" dirty="0"/>
              <a:t>CRUR. </a:t>
            </a:r>
            <a:r>
              <a:rPr lang="en-US" sz="1800" i="1" dirty="0"/>
              <a:t>Looking Beyond the Surface: A Challenge Set for Reading Comprehension over Multiple Sentences</a:t>
            </a:r>
            <a:r>
              <a:rPr lang="en-US" sz="1800" dirty="0"/>
              <a:t>, NAACL, 2018. </a:t>
            </a:r>
          </a:p>
          <a:p>
            <a:r>
              <a:rPr lang="en-US" sz="1800" b="1" dirty="0">
                <a:solidFill>
                  <a:srgbClr val="1360B2"/>
                </a:solidFill>
              </a:rPr>
              <a:t>K</a:t>
            </a:r>
            <a:r>
              <a:rPr lang="en-US" sz="1800" dirty="0"/>
              <a:t>KSR. </a:t>
            </a:r>
            <a:r>
              <a:rPr lang="en-US" sz="1800" i="1" dirty="0"/>
              <a:t>Question Answering as Global Reasoning over Semantic Abstractions</a:t>
            </a:r>
            <a:r>
              <a:rPr lang="en-US" sz="1800" dirty="0"/>
              <a:t>, AAAI, 2018. </a:t>
            </a:r>
          </a:p>
          <a:p>
            <a:r>
              <a:rPr lang="en-US" sz="1800" b="1" dirty="0">
                <a:solidFill>
                  <a:srgbClr val="1360B2"/>
                </a:solidFill>
              </a:rPr>
              <a:t>K</a:t>
            </a:r>
            <a:r>
              <a:rPr lang="en-US" sz="1800" dirty="0"/>
              <a:t>KSR. </a:t>
            </a:r>
            <a:r>
              <a:rPr lang="en-US" sz="1800" i="1" dirty="0"/>
              <a:t>Learning What is Essential in Questions</a:t>
            </a:r>
            <a:r>
              <a:rPr lang="en-US" sz="1800" dirty="0"/>
              <a:t>, </a:t>
            </a:r>
            <a:r>
              <a:rPr lang="en-US" sz="1800" dirty="0" err="1"/>
              <a:t>CoNLL</a:t>
            </a:r>
            <a:r>
              <a:rPr lang="en-US" sz="1800" dirty="0"/>
              <a:t>, 2017. </a:t>
            </a:r>
          </a:p>
          <a:p>
            <a:r>
              <a:rPr lang="en-US" sz="1800" b="1" dirty="0">
                <a:solidFill>
                  <a:srgbClr val="1360B2"/>
                </a:solidFill>
              </a:rPr>
              <a:t>K</a:t>
            </a:r>
            <a:r>
              <a:rPr lang="en-US" sz="1800" dirty="0"/>
              <a:t>KSR. </a:t>
            </a:r>
            <a:r>
              <a:rPr lang="en-US" sz="1800" i="1" dirty="0"/>
              <a:t>Question Answering via Integer Programming over Semi-Structured Knowledge</a:t>
            </a:r>
            <a:r>
              <a:rPr lang="en-US" sz="1800" dirty="0"/>
              <a:t>, IJCAI, 2016. </a:t>
            </a:r>
          </a:p>
          <a:p>
            <a:endParaRPr lang="en-US" sz="1800" dirty="0"/>
          </a:p>
          <a:p>
            <a:endParaRPr lang="en-US" sz="1800" dirty="0"/>
          </a:p>
          <a:p>
            <a:endParaRPr lang="en-US" sz="1800" dirty="0"/>
          </a:p>
        </p:txBody>
      </p:sp>
      <p:sp>
        <p:nvSpPr>
          <p:cNvPr id="3" name="Slide Number Placeholder 2">
            <a:extLst>
              <a:ext uri="{FF2B5EF4-FFF2-40B4-BE49-F238E27FC236}">
                <a16:creationId xmlns:a16="http://schemas.microsoft.com/office/drawing/2014/main" id="{70DCBB6D-345C-9641-B14B-A92292158ADA}"/>
              </a:ext>
            </a:extLst>
          </p:cNvPr>
          <p:cNvSpPr>
            <a:spLocks noGrp="1"/>
          </p:cNvSpPr>
          <p:nvPr>
            <p:ph type="sldNum" sz="quarter" idx="12"/>
          </p:nvPr>
        </p:nvSpPr>
        <p:spPr/>
        <p:txBody>
          <a:bodyPr/>
          <a:lstStyle/>
          <a:p>
            <a:fld id="{86B4B35C-345F-9846-8E6A-29269C850829}" type="slidenum">
              <a:rPr lang="en-US" smtClean="0"/>
              <a:pPr/>
              <a:t>119</a:t>
            </a:fld>
            <a:endParaRPr lang="en-US" dirty="0"/>
          </a:p>
        </p:txBody>
      </p:sp>
      <p:sp>
        <p:nvSpPr>
          <p:cNvPr id="4" name="Title 3">
            <a:extLst>
              <a:ext uri="{FF2B5EF4-FFF2-40B4-BE49-F238E27FC236}">
                <a16:creationId xmlns:a16="http://schemas.microsoft.com/office/drawing/2014/main" id="{D6D5ABE7-EBE0-8E4C-99C7-7325AFD19C3B}"/>
              </a:ext>
            </a:extLst>
          </p:cNvPr>
          <p:cNvSpPr>
            <a:spLocks noGrp="1"/>
          </p:cNvSpPr>
          <p:nvPr>
            <p:ph type="title"/>
          </p:nvPr>
        </p:nvSpPr>
        <p:spPr/>
        <p:txBody>
          <a:bodyPr/>
          <a:lstStyle/>
          <a:p>
            <a:r>
              <a:rPr lang="en-US" dirty="0"/>
              <a:t>Thesis Publication</a:t>
            </a:r>
          </a:p>
        </p:txBody>
      </p:sp>
    </p:spTree>
    <p:extLst>
      <p:ext uri="{BB962C8B-B14F-4D97-AF65-F5344CB8AC3E}">
        <p14:creationId xmlns:p14="http://schemas.microsoft.com/office/powerpoint/2010/main" val="3419552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Content Placeholder 2">
            <a:extLst>
              <a:ext uri="{FF2B5EF4-FFF2-40B4-BE49-F238E27FC236}">
                <a16:creationId xmlns:a16="http://schemas.microsoft.com/office/drawing/2014/main" id="{98495BD0-2BCA-604B-ABCB-CACEC690BB30}"/>
              </a:ext>
            </a:extLst>
          </p:cNvPr>
          <p:cNvSpPr txBox="1">
            <a:spLocks/>
          </p:cNvSpPr>
          <p:nvPr/>
        </p:nvSpPr>
        <p:spPr>
          <a:xfrm>
            <a:off x="419100" y="1452262"/>
            <a:ext cx="11394948" cy="495745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br>
              <a:rPr lang="en-US" dirty="0"/>
            </a:br>
            <a:br>
              <a:rPr lang="en-US" dirty="0"/>
            </a:br>
            <a:br>
              <a:rPr lang="en-US" dirty="0"/>
            </a:br>
            <a:br>
              <a:rPr lang="en-US" dirty="0"/>
            </a:br>
            <a:br>
              <a:rPr lang="en-US" dirty="0"/>
            </a:br>
            <a:br>
              <a:rPr lang="en-US" dirty="0"/>
            </a:br>
            <a:endParaRPr lang="en-US" dirty="0"/>
          </a:p>
          <a:p>
            <a:pPr lvl="2"/>
            <a:r>
              <a:rPr lang="en-US" dirty="0"/>
              <a:t>Phrases with multiple meanings are delicate to disambiguate. </a:t>
            </a:r>
          </a:p>
        </p:txBody>
      </p:sp>
      <p:sp>
        <p:nvSpPr>
          <p:cNvPr id="2" name="Title 1"/>
          <p:cNvSpPr>
            <a:spLocks noGrp="1"/>
          </p:cNvSpPr>
          <p:nvPr>
            <p:ph type="title"/>
          </p:nvPr>
        </p:nvSpPr>
        <p:spPr>
          <a:xfrm>
            <a:off x="88900" y="292874"/>
            <a:ext cx="11988800" cy="884277"/>
          </a:xfrm>
        </p:spPr>
        <p:txBody>
          <a:bodyPr/>
          <a:lstStyle/>
          <a:p>
            <a:r>
              <a:rPr lang="en-US" dirty="0"/>
              <a:t>Challenges towards NLU: ambiguity (2) </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lvl="2"/>
            <a:endParaRPr lang="en-US" dirty="0"/>
          </a:p>
          <a:p>
            <a:endParaRPr lang="en-US"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12</a:t>
            </a:fld>
            <a:endParaRPr lang="en-US" dirty="0"/>
          </a:p>
        </p:txBody>
      </p:sp>
      <p:sp>
        <p:nvSpPr>
          <p:cNvPr id="5" name="Rounded Rectangle 4"/>
          <p:cNvSpPr/>
          <p:nvPr/>
        </p:nvSpPr>
        <p:spPr>
          <a:xfrm>
            <a:off x="2736850" y="2892227"/>
            <a:ext cx="6692900" cy="1143739"/>
          </a:xfrm>
          <a:prstGeom prst="round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bIns="91440" rtlCol="0" anchor="ctr"/>
          <a:lstStyle/>
          <a:p>
            <a:pPr algn="ctr">
              <a:lnSpc>
                <a:spcPct val="150000"/>
              </a:lnSpc>
              <a:spcAft>
                <a:spcPts val="600"/>
              </a:spcAft>
            </a:pPr>
            <a:r>
              <a:rPr lang="en-US" sz="2400" i="1" dirty="0">
                <a:latin typeface="Merriweather Sans" charset="0"/>
                <a:ea typeface="Merriweather Sans" charset="0"/>
                <a:cs typeface="Merriweather Sans" charset="0"/>
              </a:rPr>
              <a:t>“</a:t>
            </a:r>
            <a:r>
              <a:rPr lang="en-US" sz="2400" dirty="0"/>
              <a:t>The buffer springs at the bottom of the shaft prevented the car from crushing the salesman.</a:t>
            </a:r>
            <a:r>
              <a:rPr lang="en-US" sz="2400" i="1" dirty="0">
                <a:latin typeface="Merriweather Sans" charset="0"/>
                <a:ea typeface="Merriweather Sans" charset="0"/>
                <a:cs typeface="Merriweather Sans" charset="0"/>
              </a:rPr>
              <a:t>”</a:t>
            </a:r>
          </a:p>
        </p:txBody>
      </p:sp>
      <p:pic>
        <p:nvPicPr>
          <p:cNvPr id="9220" name="Picture 4" descr="http://pictogram2.com/p/p0867/i/m.png"/>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20186" y="2749575"/>
            <a:ext cx="1286391" cy="128639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823;p83"/>
          <p:cNvSpPr/>
          <p:nvPr/>
        </p:nvSpPr>
        <p:spPr>
          <a:xfrm>
            <a:off x="4884158" y="3604236"/>
            <a:ext cx="474423" cy="365760"/>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22" name="Google Shape;823;p83"/>
          <p:cNvSpPr/>
          <p:nvPr/>
        </p:nvSpPr>
        <p:spPr>
          <a:xfrm>
            <a:off x="8301005" y="3073980"/>
            <a:ext cx="631457" cy="365760"/>
          </a:xfrm>
          <a:prstGeom prst="roundRect">
            <a:avLst>
              <a:gd name="adj" fmla="val 37839"/>
            </a:avLst>
          </a:prstGeom>
          <a:solidFill>
            <a:srgbClr val="FF1500">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3" name="Google Shape;823;p83"/>
          <p:cNvSpPr/>
          <p:nvPr/>
        </p:nvSpPr>
        <p:spPr>
          <a:xfrm>
            <a:off x="4737634" y="3063470"/>
            <a:ext cx="923544" cy="365760"/>
          </a:xfrm>
          <a:prstGeom prst="roundRect">
            <a:avLst>
              <a:gd name="adj" fmla="val 37839"/>
            </a:avLst>
          </a:prstGeom>
          <a:solidFill>
            <a:srgbClr val="4285F4">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37" name="Group 36"/>
          <p:cNvGrpSpPr/>
          <p:nvPr/>
        </p:nvGrpSpPr>
        <p:grpSpPr>
          <a:xfrm>
            <a:off x="4268454" y="6488668"/>
            <a:ext cx="3629691" cy="369332"/>
            <a:chOff x="3864078" y="6289952"/>
            <a:chExt cx="3629691" cy="369332"/>
          </a:xfrm>
        </p:grpSpPr>
        <p:pic>
          <p:nvPicPr>
            <p:cNvPr id="38" name="Picture 6" descr="mage result for the new york tim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9961" y="6375876"/>
              <a:ext cx="1903808" cy="259537"/>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3864078" y="6289952"/>
              <a:ext cx="1755609" cy="369332"/>
            </a:xfrm>
            <a:prstGeom prst="rect">
              <a:avLst/>
            </a:prstGeom>
            <a:noFill/>
          </p:spPr>
          <p:txBody>
            <a:bodyPr wrap="none" rtlCol="0">
              <a:spAutoFit/>
            </a:bodyPr>
            <a:lstStyle/>
            <a:p>
              <a:r>
                <a:rPr lang="en-US" i="1">
                  <a:latin typeface="Merriweather Sans" charset="0"/>
                  <a:ea typeface="Merriweather Sans" charset="0"/>
                  <a:cs typeface="Merriweather Sans" charset="0"/>
                </a:rPr>
                <a:t>The story </a:t>
              </a:r>
              <a:r>
                <a:rPr lang="en-US" i="1" dirty="0">
                  <a:latin typeface="Merriweather Sans" charset="0"/>
                  <a:ea typeface="Merriweather Sans" charset="0"/>
                  <a:cs typeface="Merriweather Sans" charset="0"/>
                </a:rPr>
                <a:t>from </a:t>
              </a:r>
            </a:p>
          </p:txBody>
        </p:sp>
      </p:grpSp>
      <p:grpSp>
        <p:nvGrpSpPr>
          <p:cNvPr id="14" name="Group 13">
            <a:extLst>
              <a:ext uri="{FF2B5EF4-FFF2-40B4-BE49-F238E27FC236}">
                <a16:creationId xmlns:a16="http://schemas.microsoft.com/office/drawing/2014/main" id="{B8F48B48-370E-B641-B9BF-10451B7906C0}"/>
              </a:ext>
            </a:extLst>
          </p:cNvPr>
          <p:cNvGrpSpPr/>
          <p:nvPr/>
        </p:nvGrpSpPr>
        <p:grpSpPr>
          <a:xfrm>
            <a:off x="4247452" y="1645749"/>
            <a:ext cx="875071" cy="1113109"/>
            <a:chOff x="4247452" y="1645749"/>
            <a:chExt cx="875071" cy="1113109"/>
          </a:xfrm>
        </p:grpSpPr>
        <p:grpSp>
          <p:nvGrpSpPr>
            <p:cNvPr id="6" name="Group 5">
              <a:extLst>
                <a:ext uri="{FF2B5EF4-FFF2-40B4-BE49-F238E27FC236}">
                  <a16:creationId xmlns:a16="http://schemas.microsoft.com/office/drawing/2014/main" id="{ECC13AC5-1BD4-8948-9709-E6D194BCC15E}"/>
                </a:ext>
              </a:extLst>
            </p:cNvPr>
            <p:cNvGrpSpPr/>
            <p:nvPr/>
          </p:nvGrpSpPr>
          <p:grpSpPr>
            <a:xfrm>
              <a:off x="4247452" y="1983607"/>
              <a:ext cx="875071" cy="775251"/>
              <a:chOff x="4247452" y="2341410"/>
              <a:chExt cx="875071" cy="775251"/>
            </a:xfrm>
          </p:grpSpPr>
          <p:sp>
            <p:nvSpPr>
              <p:cNvPr id="26" name="Rounded Rectangular Callout 25"/>
              <p:cNvSpPr/>
              <p:nvPr/>
            </p:nvSpPr>
            <p:spPr>
              <a:xfrm>
                <a:off x="4247452" y="2341410"/>
                <a:ext cx="875071" cy="775251"/>
              </a:xfrm>
              <a:prstGeom prst="wedgeRoundRectCallout">
                <a:avLst>
                  <a:gd name="adj1" fmla="val 39841"/>
                  <a:gd name="adj2" fmla="val 93187"/>
                  <a:gd name="adj3" fmla="val 16667"/>
                </a:avLst>
              </a:prstGeom>
              <a:effectLst>
                <a:outerShdw blurRad="50800" dist="762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lIns="0" rIns="0" rtlCol="0" anchor="ctr"/>
              <a:lstStyle/>
              <a:p>
                <a:pPr algn="ctr"/>
                <a:endParaRPr lang="en-US" sz="1400" dirty="0"/>
              </a:p>
              <a:p>
                <a:pPr algn="ctr"/>
                <a:endParaRPr lang="en-US" sz="1400" dirty="0"/>
              </a:p>
              <a:p>
                <a:pPr algn="ctr"/>
                <a:r>
                  <a:rPr lang="en-US" sz="1200" dirty="0"/>
                  <a:t>helical metal</a:t>
                </a:r>
              </a:p>
            </p:txBody>
          </p:sp>
          <p:pic>
            <p:nvPicPr>
              <p:cNvPr id="1030" name="Picture 6" desc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1024" y="2355811"/>
                <a:ext cx="727588" cy="522405"/>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Picture 6" descr="mage result for checkmark">
              <a:extLst>
                <a:ext uri="{FF2B5EF4-FFF2-40B4-BE49-F238E27FC236}">
                  <a16:creationId xmlns:a16="http://schemas.microsoft.com/office/drawing/2014/main" id="{7E9F0530-A9FD-EF41-AE53-597F048247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8743" y="1645749"/>
              <a:ext cx="257781" cy="2764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2B21E50D-8268-4245-9F3E-5368A1775537}"/>
              </a:ext>
            </a:extLst>
          </p:cNvPr>
          <p:cNvGrpSpPr/>
          <p:nvPr/>
        </p:nvGrpSpPr>
        <p:grpSpPr>
          <a:xfrm>
            <a:off x="5150865" y="1687671"/>
            <a:ext cx="875071" cy="1071187"/>
            <a:chOff x="5150865" y="1687671"/>
            <a:chExt cx="875071" cy="1071187"/>
          </a:xfrm>
        </p:grpSpPr>
        <p:grpSp>
          <p:nvGrpSpPr>
            <p:cNvPr id="9" name="Group 8">
              <a:extLst>
                <a:ext uri="{FF2B5EF4-FFF2-40B4-BE49-F238E27FC236}">
                  <a16:creationId xmlns:a16="http://schemas.microsoft.com/office/drawing/2014/main" id="{67F81CAA-FE92-AC4A-ADE5-1116FE54FB20}"/>
                </a:ext>
              </a:extLst>
            </p:cNvPr>
            <p:cNvGrpSpPr/>
            <p:nvPr/>
          </p:nvGrpSpPr>
          <p:grpSpPr>
            <a:xfrm>
              <a:off x="5150865" y="1954111"/>
              <a:ext cx="875071" cy="804747"/>
              <a:chOff x="5150865" y="2311914"/>
              <a:chExt cx="875071" cy="804747"/>
            </a:xfrm>
          </p:grpSpPr>
          <p:sp>
            <p:nvSpPr>
              <p:cNvPr id="24" name="Rounded Rectangular Callout 23"/>
              <p:cNvSpPr/>
              <p:nvPr/>
            </p:nvSpPr>
            <p:spPr>
              <a:xfrm>
                <a:off x="5150865" y="2341410"/>
                <a:ext cx="875071" cy="775251"/>
              </a:xfrm>
              <a:prstGeom prst="wedgeRoundRectCallout">
                <a:avLst>
                  <a:gd name="adj1" fmla="val -41058"/>
                  <a:gd name="adj2" fmla="val 97040"/>
                  <a:gd name="adj3" fmla="val 16667"/>
                </a:avLst>
              </a:prstGeom>
              <a:effectLst>
                <a:outerShdw blurRad="50800" dist="762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400" dirty="0"/>
              </a:p>
              <a:p>
                <a:pPr algn="ctr"/>
                <a:endParaRPr lang="en-US" sz="1400" dirty="0"/>
              </a:p>
              <a:p>
                <a:pPr algn="ctr"/>
                <a:r>
                  <a:rPr lang="en-US" sz="1400" dirty="0"/>
                  <a:t>season</a:t>
                </a:r>
              </a:p>
            </p:txBody>
          </p:sp>
          <p:pic>
            <p:nvPicPr>
              <p:cNvPr id="1032" name="Picture 8" descr="mage result for spr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2794" y="2311914"/>
                <a:ext cx="551546" cy="581595"/>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8" descr="mage result for x mark">
              <a:extLst>
                <a:ext uri="{FF2B5EF4-FFF2-40B4-BE49-F238E27FC236}">
                  <a16:creationId xmlns:a16="http://schemas.microsoft.com/office/drawing/2014/main" id="{37FBE2F1-5ED2-A842-91F0-93A5F44806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6811" y="1687671"/>
              <a:ext cx="284367" cy="2198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45B783E8-23FD-594B-902A-A412744559BC}"/>
              </a:ext>
            </a:extLst>
          </p:cNvPr>
          <p:cNvGrpSpPr/>
          <p:nvPr/>
        </p:nvGrpSpPr>
        <p:grpSpPr>
          <a:xfrm>
            <a:off x="8667918" y="1597788"/>
            <a:ext cx="875071" cy="1161070"/>
            <a:chOff x="8667918" y="1597788"/>
            <a:chExt cx="875071" cy="1161070"/>
          </a:xfrm>
        </p:grpSpPr>
        <p:grpSp>
          <p:nvGrpSpPr>
            <p:cNvPr id="11" name="Group 10">
              <a:extLst>
                <a:ext uri="{FF2B5EF4-FFF2-40B4-BE49-F238E27FC236}">
                  <a16:creationId xmlns:a16="http://schemas.microsoft.com/office/drawing/2014/main" id="{6F32A3A5-3E28-BB48-92D9-128EB17653FD}"/>
                </a:ext>
              </a:extLst>
            </p:cNvPr>
            <p:cNvGrpSpPr/>
            <p:nvPr/>
          </p:nvGrpSpPr>
          <p:grpSpPr>
            <a:xfrm>
              <a:off x="8667918" y="1954111"/>
              <a:ext cx="875071" cy="804747"/>
              <a:chOff x="8667918" y="2311914"/>
              <a:chExt cx="875071" cy="804747"/>
            </a:xfrm>
          </p:grpSpPr>
          <p:sp>
            <p:nvSpPr>
              <p:cNvPr id="28" name="Rounded Rectangular Callout 27"/>
              <p:cNvSpPr/>
              <p:nvPr/>
            </p:nvSpPr>
            <p:spPr>
              <a:xfrm>
                <a:off x="8667918" y="2311914"/>
                <a:ext cx="875071" cy="804747"/>
              </a:xfrm>
              <a:prstGeom prst="wedgeRoundRectCallout">
                <a:avLst>
                  <a:gd name="adj1" fmla="val -37687"/>
                  <a:gd name="adj2" fmla="val 89709"/>
                  <a:gd name="adj3" fmla="val 16667"/>
                </a:avLst>
              </a:prstGeom>
              <a:effectLst>
                <a:outerShdw blurRad="50800" dist="762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lIns="0" rIns="0" rtlCol="0" anchor="ctr"/>
              <a:lstStyle/>
              <a:p>
                <a:pPr algn="ctr"/>
                <a:endParaRPr lang="en-US" sz="1200" dirty="0"/>
              </a:p>
              <a:p>
                <a:pPr algn="ctr"/>
                <a:endParaRPr lang="en-US" sz="1200" dirty="0"/>
              </a:p>
              <a:p>
                <a:pPr algn="ctr"/>
                <a:endParaRPr lang="en-US" sz="1200" dirty="0"/>
              </a:p>
              <a:p>
                <a:pPr algn="ctr"/>
                <a:r>
                  <a:rPr lang="en-US" sz="1200" dirty="0"/>
                  <a:t>vertical hole</a:t>
                </a:r>
              </a:p>
            </p:txBody>
          </p:sp>
          <p:pic>
            <p:nvPicPr>
              <p:cNvPr id="1036" name="Picture 12" descr="mage resul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23412" y="2327098"/>
                <a:ext cx="368071" cy="602159"/>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6" descr="mage result for checkmark">
              <a:extLst>
                <a:ext uri="{FF2B5EF4-FFF2-40B4-BE49-F238E27FC236}">
                  <a16:creationId xmlns:a16="http://schemas.microsoft.com/office/drawing/2014/main" id="{49A87DB1-BDA3-424E-B02D-0E2B12A84F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6562" y="1597788"/>
              <a:ext cx="257781" cy="2764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621016F0-62DF-8241-A32D-A4704E57B643}"/>
              </a:ext>
            </a:extLst>
          </p:cNvPr>
          <p:cNvGrpSpPr/>
          <p:nvPr/>
        </p:nvGrpSpPr>
        <p:grpSpPr>
          <a:xfrm>
            <a:off x="7764505" y="1672100"/>
            <a:ext cx="875071" cy="1086758"/>
            <a:chOff x="7764505" y="1672100"/>
            <a:chExt cx="875071" cy="1086758"/>
          </a:xfrm>
        </p:grpSpPr>
        <p:grpSp>
          <p:nvGrpSpPr>
            <p:cNvPr id="10" name="Group 9">
              <a:extLst>
                <a:ext uri="{FF2B5EF4-FFF2-40B4-BE49-F238E27FC236}">
                  <a16:creationId xmlns:a16="http://schemas.microsoft.com/office/drawing/2014/main" id="{D74C88AA-30A9-684B-AD2E-EBBFAC6FDC7B}"/>
                </a:ext>
              </a:extLst>
            </p:cNvPr>
            <p:cNvGrpSpPr/>
            <p:nvPr/>
          </p:nvGrpSpPr>
          <p:grpSpPr>
            <a:xfrm>
              <a:off x="7764505" y="1874094"/>
              <a:ext cx="875071" cy="884764"/>
              <a:chOff x="7764505" y="2231897"/>
              <a:chExt cx="875071" cy="884764"/>
            </a:xfrm>
          </p:grpSpPr>
          <p:sp>
            <p:nvSpPr>
              <p:cNvPr id="30" name="Rounded Rectangular Callout 29"/>
              <p:cNvSpPr/>
              <p:nvPr/>
            </p:nvSpPr>
            <p:spPr>
              <a:xfrm>
                <a:off x="7764505" y="2311914"/>
                <a:ext cx="875071" cy="804747"/>
              </a:xfrm>
              <a:prstGeom prst="wedgeRoundRectCallout">
                <a:avLst>
                  <a:gd name="adj1" fmla="val 36470"/>
                  <a:gd name="adj2" fmla="val 89615"/>
                  <a:gd name="adj3" fmla="val 16667"/>
                </a:avLst>
              </a:prstGeom>
              <a:effectLst>
                <a:outerShdw blurRad="50800" dist="762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lIns="0" rIns="0" rtlCol="0" anchor="ctr"/>
              <a:lstStyle/>
              <a:p>
                <a:pPr algn="ctr"/>
                <a:endParaRPr lang="en-US" sz="1200" dirty="0"/>
              </a:p>
              <a:p>
                <a:pPr algn="ctr"/>
                <a:endParaRPr lang="en-US" sz="1200" dirty="0"/>
              </a:p>
              <a:p>
                <a:pPr algn="ctr"/>
                <a:endParaRPr lang="en-US" sz="1200" dirty="0"/>
              </a:p>
              <a:p>
                <a:pPr algn="ctr"/>
                <a:r>
                  <a:rPr lang="en-US" sz="1200" dirty="0"/>
                  <a:t>narrow rod</a:t>
                </a:r>
              </a:p>
            </p:txBody>
          </p:sp>
          <p:pic>
            <p:nvPicPr>
              <p:cNvPr id="1034" name="Picture 10" descr="mage result for shaf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82048" y="2231897"/>
                <a:ext cx="646196" cy="761406"/>
              </a:xfrm>
              <a:prstGeom prst="rect">
                <a:avLst/>
              </a:prstGeom>
              <a:noFill/>
              <a:extLst>
                <a:ext uri="{909E8E84-426E-40DD-AFC4-6F175D3DCCD1}">
                  <a14:hiddenFill xmlns:a14="http://schemas.microsoft.com/office/drawing/2010/main">
                    <a:solidFill>
                      <a:srgbClr val="FFFFFF"/>
                    </a:solidFill>
                  </a14:hiddenFill>
                </a:ext>
              </a:extLst>
            </p:spPr>
          </p:pic>
        </p:grpSp>
        <p:pic>
          <p:nvPicPr>
            <p:cNvPr id="36" name="Picture 8" descr="mage result for x mark">
              <a:extLst>
                <a:ext uri="{FF2B5EF4-FFF2-40B4-BE49-F238E27FC236}">
                  <a16:creationId xmlns:a16="http://schemas.microsoft.com/office/drawing/2014/main" id="{0387E947-1586-0847-9BE4-F377D01E9D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9856" y="1672100"/>
              <a:ext cx="284367" cy="2198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D93B2A83-11BC-CF4F-955B-C1178424521B}"/>
              </a:ext>
            </a:extLst>
          </p:cNvPr>
          <p:cNvGrpSpPr/>
          <p:nvPr/>
        </p:nvGrpSpPr>
        <p:grpSpPr>
          <a:xfrm>
            <a:off x="4247452" y="4346906"/>
            <a:ext cx="875071" cy="1079974"/>
            <a:chOff x="4247452" y="4346906"/>
            <a:chExt cx="875071" cy="1079974"/>
          </a:xfrm>
        </p:grpSpPr>
        <p:grpSp>
          <p:nvGrpSpPr>
            <p:cNvPr id="13" name="Group 12">
              <a:extLst>
                <a:ext uri="{FF2B5EF4-FFF2-40B4-BE49-F238E27FC236}">
                  <a16:creationId xmlns:a16="http://schemas.microsoft.com/office/drawing/2014/main" id="{459CFF57-D126-F344-BE30-CB1BAC17F5FF}"/>
                </a:ext>
              </a:extLst>
            </p:cNvPr>
            <p:cNvGrpSpPr/>
            <p:nvPr/>
          </p:nvGrpSpPr>
          <p:grpSpPr>
            <a:xfrm>
              <a:off x="4247452" y="4346906"/>
              <a:ext cx="875071" cy="747116"/>
              <a:chOff x="4247452" y="4704709"/>
              <a:chExt cx="875071" cy="747116"/>
            </a:xfrm>
          </p:grpSpPr>
          <p:sp>
            <p:nvSpPr>
              <p:cNvPr id="15" name="Rounded Rectangular Callout 14"/>
              <p:cNvSpPr/>
              <p:nvPr/>
            </p:nvSpPr>
            <p:spPr>
              <a:xfrm>
                <a:off x="4247452" y="4704709"/>
                <a:ext cx="875071" cy="747116"/>
              </a:xfrm>
              <a:prstGeom prst="wedgeRoundRectCallout">
                <a:avLst>
                  <a:gd name="adj1" fmla="val 37594"/>
                  <a:gd name="adj2" fmla="val -113525"/>
                  <a:gd name="adj3" fmla="val 16667"/>
                </a:avLst>
              </a:prstGeom>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400" dirty="0"/>
              </a:p>
              <a:p>
                <a:pPr algn="ctr"/>
                <a:endParaRPr lang="en-US" sz="1400" dirty="0"/>
              </a:p>
              <a:p>
                <a:pPr algn="ctr"/>
                <a:r>
                  <a:rPr lang="en-US" sz="1400" dirty="0"/>
                  <a:t>cabin</a:t>
                </a:r>
              </a:p>
            </p:txBody>
          </p:sp>
          <p:pic>
            <p:nvPicPr>
              <p:cNvPr id="1028" name="Picture 4" descr="mage result for elevator"/>
              <p:cNvPicPr>
                <a:picLocks noChangeAspect="1" noChangeArrowheads="1"/>
              </p:cNvPicPr>
              <p:nvPr/>
            </p:nvPicPr>
            <p:blipFill rotWithShape="1">
              <a:blip r:embed="rId12">
                <a:extLst>
                  <a:ext uri="{28A0092B-C50C-407E-A947-70E740481C1C}">
                    <a14:useLocalDpi xmlns:a14="http://schemas.microsoft.com/office/drawing/2010/main" val="0"/>
                  </a:ext>
                </a:extLst>
              </a:blip>
              <a:srcRect l="28451" t="37106" r="8064"/>
              <a:stretch/>
            </p:blipFill>
            <p:spPr bwMode="auto">
              <a:xfrm>
                <a:off x="4456264" y="4748626"/>
                <a:ext cx="487802" cy="483259"/>
              </a:xfrm>
              <a:prstGeom prst="rect">
                <a:avLst/>
              </a:prstGeom>
              <a:noFill/>
              <a:extLst>
                <a:ext uri="{909E8E84-426E-40DD-AFC4-6F175D3DCCD1}">
                  <a14:hiddenFill xmlns:a14="http://schemas.microsoft.com/office/drawing/2010/main">
                    <a:solidFill>
                      <a:srgbClr val="FFFFFF"/>
                    </a:solidFill>
                  </a14:hiddenFill>
                </a:ext>
              </a:extLst>
            </p:spPr>
          </p:pic>
        </p:grpSp>
        <p:pic>
          <p:nvPicPr>
            <p:cNvPr id="40" name="Picture 6" descr="mage result for checkmark">
              <a:extLst>
                <a:ext uri="{FF2B5EF4-FFF2-40B4-BE49-F238E27FC236}">
                  <a16:creationId xmlns:a16="http://schemas.microsoft.com/office/drawing/2014/main" id="{BB038322-0DD9-964A-94F6-42D1E0335C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3023" y="5150445"/>
              <a:ext cx="257781" cy="2764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E18E6D28-9129-A747-8CFA-97E68B6065E0}"/>
              </a:ext>
            </a:extLst>
          </p:cNvPr>
          <p:cNvGrpSpPr/>
          <p:nvPr/>
        </p:nvGrpSpPr>
        <p:grpSpPr>
          <a:xfrm>
            <a:off x="5150865" y="4346906"/>
            <a:ext cx="875071" cy="1065264"/>
            <a:chOff x="5150865" y="4346906"/>
            <a:chExt cx="875071" cy="1065264"/>
          </a:xfrm>
        </p:grpSpPr>
        <p:grpSp>
          <p:nvGrpSpPr>
            <p:cNvPr id="12" name="Group 11">
              <a:extLst>
                <a:ext uri="{FF2B5EF4-FFF2-40B4-BE49-F238E27FC236}">
                  <a16:creationId xmlns:a16="http://schemas.microsoft.com/office/drawing/2014/main" id="{4E539C64-AD8B-3845-9369-06ED3CD57AD7}"/>
                </a:ext>
              </a:extLst>
            </p:cNvPr>
            <p:cNvGrpSpPr/>
            <p:nvPr/>
          </p:nvGrpSpPr>
          <p:grpSpPr>
            <a:xfrm>
              <a:off x="5150865" y="4346906"/>
              <a:ext cx="875071" cy="747116"/>
              <a:chOff x="5150865" y="4704709"/>
              <a:chExt cx="875071" cy="747116"/>
            </a:xfrm>
          </p:grpSpPr>
          <p:sp>
            <p:nvSpPr>
              <p:cNvPr id="7" name="Rounded Rectangular Callout 6"/>
              <p:cNvSpPr/>
              <p:nvPr/>
            </p:nvSpPr>
            <p:spPr>
              <a:xfrm>
                <a:off x="5150865" y="4704709"/>
                <a:ext cx="875071" cy="747116"/>
              </a:xfrm>
              <a:prstGeom prst="wedgeRoundRectCallout">
                <a:avLst>
                  <a:gd name="adj1" fmla="val -43305"/>
                  <a:gd name="adj2" fmla="val -118789"/>
                  <a:gd name="adj3" fmla="val 16667"/>
                </a:avLst>
              </a:prstGeom>
              <a:effectLst>
                <a:outerShdw blurRad="63500" sx="102000" sy="102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400" dirty="0"/>
              </a:p>
              <a:p>
                <a:pPr algn="ctr"/>
                <a:endParaRPr lang="en-US" sz="1400" dirty="0"/>
              </a:p>
              <a:p>
                <a:pPr algn="ctr"/>
                <a:r>
                  <a:rPr lang="en-US" sz="1400" dirty="0"/>
                  <a:t>vehicle</a:t>
                </a:r>
              </a:p>
            </p:txBody>
          </p:sp>
          <p:pic>
            <p:nvPicPr>
              <p:cNvPr id="1026" name="Picture 2" descr="elated imag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41427" y="4796829"/>
                <a:ext cx="693946" cy="371404"/>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8" descr="mage result for x mark">
              <a:extLst>
                <a:ext uri="{FF2B5EF4-FFF2-40B4-BE49-F238E27FC236}">
                  <a16:creationId xmlns:a16="http://schemas.microsoft.com/office/drawing/2014/main" id="{1AFFEF09-1913-F64F-96AD-02E0D289DB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53011" y="5192367"/>
              <a:ext cx="284367" cy="2198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0344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500"/>
                                        <p:tgtEl>
                                          <p:spTgt spid="92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22" grpId="0" animBg="1"/>
      <p:bldP spid="2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009557-E5BF-084A-A3B3-068ED11AFE9D}"/>
              </a:ext>
            </a:extLst>
          </p:cNvPr>
          <p:cNvSpPr>
            <a:spLocks noGrp="1"/>
          </p:cNvSpPr>
          <p:nvPr>
            <p:ph idx="1"/>
          </p:nvPr>
        </p:nvSpPr>
        <p:spPr>
          <a:xfrm>
            <a:off x="538478" y="1263700"/>
            <a:ext cx="11394948" cy="5190575"/>
          </a:xfrm>
        </p:spPr>
        <p:txBody>
          <a:bodyPr>
            <a:normAutofit fontScale="77500" lnSpcReduction="20000"/>
          </a:bodyPr>
          <a:lstStyle/>
          <a:p>
            <a:r>
              <a:rPr lang="en-US" sz="2000" dirty="0"/>
              <a:t>NLP: </a:t>
            </a:r>
          </a:p>
          <a:p>
            <a:pPr lvl="1"/>
            <a:r>
              <a:rPr lang="en-US" sz="1800" dirty="0"/>
              <a:t>C</a:t>
            </a:r>
            <a:r>
              <a:rPr lang="en-US" sz="1800" b="1" dirty="0">
                <a:solidFill>
                  <a:srgbClr val="1360B2"/>
                </a:solidFill>
              </a:rPr>
              <a:t>K</a:t>
            </a:r>
            <a:r>
              <a:rPr lang="en-US" sz="1800" dirty="0"/>
              <a:t>WCR. </a:t>
            </a:r>
            <a:r>
              <a:rPr lang="en-US" sz="1800" i="1" dirty="0"/>
              <a:t>Seeing Things from a Different Angle: Discovering Diverse Perspectives about Claims</a:t>
            </a:r>
            <a:r>
              <a:rPr lang="en-US" sz="1800" dirty="0"/>
              <a:t>, under review. </a:t>
            </a:r>
          </a:p>
          <a:p>
            <a:pPr lvl="1"/>
            <a:r>
              <a:rPr lang="en-US" sz="1800" dirty="0"/>
              <a:t>Z</a:t>
            </a:r>
            <a:r>
              <a:rPr lang="en-US" sz="1800" b="1" dirty="0">
                <a:solidFill>
                  <a:srgbClr val="1360B2"/>
                </a:solidFill>
              </a:rPr>
              <a:t>K</a:t>
            </a:r>
            <a:r>
              <a:rPr lang="en-US" sz="1800" dirty="0"/>
              <a:t>CR. </a:t>
            </a:r>
            <a:r>
              <a:rPr lang="en-US" sz="1800" i="1" dirty="0"/>
              <a:t>Zero-Shot Open Entity Typing as Type-Compatible Grounding</a:t>
            </a:r>
            <a:r>
              <a:rPr lang="en-US" sz="1800" dirty="0"/>
              <a:t>, EMNLP, 2018. </a:t>
            </a:r>
          </a:p>
          <a:p>
            <a:pPr lvl="1"/>
            <a:r>
              <a:rPr lang="en-US" sz="1800" dirty="0"/>
              <a:t>CEKSTT</a:t>
            </a:r>
            <a:r>
              <a:rPr lang="en-US" sz="1800" b="1" dirty="0">
                <a:solidFill>
                  <a:srgbClr val="1360B2"/>
                </a:solidFill>
              </a:rPr>
              <a:t>K</a:t>
            </a:r>
            <a:r>
              <a:rPr lang="en-US" sz="1800" dirty="0"/>
              <a:t>. </a:t>
            </a:r>
            <a:r>
              <a:rPr lang="en-US" sz="1800" i="1" dirty="0"/>
              <a:t>Combining Retrieval, Statistics, and Inference to Answer Elementary Science Questions</a:t>
            </a:r>
            <a:r>
              <a:rPr lang="en-US" sz="1800" dirty="0"/>
              <a:t>, AAAI, 2016. </a:t>
            </a:r>
          </a:p>
          <a:p>
            <a:pPr lvl="1"/>
            <a:r>
              <a:rPr lang="en-US" sz="1800" dirty="0"/>
              <a:t>F</a:t>
            </a:r>
            <a:r>
              <a:rPr lang="en-US" sz="1800" b="1" dirty="0">
                <a:solidFill>
                  <a:srgbClr val="1360B2"/>
                </a:solidFill>
              </a:rPr>
              <a:t>K</a:t>
            </a:r>
            <a:r>
              <a:rPr lang="en-US" sz="1800" dirty="0"/>
              <a:t>PWR. </a:t>
            </a:r>
            <a:r>
              <a:rPr lang="en-US" sz="1800" i="1" dirty="0"/>
              <a:t>Illinois-Profiler: Knowledge Schemas at Scale</a:t>
            </a:r>
            <a:r>
              <a:rPr lang="en-US" sz="1800" dirty="0"/>
              <a:t>, </a:t>
            </a:r>
            <a:r>
              <a:rPr lang="en-US" sz="1800" dirty="0" err="1"/>
              <a:t>Cognitum</a:t>
            </a:r>
            <a:r>
              <a:rPr lang="en-US" sz="1800" dirty="0"/>
              <a:t>, 2015. </a:t>
            </a:r>
          </a:p>
          <a:p>
            <a:pPr lvl="1"/>
            <a:r>
              <a:rPr lang="en-US" sz="1800" dirty="0"/>
              <a:t>P</a:t>
            </a:r>
            <a:r>
              <a:rPr lang="en-US" sz="1800" b="1" dirty="0">
                <a:solidFill>
                  <a:srgbClr val="1360B2"/>
                </a:solidFill>
              </a:rPr>
              <a:t>K</a:t>
            </a:r>
            <a:r>
              <a:rPr lang="en-US" sz="1800" dirty="0"/>
              <a:t>R. </a:t>
            </a:r>
            <a:r>
              <a:rPr lang="en-US" sz="1800" i="1" dirty="0"/>
              <a:t>Solving Hard Co-reference Problems</a:t>
            </a:r>
            <a:r>
              <a:rPr lang="en-US" sz="1800" dirty="0"/>
              <a:t>, NAACL, 2015. </a:t>
            </a:r>
          </a:p>
          <a:p>
            <a:r>
              <a:rPr lang="en-US" sz="2000" dirty="0"/>
              <a:t>NLP software/tools: </a:t>
            </a:r>
          </a:p>
          <a:p>
            <a:pPr lvl="1"/>
            <a:r>
              <a:rPr lang="en-US" sz="1800" b="1" dirty="0">
                <a:solidFill>
                  <a:srgbClr val="1360B2"/>
                </a:solidFill>
              </a:rPr>
              <a:t>K</a:t>
            </a:r>
            <a:r>
              <a:rPr lang="en-US" sz="1800" dirty="0"/>
              <a:t> et al. </a:t>
            </a:r>
            <a:r>
              <a:rPr lang="en-US" sz="1800" i="1" dirty="0"/>
              <a:t>CogCompNLP: Your Swiss Army Knife for NLP</a:t>
            </a:r>
            <a:r>
              <a:rPr lang="en-US" sz="1800" dirty="0"/>
              <a:t>, LREC, 2018. </a:t>
            </a:r>
          </a:p>
          <a:p>
            <a:pPr lvl="1"/>
            <a:r>
              <a:rPr lang="en-US" sz="1800" dirty="0"/>
              <a:t>SC</a:t>
            </a:r>
            <a:r>
              <a:rPr lang="en-US" sz="1800" b="1" dirty="0">
                <a:solidFill>
                  <a:srgbClr val="1360B2"/>
                </a:solidFill>
              </a:rPr>
              <a:t>K</a:t>
            </a:r>
            <a:r>
              <a:rPr lang="en-US" sz="1800" dirty="0"/>
              <a:t>KSVBWR. </a:t>
            </a:r>
            <a:r>
              <a:rPr lang="en-US" sz="1800" i="1" dirty="0"/>
              <a:t>EDISON: Feature Extraction for NLP, Simplified</a:t>
            </a:r>
            <a:r>
              <a:rPr lang="en-US" sz="1800" dirty="0"/>
              <a:t>, LREC, 2016. </a:t>
            </a:r>
          </a:p>
          <a:p>
            <a:r>
              <a:rPr lang="en-US" sz="2000" dirty="0"/>
              <a:t>ML/Optimization/</a:t>
            </a:r>
            <a:r>
              <a:rPr lang="en-US" sz="2000" dirty="0" err="1"/>
              <a:t>etc</a:t>
            </a:r>
            <a:r>
              <a:rPr lang="en-US" sz="2000" dirty="0"/>
              <a:t>: </a:t>
            </a:r>
          </a:p>
          <a:p>
            <a:pPr lvl="1"/>
            <a:r>
              <a:rPr lang="en-US" sz="1800" dirty="0"/>
              <a:t>KS</a:t>
            </a:r>
            <a:r>
              <a:rPr lang="en-US" sz="1800" b="1" dirty="0">
                <a:solidFill>
                  <a:srgbClr val="1360B2"/>
                </a:solidFill>
              </a:rPr>
              <a:t>K</a:t>
            </a:r>
            <a:r>
              <a:rPr lang="en-US" sz="1800" dirty="0"/>
              <a:t>CSSR. </a:t>
            </a:r>
            <a:r>
              <a:rPr lang="en-US" sz="1800" i="1" dirty="0"/>
              <a:t>Relational Learning and Feature Extraction by Querying over Heterogeneous Information Networks</a:t>
            </a:r>
            <a:r>
              <a:rPr lang="en-US" sz="1800" dirty="0"/>
              <a:t>, </a:t>
            </a:r>
            <a:r>
              <a:rPr lang="en-US" sz="1800" dirty="0" err="1"/>
              <a:t>StartAI</a:t>
            </a:r>
            <a:r>
              <a:rPr lang="en-US" sz="1800" dirty="0"/>
              <a:t>, 2018. </a:t>
            </a:r>
          </a:p>
          <a:p>
            <a:pPr lvl="1"/>
            <a:r>
              <a:rPr lang="en-US" sz="1800" dirty="0"/>
              <a:t>K</a:t>
            </a:r>
            <a:r>
              <a:rPr lang="en-US" sz="1800" b="1" dirty="0">
                <a:solidFill>
                  <a:srgbClr val="1360B2"/>
                </a:solidFill>
              </a:rPr>
              <a:t>K</a:t>
            </a:r>
            <a:r>
              <a:rPr lang="en-US" sz="1800" dirty="0"/>
              <a:t>CMSR. </a:t>
            </a:r>
            <a:r>
              <a:rPr lang="en-US" sz="1800" i="1" dirty="0"/>
              <a:t>Better call Saul: Flexible Programming for Learning and Inference in NLP</a:t>
            </a:r>
            <a:r>
              <a:rPr lang="en-US" sz="1800" dirty="0"/>
              <a:t>, COLING, 2016.</a:t>
            </a:r>
          </a:p>
          <a:p>
            <a:pPr lvl="1"/>
            <a:r>
              <a:rPr lang="en-US" sz="1800" dirty="0"/>
              <a:t>Q</a:t>
            </a:r>
            <a:r>
              <a:rPr lang="en-US" sz="1800" b="1" dirty="0">
                <a:solidFill>
                  <a:srgbClr val="1360B2"/>
                </a:solidFill>
              </a:rPr>
              <a:t>K</a:t>
            </a:r>
            <a:r>
              <a:rPr lang="en-US" sz="1800" dirty="0"/>
              <a:t>. </a:t>
            </a:r>
            <a:r>
              <a:rPr lang="en-US" sz="1800" i="1" dirty="0"/>
              <a:t>Online Learning with Adversarial Delays</a:t>
            </a:r>
            <a:r>
              <a:rPr lang="en-US" sz="1800" dirty="0"/>
              <a:t>, </a:t>
            </a:r>
            <a:r>
              <a:rPr lang="en-US" sz="1800" dirty="0" err="1"/>
              <a:t>NourIPS</a:t>
            </a:r>
            <a:r>
              <a:rPr lang="en-US" sz="1800" dirty="0"/>
              <a:t>, 2015. </a:t>
            </a:r>
          </a:p>
          <a:p>
            <a:pPr lvl="1"/>
            <a:r>
              <a:rPr lang="en-US" sz="1800" b="1" dirty="0">
                <a:solidFill>
                  <a:srgbClr val="1360B2"/>
                </a:solidFill>
              </a:rPr>
              <a:t>K</a:t>
            </a:r>
            <a:r>
              <a:rPr lang="en-US" sz="1800" dirty="0"/>
              <a:t>NJF. Joint Demosaicing and Denoising via Learned Non-parametric Random Fields, TIP, 2014. </a:t>
            </a:r>
          </a:p>
        </p:txBody>
      </p:sp>
      <p:sp>
        <p:nvSpPr>
          <p:cNvPr id="3" name="Slide Number Placeholder 2">
            <a:extLst>
              <a:ext uri="{FF2B5EF4-FFF2-40B4-BE49-F238E27FC236}">
                <a16:creationId xmlns:a16="http://schemas.microsoft.com/office/drawing/2014/main" id="{A6B37728-57A6-B94B-A109-3B4415971A13}"/>
              </a:ext>
            </a:extLst>
          </p:cNvPr>
          <p:cNvSpPr>
            <a:spLocks noGrp="1"/>
          </p:cNvSpPr>
          <p:nvPr>
            <p:ph type="sldNum" sz="quarter" idx="12"/>
          </p:nvPr>
        </p:nvSpPr>
        <p:spPr/>
        <p:txBody>
          <a:bodyPr/>
          <a:lstStyle/>
          <a:p>
            <a:fld id="{86B4B35C-345F-9846-8E6A-29269C850829}" type="slidenum">
              <a:rPr lang="en-US" smtClean="0"/>
              <a:pPr/>
              <a:t>120</a:t>
            </a:fld>
            <a:endParaRPr lang="en-US" dirty="0"/>
          </a:p>
        </p:txBody>
      </p:sp>
      <p:sp>
        <p:nvSpPr>
          <p:cNvPr id="4" name="Title 3">
            <a:extLst>
              <a:ext uri="{FF2B5EF4-FFF2-40B4-BE49-F238E27FC236}">
                <a16:creationId xmlns:a16="http://schemas.microsoft.com/office/drawing/2014/main" id="{FC6ECE6D-F05E-A941-B053-1023935F61AE}"/>
              </a:ext>
            </a:extLst>
          </p:cNvPr>
          <p:cNvSpPr>
            <a:spLocks noGrp="1"/>
          </p:cNvSpPr>
          <p:nvPr>
            <p:ph type="title"/>
          </p:nvPr>
        </p:nvSpPr>
        <p:spPr/>
        <p:txBody>
          <a:bodyPr/>
          <a:lstStyle/>
          <a:p>
            <a:r>
              <a:rPr lang="en-US" dirty="0"/>
              <a:t>Other Publication</a:t>
            </a:r>
          </a:p>
        </p:txBody>
      </p:sp>
    </p:spTree>
    <p:extLst>
      <p:ext uri="{BB962C8B-B14F-4D97-AF65-F5344CB8AC3E}">
        <p14:creationId xmlns:p14="http://schemas.microsoft.com/office/powerpoint/2010/main" val="18829791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Questions? </a:t>
            </a:r>
          </a:p>
        </p:txBody>
      </p:sp>
      <p:sp>
        <p:nvSpPr>
          <p:cNvPr id="1262" name="Google Shape;1262;p137"/>
          <p:cNvSpPr>
            <a:spLocks noGrp="1"/>
          </p:cNvSpPr>
          <p:nvPr>
            <p:ph type="pic" idx="4294967295"/>
          </p:nvPr>
        </p:nvSpPr>
        <p:spPr>
          <a:xfrm>
            <a:off x="842219" y="573405"/>
            <a:ext cx="5486400" cy="4114800"/>
          </a:xfrm>
          <a:prstGeom prst="rect">
            <a:avLst/>
          </a:prstGeom>
        </p:spPr>
        <p:txBody>
          <a:bodyPr spcFirstLastPara="1" vert="horz" wrap="square" lIns="91425" tIns="91425" rIns="91425" bIns="91425" rtlCol="0" anchor="t" anchorCtr="0">
            <a:noAutofit/>
          </a:bodyPr>
          <a:lstStyle/>
          <a:p>
            <a:pPr>
              <a:spcBef>
                <a:spcPts val="640"/>
              </a:spcBef>
            </a:pPr>
            <a:r>
              <a:rPr lang="en-US" dirty="0"/>
              <a:t>That’s it folks</a:t>
            </a:r>
            <a:endParaRPr dirty="0"/>
          </a:p>
        </p:txBody>
      </p:sp>
      <p:pic>
        <p:nvPicPr>
          <p:cNvPr id="1265" name="Google Shape;1265;p137" descr="Image result for Language is a way to transfer a pattern from our brain to another personâs brain"/>
          <p:cNvPicPr preferRelativeResize="0">
            <a:picLocks noChangeAspect="1"/>
          </p:cNvPicPr>
          <p:nvPr/>
        </p:nvPicPr>
        <p:blipFill>
          <a:blip r:embed="rId3">
            <a:alphaModFix/>
          </a:blip>
          <a:stretch>
            <a:fillRect/>
          </a:stretch>
        </p:blipFill>
        <p:spPr>
          <a:xfrm>
            <a:off x="5020363" y="1366222"/>
            <a:ext cx="2193617" cy="3054966"/>
          </a:xfrm>
          <a:prstGeom prst="rect">
            <a:avLst/>
          </a:prstGeom>
          <a:noFill/>
          <a:ln>
            <a:noFill/>
          </a:ln>
        </p:spPr>
      </p:pic>
    </p:spTree>
    <p:extLst>
      <p:ext uri="{BB962C8B-B14F-4D97-AF65-F5344CB8AC3E}">
        <p14:creationId xmlns:p14="http://schemas.microsoft.com/office/powerpoint/2010/main" val="21183199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pic>
        <p:nvPicPr>
          <p:cNvPr id="1360" name="Google Shape;1360;p108"/>
          <p:cNvPicPr preferRelativeResize="0"/>
          <p:nvPr/>
        </p:nvPicPr>
        <p:blipFill rotWithShape="1">
          <a:blip r:embed="rId3">
            <a:alphaModFix/>
          </a:blip>
          <a:srcRect l="9763" t="7188" r="2114" b="12217"/>
          <a:stretch/>
        </p:blipFill>
        <p:spPr>
          <a:xfrm>
            <a:off x="4002392" y="1925965"/>
            <a:ext cx="1097280" cy="1097280"/>
          </a:xfrm>
          <a:prstGeom prst="rect">
            <a:avLst/>
          </a:prstGeom>
          <a:noFill/>
          <a:ln>
            <a:noFill/>
          </a:ln>
        </p:spPr>
      </p:pic>
      <p:pic>
        <p:nvPicPr>
          <p:cNvPr id="1361" name="Google Shape;1361;p108"/>
          <p:cNvPicPr preferRelativeResize="0"/>
          <p:nvPr/>
        </p:nvPicPr>
        <p:blipFill rotWithShape="1">
          <a:blip r:embed="rId4">
            <a:alphaModFix/>
          </a:blip>
          <a:srcRect r="2591"/>
          <a:stretch/>
        </p:blipFill>
        <p:spPr>
          <a:xfrm>
            <a:off x="4002392" y="3631944"/>
            <a:ext cx="1097280" cy="1097280"/>
          </a:xfrm>
          <a:prstGeom prst="rect">
            <a:avLst/>
          </a:prstGeom>
          <a:noFill/>
          <a:ln>
            <a:noFill/>
          </a:ln>
        </p:spPr>
      </p:pic>
      <p:pic>
        <p:nvPicPr>
          <p:cNvPr id="1362" name="Google Shape;1362;p108"/>
          <p:cNvPicPr preferRelativeResize="0"/>
          <p:nvPr/>
        </p:nvPicPr>
        <p:blipFill rotWithShape="1">
          <a:blip r:embed="rId5">
            <a:alphaModFix/>
          </a:blip>
          <a:srcRect t="4076" r="3091"/>
          <a:stretch/>
        </p:blipFill>
        <p:spPr>
          <a:xfrm>
            <a:off x="2620033" y="3634159"/>
            <a:ext cx="1097280" cy="1097280"/>
          </a:xfrm>
          <a:prstGeom prst="rect">
            <a:avLst/>
          </a:prstGeom>
          <a:noFill/>
          <a:ln>
            <a:noFill/>
          </a:ln>
        </p:spPr>
      </p:pic>
      <p:pic>
        <p:nvPicPr>
          <p:cNvPr id="1363" name="Google Shape;1363;p108"/>
          <p:cNvPicPr preferRelativeResize="0"/>
          <p:nvPr/>
        </p:nvPicPr>
        <p:blipFill>
          <a:blip r:embed="rId6">
            <a:alphaModFix/>
          </a:blip>
          <a:stretch>
            <a:fillRect/>
          </a:stretch>
        </p:blipFill>
        <p:spPr>
          <a:xfrm>
            <a:off x="5444548" y="1925965"/>
            <a:ext cx="1097280" cy="1097280"/>
          </a:xfrm>
          <a:prstGeom prst="rect">
            <a:avLst/>
          </a:prstGeom>
          <a:noFill/>
          <a:ln>
            <a:noFill/>
          </a:ln>
        </p:spPr>
      </p:pic>
      <p:pic>
        <p:nvPicPr>
          <p:cNvPr id="1364" name="Google Shape;1364;p108" descr="Image result for michael roth nlp"/>
          <p:cNvPicPr preferRelativeResize="0"/>
          <p:nvPr/>
        </p:nvPicPr>
        <p:blipFill rotWithShape="1">
          <a:blip r:embed="rId7">
            <a:alphaModFix/>
          </a:blip>
          <a:srcRect t="5006" b="12519"/>
          <a:stretch/>
        </p:blipFill>
        <p:spPr>
          <a:xfrm>
            <a:off x="5444548" y="3604489"/>
            <a:ext cx="1011707" cy="1097280"/>
          </a:xfrm>
          <a:prstGeom prst="rect">
            <a:avLst/>
          </a:prstGeom>
          <a:noFill/>
          <a:ln>
            <a:noFill/>
          </a:ln>
        </p:spPr>
      </p:pic>
      <p:pic>
        <p:nvPicPr>
          <p:cNvPr id="1365" name="Google Shape;1365;p108"/>
          <p:cNvPicPr preferRelativeResize="0"/>
          <p:nvPr/>
        </p:nvPicPr>
        <p:blipFill>
          <a:blip r:embed="rId8">
            <a:alphaModFix/>
          </a:blip>
          <a:stretch>
            <a:fillRect/>
          </a:stretch>
        </p:blipFill>
        <p:spPr>
          <a:xfrm>
            <a:off x="6828602" y="3604489"/>
            <a:ext cx="1097280" cy="1097280"/>
          </a:xfrm>
          <a:prstGeom prst="rect">
            <a:avLst/>
          </a:prstGeom>
          <a:noFill/>
          <a:ln>
            <a:noFill/>
          </a:ln>
        </p:spPr>
      </p:pic>
      <p:pic>
        <p:nvPicPr>
          <p:cNvPr id="1366" name="Google Shape;1366;p108"/>
          <p:cNvPicPr preferRelativeResize="0"/>
          <p:nvPr/>
        </p:nvPicPr>
        <p:blipFill rotWithShape="1">
          <a:blip r:embed="rId9">
            <a:alphaModFix/>
          </a:blip>
          <a:srcRect l="3520" t="3424" r="8474" b="9882"/>
          <a:stretch/>
        </p:blipFill>
        <p:spPr>
          <a:xfrm>
            <a:off x="2620033" y="1925965"/>
            <a:ext cx="1093218" cy="1097280"/>
          </a:xfrm>
          <a:prstGeom prst="rect">
            <a:avLst/>
          </a:prstGeom>
          <a:noFill/>
          <a:ln>
            <a:noFill/>
          </a:ln>
        </p:spPr>
      </p:pic>
      <p:pic>
        <p:nvPicPr>
          <p:cNvPr id="1367" name="Google Shape;1367;p108" descr="Image result for ashish sabharwal nlp"/>
          <p:cNvPicPr preferRelativeResize="0"/>
          <p:nvPr/>
        </p:nvPicPr>
        <p:blipFill rotWithShape="1">
          <a:blip r:embed="rId10">
            <a:alphaModFix/>
          </a:blip>
          <a:srcRect l="8483" t="7570" r="9069" b="10145"/>
          <a:stretch/>
        </p:blipFill>
        <p:spPr>
          <a:xfrm>
            <a:off x="6847515" y="1927165"/>
            <a:ext cx="1097280" cy="1097280"/>
          </a:xfrm>
          <a:prstGeom prst="rect">
            <a:avLst/>
          </a:prstGeom>
          <a:noFill/>
          <a:ln>
            <a:noFill/>
          </a:ln>
        </p:spPr>
      </p:pic>
      <p:sp>
        <p:nvSpPr>
          <p:cNvPr id="1368" name="Google Shape;1368;p108"/>
          <p:cNvSpPr txBox="1"/>
          <p:nvPr/>
        </p:nvSpPr>
        <p:spPr>
          <a:xfrm>
            <a:off x="5174913" y="2927277"/>
            <a:ext cx="1573200" cy="358200"/>
          </a:xfrm>
          <a:prstGeom prst="rect">
            <a:avLst/>
          </a:prstGeom>
          <a:noFill/>
          <a:ln>
            <a:noFill/>
          </a:ln>
        </p:spPr>
        <p:txBody>
          <a:bodyPr spcFirstLastPara="1" wrap="square" lIns="91425" tIns="91425" rIns="91425" bIns="91425" anchor="t" anchorCtr="0">
            <a:noAutofit/>
          </a:bodyPr>
          <a:lstStyle/>
          <a:p>
            <a:pPr algn="ctr"/>
            <a:r>
              <a:rPr lang="en-US" sz="1200" dirty="0"/>
              <a:t>Dan Roth </a:t>
            </a:r>
          </a:p>
          <a:p>
            <a:pPr algn="ctr"/>
            <a:r>
              <a:rPr lang="en-US" sz="1200" dirty="0"/>
              <a:t>(</a:t>
            </a:r>
            <a:r>
              <a:rPr lang="en-US" sz="1200" dirty="0" err="1"/>
              <a:t>UPenn</a:t>
            </a:r>
            <a:r>
              <a:rPr lang="en-US" sz="1200" dirty="0"/>
              <a:t>)</a:t>
            </a:r>
            <a:endParaRPr sz="1200" dirty="0"/>
          </a:p>
        </p:txBody>
      </p:sp>
      <p:sp>
        <p:nvSpPr>
          <p:cNvPr id="1369" name="Google Shape;1369;p108"/>
          <p:cNvSpPr txBox="1"/>
          <p:nvPr/>
        </p:nvSpPr>
        <p:spPr>
          <a:xfrm>
            <a:off x="3738679" y="2905560"/>
            <a:ext cx="1573200" cy="358200"/>
          </a:xfrm>
          <a:prstGeom prst="rect">
            <a:avLst/>
          </a:prstGeom>
          <a:noFill/>
          <a:ln>
            <a:noFill/>
          </a:ln>
        </p:spPr>
        <p:txBody>
          <a:bodyPr spcFirstLastPara="1" wrap="square" lIns="91425" tIns="91425" rIns="91425" bIns="91425" anchor="t" anchorCtr="0">
            <a:noAutofit/>
          </a:bodyPr>
          <a:lstStyle/>
          <a:p>
            <a:pPr algn="ctr"/>
            <a:r>
              <a:rPr lang="en-US" sz="1200" dirty="0" err="1"/>
              <a:t>Tushar</a:t>
            </a:r>
            <a:r>
              <a:rPr lang="en-US" sz="1200" dirty="0"/>
              <a:t> </a:t>
            </a:r>
            <a:r>
              <a:rPr lang="en-US" sz="1200" dirty="0" err="1"/>
              <a:t>Khot</a:t>
            </a:r>
            <a:r>
              <a:rPr lang="en-US" sz="1200" dirty="0"/>
              <a:t> </a:t>
            </a:r>
          </a:p>
          <a:p>
            <a:pPr algn="ctr"/>
            <a:r>
              <a:rPr lang="en-US" sz="1200" dirty="0"/>
              <a:t>(AI2)</a:t>
            </a:r>
            <a:endParaRPr sz="1200" dirty="0"/>
          </a:p>
        </p:txBody>
      </p:sp>
      <p:sp>
        <p:nvSpPr>
          <p:cNvPr id="1370" name="Google Shape;1370;p108"/>
          <p:cNvSpPr txBox="1"/>
          <p:nvPr/>
        </p:nvSpPr>
        <p:spPr>
          <a:xfrm>
            <a:off x="6412850" y="2905560"/>
            <a:ext cx="1896900" cy="358200"/>
          </a:xfrm>
          <a:prstGeom prst="rect">
            <a:avLst/>
          </a:prstGeom>
          <a:noFill/>
          <a:ln>
            <a:noFill/>
          </a:ln>
        </p:spPr>
        <p:txBody>
          <a:bodyPr spcFirstLastPara="1" wrap="square" lIns="91425" tIns="91425" rIns="91425" bIns="91425" anchor="t" anchorCtr="0">
            <a:noAutofit/>
          </a:bodyPr>
          <a:lstStyle/>
          <a:p>
            <a:pPr algn="ctr"/>
            <a:r>
              <a:rPr lang="en-US" sz="1200" dirty="0"/>
              <a:t>Ashish Sabharwal </a:t>
            </a:r>
          </a:p>
          <a:p>
            <a:pPr algn="ctr"/>
            <a:r>
              <a:rPr lang="en-US" sz="1200" dirty="0"/>
              <a:t>(AI2)</a:t>
            </a:r>
            <a:endParaRPr sz="1200" dirty="0"/>
          </a:p>
        </p:txBody>
      </p:sp>
      <p:sp>
        <p:nvSpPr>
          <p:cNvPr id="1371" name="Google Shape;1371;p108"/>
          <p:cNvSpPr txBox="1"/>
          <p:nvPr/>
        </p:nvSpPr>
        <p:spPr>
          <a:xfrm>
            <a:off x="2327693" y="2905561"/>
            <a:ext cx="1677900" cy="358200"/>
          </a:xfrm>
          <a:prstGeom prst="rect">
            <a:avLst/>
          </a:prstGeom>
          <a:noFill/>
          <a:ln>
            <a:noFill/>
          </a:ln>
        </p:spPr>
        <p:txBody>
          <a:bodyPr spcFirstLastPara="1" wrap="square" lIns="91425" tIns="91425" rIns="91425" bIns="91425" anchor="t" anchorCtr="0">
            <a:noAutofit/>
          </a:bodyPr>
          <a:lstStyle/>
          <a:p>
            <a:pPr algn="ctr"/>
            <a:r>
              <a:rPr lang="en-US" sz="1200" dirty="0" err="1"/>
              <a:t>Snigdha</a:t>
            </a:r>
            <a:r>
              <a:rPr lang="en-US" sz="1200" dirty="0"/>
              <a:t> </a:t>
            </a:r>
            <a:r>
              <a:rPr lang="en-US" sz="1200" dirty="0" err="1"/>
              <a:t>Chaturvedi</a:t>
            </a:r>
            <a:r>
              <a:rPr lang="en-US" sz="1200" dirty="0"/>
              <a:t> (UCSC)</a:t>
            </a:r>
            <a:endParaRPr sz="1200" dirty="0"/>
          </a:p>
        </p:txBody>
      </p:sp>
      <p:sp>
        <p:nvSpPr>
          <p:cNvPr id="1372" name="Google Shape;1372;p108"/>
          <p:cNvSpPr txBox="1"/>
          <p:nvPr/>
        </p:nvSpPr>
        <p:spPr>
          <a:xfrm>
            <a:off x="4993337" y="4605095"/>
            <a:ext cx="1896900" cy="358200"/>
          </a:xfrm>
          <a:prstGeom prst="rect">
            <a:avLst/>
          </a:prstGeom>
          <a:noFill/>
          <a:ln>
            <a:noFill/>
          </a:ln>
        </p:spPr>
        <p:txBody>
          <a:bodyPr spcFirstLastPara="1" wrap="square" lIns="91425" tIns="91425" rIns="91425" bIns="91425" anchor="t" anchorCtr="0">
            <a:noAutofit/>
          </a:bodyPr>
          <a:lstStyle/>
          <a:p>
            <a:pPr algn="ctr"/>
            <a:r>
              <a:rPr lang="en-US" sz="1200" dirty="0"/>
              <a:t>Michael Roth </a:t>
            </a:r>
            <a:br>
              <a:rPr lang="en-US" sz="1200" dirty="0"/>
            </a:br>
            <a:r>
              <a:rPr lang="en-US" sz="1200" dirty="0"/>
              <a:t>(Saarland U)</a:t>
            </a:r>
            <a:endParaRPr sz="1200" dirty="0"/>
          </a:p>
        </p:txBody>
      </p:sp>
      <p:sp>
        <p:nvSpPr>
          <p:cNvPr id="1373" name="Google Shape;1373;p108"/>
          <p:cNvSpPr txBox="1"/>
          <p:nvPr/>
        </p:nvSpPr>
        <p:spPr>
          <a:xfrm>
            <a:off x="6428351" y="4622166"/>
            <a:ext cx="1896900" cy="358200"/>
          </a:xfrm>
          <a:prstGeom prst="rect">
            <a:avLst/>
          </a:prstGeom>
          <a:noFill/>
          <a:ln>
            <a:noFill/>
          </a:ln>
        </p:spPr>
        <p:txBody>
          <a:bodyPr spcFirstLastPara="1" wrap="square" lIns="91425" tIns="91425" rIns="91425" bIns="91425" anchor="t" anchorCtr="0">
            <a:noAutofit/>
          </a:bodyPr>
          <a:lstStyle/>
          <a:p>
            <a:pPr algn="ctr"/>
            <a:r>
              <a:rPr lang="en-US" sz="1200" dirty="0" err="1"/>
              <a:t>Shyam</a:t>
            </a:r>
            <a:r>
              <a:rPr lang="en-US" sz="1200" dirty="0"/>
              <a:t> </a:t>
            </a:r>
            <a:r>
              <a:rPr lang="en-US" sz="1200" dirty="0" err="1"/>
              <a:t>Upadhyay</a:t>
            </a:r>
            <a:r>
              <a:rPr lang="en-US" sz="1200" dirty="0"/>
              <a:t> </a:t>
            </a:r>
            <a:br>
              <a:rPr lang="en-US" sz="1200" dirty="0"/>
            </a:br>
            <a:r>
              <a:rPr lang="en-US" sz="1200" dirty="0"/>
              <a:t>(</a:t>
            </a:r>
            <a:r>
              <a:rPr lang="en-US" sz="1200" dirty="0" err="1"/>
              <a:t>UPenn</a:t>
            </a:r>
            <a:r>
              <a:rPr lang="en-US" sz="1200" dirty="0"/>
              <a:t>)</a:t>
            </a:r>
            <a:endParaRPr sz="1200" dirty="0"/>
          </a:p>
        </p:txBody>
      </p:sp>
      <p:sp>
        <p:nvSpPr>
          <p:cNvPr id="1374" name="Google Shape;1374;p108"/>
          <p:cNvSpPr txBox="1"/>
          <p:nvPr/>
        </p:nvSpPr>
        <p:spPr>
          <a:xfrm>
            <a:off x="3582653" y="4617407"/>
            <a:ext cx="1896900" cy="358200"/>
          </a:xfrm>
          <a:prstGeom prst="rect">
            <a:avLst/>
          </a:prstGeom>
          <a:noFill/>
          <a:ln>
            <a:noFill/>
          </a:ln>
        </p:spPr>
        <p:txBody>
          <a:bodyPr spcFirstLastPara="1" wrap="square" lIns="91425" tIns="91425" rIns="91425" bIns="91425" anchor="t" anchorCtr="0">
            <a:noAutofit/>
          </a:bodyPr>
          <a:lstStyle/>
          <a:p>
            <a:pPr algn="ctr"/>
            <a:r>
              <a:rPr lang="en-US" sz="1200" dirty="0"/>
              <a:t>Peter Clark </a:t>
            </a:r>
            <a:br>
              <a:rPr lang="en-US" sz="1200" dirty="0"/>
            </a:br>
            <a:r>
              <a:rPr lang="en-US" sz="1200" dirty="0"/>
              <a:t>(AI2)</a:t>
            </a:r>
            <a:endParaRPr sz="1200" dirty="0"/>
          </a:p>
        </p:txBody>
      </p:sp>
      <p:sp>
        <p:nvSpPr>
          <p:cNvPr id="1375" name="Google Shape;1375;p108"/>
          <p:cNvSpPr txBox="1"/>
          <p:nvPr/>
        </p:nvSpPr>
        <p:spPr>
          <a:xfrm>
            <a:off x="2200168" y="4617404"/>
            <a:ext cx="1896900" cy="358200"/>
          </a:xfrm>
          <a:prstGeom prst="rect">
            <a:avLst/>
          </a:prstGeom>
          <a:noFill/>
          <a:ln>
            <a:noFill/>
          </a:ln>
        </p:spPr>
        <p:txBody>
          <a:bodyPr spcFirstLastPara="1" wrap="square" lIns="91425" tIns="91425" rIns="91425" bIns="91425" anchor="t" anchorCtr="0">
            <a:noAutofit/>
          </a:bodyPr>
          <a:lstStyle/>
          <a:p>
            <a:pPr algn="ctr"/>
            <a:r>
              <a:rPr lang="en-US" sz="1200" dirty="0"/>
              <a:t>Oren </a:t>
            </a:r>
            <a:r>
              <a:rPr lang="en-US" sz="1200" dirty="0" err="1"/>
              <a:t>Etzioni</a:t>
            </a:r>
            <a:r>
              <a:rPr lang="en-US" sz="1200" dirty="0"/>
              <a:t> </a:t>
            </a:r>
            <a:br>
              <a:rPr lang="en-US" sz="1200" dirty="0"/>
            </a:br>
            <a:r>
              <a:rPr lang="en-US" sz="1200" dirty="0"/>
              <a:t>(AI2)</a:t>
            </a:r>
            <a:endParaRPr sz="1200" dirty="0"/>
          </a:p>
        </p:txBody>
      </p:sp>
      <p:sp>
        <p:nvSpPr>
          <p:cNvPr id="1376" name="Google Shape;1376;p108"/>
          <p:cNvSpPr txBox="1"/>
          <p:nvPr/>
        </p:nvSpPr>
        <p:spPr>
          <a:xfrm>
            <a:off x="7914567" y="2942344"/>
            <a:ext cx="1896900" cy="358200"/>
          </a:xfrm>
          <a:prstGeom prst="rect">
            <a:avLst/>
          </a:prstGeom>
          <a:noFill/>
          <a:ln>
            <a:noFill/>
          </a:ln>
        </p:spPr>
        <p:txBody>
          <a:bodyPr spcFirstLastPara="1" wrap="square" lIns="91425" tIns="91425" rIns="91425" bIns="91425" anchor="t" anchorCtr="0">
            <a:noAutofit/>
          </a:bodyPr>
          <a:lstStyle/>
          <a:p>
            <a:pPr algn="ctr"/>
            <a:r>
              <a:rPr lang="en-US" sz="1100" dirty="0" err="1"/>
              <a:t>Erfan</a:t>
            </a:r>
            <a:r>
              <a:rPr lang="en-US" sz="1100" dirty="0"/>
              <a:t> </a:t>
            </a:r>
            <a:r>
              <a:rPr lang="en-US" sz="1100" dirty="0" err="1"/>
              <a:t>Sadeqi</a:t>
            </a:r>
            <a:r>
              <a:rPr lang="en-US" sz="1100" dirty="0"/>
              <a:t> </a:t>
            </a:r>
            <a:r>
              <a:rPr lang="en-US" sz="1100" dirty="0" err="1"/>
              <a:t>Azer</a:t>
            </a:r>
            <a:r>
              <a:rPr lang="en-US" sz="1100" dirty="0"/>
              <a:t> </a:t>
            </a:r>
          </a:p>
          <a:p>
            <a:pPr algn="ctr"/>
            <a:r>
              <a:rPr lang="en-US" sz="1100" dirty="0"/>
              <a:t>(Indiana U)</a:t>
            </a:r>
            <a:endParaRPr sz="1100" dirty="0"/>
          </a:p>
        </p:txBody>
      </p:sp>
      <p:pic>
        <p:nvPicPr>
          <p:cNvPr id="1377" name="Google Shape;1377;p108"/>
          <p:cNvPicPr preferRelativeResize="0"/>
          <p:nvPr/>
        </p:nvPicPr>
        <p:blipFill rotWithShape="1">
          <a:blip r:embed="rId11">
            <a:alphaModFix/>
          </a:blip>
          <a:srcRect l="12421" t="16809" r="12293" b="7507"/>
          <a:stretch/>
        </p:blipFill>
        <p:spPr>
          <a:xfrm>
            <a:off x="8329491" y="1931291"/>
            <a:ext cx="1097280" cy="1097280"/>
          </a:xfrm>
          <a:prstGeom prst="rect">
            <a:avLst/>
          </a:prstGeom>
          <a:noFill/>
          <a:ln>
            <a:noFill/>
          </a:ln>
        </p:spPr>
      </p:pic>
      <p:sp>
        <p:nvSpPr>
          <p:cNvPr id="22" name="Google Shape;1376;p108"/>
          <p:cNvSpPr txBox="1"/>
          <p:nvPr/>
        </p:nvSpPr>
        <p:spPr>
          <a:xfrm>
            <a:off x="7914567" y="4621591"/>
            <a:ext cx="1896900" cy="358200"/>
          </a:xfrm>
          <a:prstGeom prst="rect">
            <a:avLst/>
          </a:prstGeom>
          <a:noFill/>
          <a:ln>
            <a:noFill/>
          </a:ln>
        </p:spPr>
        <p:txBody>
          <a:bodyPr spcFirstLastPara="1" wrap="square" lIns="91425" tIns="91425" rIns="91425" bIns="91425" anchor="t" anchorCtr="0">
            <a:noAutofit/>
          </a:bodyPr>
          <a:lstStyle/>
          <a:p>
            <a:pPr algn="ctr"/>
            <a:r>
              <a:rPr lang="en-US" sz="1200" dirty="0"/>
              <a:t>Ben Zhou </a:t>
            </a:r>
            <a:br>
              <a:rPr lang="en-US" sz="1200" dirty="0"/>
            </a:br>
            <a:r>
              <a:rPr lang="en-US" sz="1200" dirty="0"/>
              <a:t>(UIUC)</a:t>
            </a:r>
            <a:endParaRPr sz="1200" dirty="0"/>
          </a:p>
        </p:txBody>
      </p:sp>
      <p:pic>
        <p:nvPicPr>
          <p:cNvPr id="6146" name="Picture 2" descr="mage result for Xuanyu Ben Zhou"/>
          <p:cNvPicPr>
            <a:picLocks noChangeAspect="1" noChangeArrowheads="1"/>
          </p:cNvPicPr>
          <p:nvPr/>
        </p:nvPicPr>
        <p:blipFill rotWithShape="1">
          <a:blip r:embed="rId12">
            <a:extLst>
              <a:ext uri="{28A0092B-C50C-407E-A947-70E740481C1C}">
                <a14:useLocalDpi xmlns:a14="http://schemas.microsoft.com/office/drawing/2010/main" val="0"/>
              </a:ext>
            </a:extLst>
          </a:blip>
          <a:srcRect l="9079" t="2733" r="10863" b="17370"/>
          <a:stretch/>
        </p:blipFill>
        <p:spPr bwMode="auto">
          <a:xfrm>
            <a:off x="8320865" y="3613872"/>
            <a:ext cx="1099510" cy="109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046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900" y="292874"/>
            <a:ext cx="11988800" cy="884277"/>
          </a:xfrm>
        </p:spPr>
        <p:txBody>
          <a:bodyPr/>
          <a:lstStyle/>
          <a:p>
            <a:r>
              <a:rPr lang="en-US" dirty="0"/>
              <a:t> TableILP: Ablation Study</a:t>
            </a:r>
          </a:p>
        </p:txBody>
      </p:sp>
      <p:sp>
        <p:nvSpPr>
          <p:cNvPr id="5" name="Content Placeholder 4"/>
          <p:cNvSpPr>
            <a:spLocks noGrp="1"/>
          </p:cNvSpPr>
          <p:nvPr>
            <p:ph idx="1"/>
          </p:nvPr>
        </p:nvSpPr>
        <p:spPr/>
        <p:txBody>
          <a:bodyPr/>
          <a:lstStyle/>
          <a:p>
            <a:r>
              <a:rPr lang="en-US" dirty="0"/>
              <a:t>Key components of the TableILP system contribute substantially to the eventual score</a:t>
            </a:r>
          </a:p>
        </p:txBody>
      </p:sp>
      <p:pic>
        <p:nvPicPr>
          <p:cNvPr id="6" name="Google Shape;810;p55"/>
          <p:cNvPicPr preferRelativeResize="0"/>
          <p:nvPr/>
        </p:nvPicPr>
        <p:blipFill rotWithShape="1">
          <a:blip r:embed="rId2">
            <a:alphaModFix/>
          </a:blip>
          <a:srcRect/>
          <a:stretch/>
        </p:blipFill>
        <p:spPr>
          <a:xfrm>
            <a:off x="3200401" y="2590801"/>
            <a:ext cx="5407675" cy="1966427"/>
          </a:xfrm>
          <a:prstGeom prst="rect">
            <a:avLst/>
          </a:prstGeom>
          <a:noFill/>
          <a:ln>
            <a:noFill/>
          </a:ln>
        </p:spPr>
      </p:pic>
    </p:spTree>
    <p:extLst>
      <p:ext uri="{BB962C8B-B14F-4D97-AF65-F5344CB8AC3E}">
        <p14:creationId xmlns:p14="http://schemas.microsoft.com/office/powerpoint/2010/main" val="13256721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“you are not using any neural networks”  (pause) </a:t>
            </a:r>
          </a:p>
        </p:txBody>
      </p:sp>
      <p:sp>
        <p:nvSpPr>
          <p:cNvPr id="3" name="Slide Number Placeholder 2"/>
          <p:cNvSpPr>
            <a:spLocks noGrp="1"/>
          </p:cNvSpPr>
          <p:nvPr>
            <p:ph type="sldNum" sz="quarter" idx="12"/>
          </p:nvPr>
        </p:nvSpPr>
        <p:spPr/>
        <p:txBody>
          <a:bodyPr/>
          <a:lstStyle/>
          <a:p>
            <a:fld id="{86B4B35C-345F-9846-8E6A-29269C850829}" type="slidenum">
              <a:rPr lang="en-US" smtClean="0"/>
              <a:pPr/>
              <a:t>124</a:t>
            </a:fld>
            <a:endParaRPr lang="en-US" dirty="0"/>
          </a:p>
        </p:txBody>
      </p:sp>
      <p:sp>
        <p:nvSpPr>
          <p:cNvPr id="4" name="Title 3"/>
          <p:cNvSpPr>
            <a:spLocks noGrp="1"/>
          </p:cNvSpPr>
          <p:nvPr>
            <p:ph type="title"/>
          </p:nvPr>
        </p:nvSpPr>
        <p:spPr/>
        <p:txBody>
          <a:bodyPr/>
          <a:lstStyle/>
          <a:p>
            <a:r>
              <a:rPr lang="en-US" dirty="0"/>
              <a:t>Neural Networks?</a:t>
            </a:r>
          </a:p>
        </p:txBody>
      </p:sp>
      <p:sp>
        <p:nvSpPr>
          <p:cNvPr id="5" name="Cloud Callout 4"/>
          <p:cNvSpPr/>
          <p:nvPr/>
        </p:nvSpPr>
        <p:spPr>
          <a:xfrm>
            <a:off x="2305876" y="3087615"/>
            <a:ext cx="2355575" cy="1524142"/>
          </a:xfrm>
          <a:prstGeom prst="cloudCallout">
            <a:avLst>
              <a:gd name="adj1" fmla="val 40167"/>
              <a:gd name="adj2" fmla="val -82813"/>
            </a:avLst>
          </a:prstGeom>
          <a:solidFill>
            <a:srgbClr val="0B24FB"/>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dirty="0">
                <a:latin typeface="Merriweather Sans" charset="0"/>
                <a:ea typeface="Merriweather Sans" charset="0"/>
                <a:cs typeface="Merriweather Sans" charset="0"/>
              </a:rPr>
              <a:t>Strong admirations &amp; fascination</a:t>
            </a:r>
          </a:p>
        </p:txBody>
      </p:sp>
      <p:sp>
        <p:nvSpPr>
          <p:cNvPr id="7" name="Cloud Callout 6"/>
          <p:cNvSpPr/>
          <p:nvPr/>
        </p:nvSpPr>
        <p:spPr>
          <a:xfrm>
            <a:off x="6801544" y="3087615"/>
            <a:ext cx="2471664" cy="1524142"/>
          </a:xfrm>
          <a:prstGeom prst="cloudCallout">
            <a:avLst>
              <a:gd name="adj1" fmla="val -40008"/>
              <a:gd name="adj2" fmla="val -81128"/>
            </a:avLst>
          </a:prstGeom>
          <a:solidFill>
            <a:srgbClr val="FF1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900" dirty="0">
                <a:latin typeface="Merriweather Sans" charset="0"/>
                <a:ea typeface="Merriweather Sans" charset="0"/>
                <a:cs typeface="Merriweather Sans" charset="0"/>
              </a:rPr>
              <a:t>Sympathy and sorrow</a:t>
            </a:r>
          </a:p>
        </p:txBody>
      </p:sp>
    </p:spTree>
    <p:extLst>
      <p:ext uri="{BB962C8B-B14F-4D97-AF65-F5344CB8AC3E}">
        <p14:creationId xmlns:p14="http://schemas.microsoft.com/office/powerpoint/2010/main" val="247738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260" y="327991"/>
            <a:ext cx="6097922" cy="6097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542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PAC learning and generalization </a:t>
            </a:r>
          </a:p>
        </p:txBody>
      </p:sp>
      <p:sp>
        <p:nvSpPr>
          <p:cNvPr id="4" name="Slide Number Placeholder 3"/>
          <p:cNvSpPr>
            <a:spLocks noGrp="1"/>
          </p:cNvSpPr>
          <p:nvPr>
            <p:ph type="sldNum" sz="quarter" idx="12"/>
          </p:nvPr>
        </p:nvSpPr>
        <p:spPr/>
        <p:txBody>
          <a:bodyPr/>
          <a:lstStyle/>
          <a:p>
            <a:fld id="{86B4B35C-345F-9846-8E6A-29269C850829}" type="slidenum">
              <a:rPr lang="en-US" smtClean="0"/>
              <a:pPr/>
              <a:t>126</a:t>
            </a:fld>
            <a:endParaRPr lang="en-US" dirty="0"/>
          </a:p>
        </p:txBody>
      </p:sp>
      <p:sp>
        <p:nvSpPr>
          <p:cNvPr id="5" name="Google Shape;719;p77"/>
          <p:cNvSpPr txBox="1"/>
          <p:nvPr/>
        </p:nvSpPr>
        <p:spPr>
          <a:xfrm>
            <a:off x="10578446" y="600918"/>
            <a:ext cx="2133600" cy="792900"/>
          </a:xfrm>
          <a:prstGeom prst="rect">
            <a:avLst/>
          </a:prstGeom>
          <a:noFill/>
          <a:ln>
            <a:noFill/>
          </a:ln>
        </p:spPr>
        <p:txBody>
          <a:bodyPr spcFirstLastPara="1" wrap="square" lIns="91425" tIns="91425" rIns="91425" bIns="91425" anchor="ctr" anchorCtr="0">
            <a:noAutofit/>
          </a:bodyPr>
          <a:lstStyle/>
          <a:p>
            <a:r>
              <a:rPr lang="en-US" sz="1700" b="1">
                <a:solidFill>
                  <a:srgbClr val="999999"/>
                </a:solidFill>
              </a:rPr>
              <a:t>[Valiant, 1984]</a:t>
            </a:r>
            <a:endParaRPr>
              <a:solidFill>
                <a:srgbClr val="999999"/>
              </a:solidFill>
            </a:endParaRPr>
          </a:p>
        </p:txBody>
      </p:sp>
      <p:pic>
        <p:nvPicPr>
          <p:cNvPr id="31" name="Google Shape;695;p77"/>
          <p:cNvPicPr preferRelativeResize="0"/>
          <p:nvPr/>
        </p:nvPicPr>
        <p:blipFill>
          <a:blip r:embed="rId2">
            <a:alphaModFix/>
          </a:blip>
          <a:stretch>
            <a:fillRect/>
          </a:stretch>
        </p:blipFill>
        <p:spPr>
          <a:xfrm>
            <a:off x="3364997" y="5108443"/>
            <a:ext cx="5296201" cy="763500"/>
          </a:xfrm>
          <a:prstGeom prst="rect">
            <a:avLst/>
          </a:prstGeom>
          <a:noFill/>
          <a:ln>
            <a:noFill/>
          </a:ln>
        </p:spPr>
      </p:pic>
      <p:pic>
        <p:nvPicPr>
          <p:cNvPr id="32" name="Google Shape;696;p77"/>
          <p:cNvPicPr preferRelativeResize="0"/>
          <p:nvPr/>
        </p:nvPicPr>
        <p:blipFill rotWithShape="1">
          <a:blip r:embed="rId2">
            <a:alphaModFix/>
          </a:blip>
          <a:srcRect l="12798" r="32761"/>
          <a:stretch/>
        </p:blipFill>
        <p:spPr>
          <a:xfrm>
            <a:off x="4051446" y="5109809"/>
            <a:ext cx="2883250" cy="763500"/>
          </a:xfrm>
          <a:prstGeom prst="rect">
            <a:avLst/>
          </a:prstGeom>
          <a:noFill/>
          <a:ln>
            <a:noFill/>
          </a:ln>
        </p:spPr>
      </p:pic>
      <p:sp>
        <p:nvSpPr>
          <p:cNvPr id="33" name="Google Shape;697;p77"/>
          <p:cNvSpPr/>
          <p:nvPr/>
        </p:nvSpPr>
        <p:spPr>
          <a:xfrm>
            <a:off x="4524450" y="4441373"/>
            <a:ext cx="1837800" cy="476100"/>
          </a:xfrm>
          <a:prstGeom prst="wedgeRectCallout">
            <a:avLst>
              <a:gd name="adj1" fmla="val -1508"/>
              <a:gd name="adj2" fmla="val 50293"/>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b="1"/>
              <a:t>Approximately </a:t>
            </a:r>
            <a:endParaRPr b="1"/>
          </a:p>
        </p:txBody>
      </p:sp>
      <p:sp>
        <p:nvSpPr>
          <p:cNvPr id="34" name="Google Shape;698;p77"/>
          <p:cNvSpPr/>
          <p:nvPr/>
        </p:nvSpPr>
        <p:spPr>
          <a:xfrm rot="-5400000">
            <a:off x="5351046" y="3719768"/>
            <a:ext cx="205500" cy="2603700"/>
          </a:xfrm>
          <a:prstGeom prst="rightBrace">
            <a:avLst>
              <a:gd name="adj1" fmla="val 263285"/>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 name="Google Shape;699;p77"/>
          <p:cNvSpPr/>
          <p:nvPr/>
        </p:nvSpPr>
        <p:spPr>
          <a:xfrm>
            <a:off x="5365418" y="6197174"/>
            <a:ext cx="1429200" cy="430500"/>
          </a:xfrm>
          <a:prstGeom prst="wedgeRectCallout">
            <a:avLst>
              <a:gd name="adj1" fmla="val -1508"/>
              <a:gd name="adj2" fmla="val 50293"/>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b="1"/>
              <a:t>Probably</a:t>
            </a:r>
            <a:endParaRPr b="1"/>
          </a:p>
        </p:txBody>
      </p:sp>
      <p:sp>
        <p:nvSpPr>
          <p:cNvPr id="36" name="Google Shape;700;p77"/>
          <p:cNvSpPr/>
          <p:nvPr/>
        </p:nvSpPr>
        <p:spPr>
          <a:xfrm rot="-5400000" flipH="1">
            <a:off x="5910496" y="3544993"/>
            <a:ext cx="282900" cy="4936800"/>
          </a:xfrm>
          <a:prstGeom prst="rightBrace">
            <a:avLst>
              <a:gd name="adj1" fmla="val 263285"/>
              <a:gd name="adj2" fmla="val 50138"/>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 name="Google Shape;701;p77"/>
          <p:cNvSpPr/>
          <p:nvPr/>
        </p:nvSpPr>
        <p:spPr>
          <a:xfrm>
            <a:off x="8280146" y="1873693"/>
            <a:ext cx="2298300" cy="598800"/>
          </a:xfrm>
          <a:prstGeom prst="wedgeRectCallout">
            <a:avLst>
              <a:gd name="adj1" fmla="val -1508"/>
              <a:gd name="adj2" fmla="val 50293"/>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b="1"/>
              <a:t>A hidden consistent concept</a:t>
            </a:r>
            <a:endParaRPr b="1"/>
          </a:p>
        </p:txBody>
      </p:sp>
      <p:pic>
        <p:nvPicPr>
          <p:cNvPr id="38" name="Google Shape;702;p77"/>
          <p:cNvPicPr preferRelativeResize="0"/>
          <p:nvPr/>
        </p:nvPicPr>
        <p:blipFill rotWithShape="1">
          <a:blip r:embed="rId3">
            <a:alphaModFix/>
          </a:blip>
          <a:srcRect l="4806" r="9"/>
          <a:stretch/>
        </p:blipFill>
        <p:spPr>
          <a:xfrm>
            <a:off x="8425148" y="2639343"/>
            <a:ext cx="2187725" cy="1845050"/>
          </a:xfrm>
          <a:prstGeom prst="rect">
            <a:avLst/>
          </a:prstGeom>
          <a:noFill/>
          <a:ln>
            <a:noFill/>
          </a:ln>
        </p:spPr>
      </p:pic>
      <p:sp>
        <p:nvSpPr>
          <p:cNvPr id="39" name="Google Shape;704;p77"/>
          <p:cNvSpPr txBox="1"/>
          <p:nvPr/>
        </p:nvSpPr>
        <p:spPr>
          <a:xfrm>
            <a:off x="4947050" y="2645700"/>
            <a:ext cx="2498775" cy="666000"/>
          </a:xfrm>
          <a:prstGeom prst="rect">
            <a:avLst/>
          </a:prstGeom>
          <a:noFill/>
          <a:ln>
            <a:noFill/>
          </a:ln>
        </p:spPr>
        <p:txBody>
          <a:bodyPr spcFirstLastPara="1" wrap="square" lIns="91425" tIns="91425" rIns="91425" bIns="91425" anchor="t" anchorCtr="0">
            <a:noAutofit/>
          </a:bodyPr>
          <a:lstStyle/>
          <a:p>
            <a:r>
              <a:rPr lang="en-US" i="1" dirty="0">
                <a:latin typeface="Average"/>
                <a:ea typeface="Average"/>
                <a:cs typeface="Average"/>
                <a:sym typeface="Average"/>
              </a:rPr>
              <a:t>Latent Distribution</a:t>
            </a:r>
            <a:endParaRPr i="1" dirty="0">
              <a:latin typeface="Average"/>
              <a:ea typeface="Average"/>
              <a:cs typeface="Average"/>
              <a:sym typeface="Average"/>
            </a:endParaRPr>
          </a:p>
        </p:txBody>
      </p:sp>
      <p:sp>
        <p:nvSpPr>
          <p:cNvPr id="40" name="Google Shape;705;p77"/>
          <p:cNvSpPr/>
          <p:nvPr/>
        </p:nvSpPr>
        <p:spPr>
          <a:xfrm>
            <a:off x="1718021" y="1786493"/>
            <a:ext cx="2298300" cy="598800"/>
          </a:xfrm>
          <a:prstGeom prst="wedgeRectCallout">
            <a:avLst>
              <a:gd name="adj1" fmla="val -1508"/>
              <a:gd name="adj2" fmla="val 50293"/>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b="1"/>
              <a:t>Hypothesis class </a:t>
            </a:r>
            <a:r>
              <a:rPr lang="en-US" b="1" i="1">
                <a:latin typeface="Times New Roman"/>
                <a:ea typeface="Times New Roman"/>
                <a:cs typeface="Times New Roman"/>
                <a:sym typeface="Times New Roman"/>
              </a:rPr>
              <a:t>H</a:t>
            </a:r>
            <a:r>
              <a:rPr lang="en-US" b="1"/>
              <a:t> (e.g. a neural net)</a:t>
            </a:r>
            <a:endParaRPr b="1"/>
          </a:p>
        </p:txBody>
      </p:sp>
      <p:sp>
        <p:nvSpPr>
          <p:cNvPr id="41" name="Google Shape;706;p77"/>
          <p:cNvSpPr txBox="1"/>
          <p:nvPr/>
        </p:nvSpPr>
        <p:spPr>
          <a:xfrm>
            <a:off x="2274846" y="3488293"/>
            <a:ext cx="899400" cy="533400"/>
          </a:xfrm>
          <a:prstGeom prst="rect">
            <a:avLst/>
          </a:prstGeom>
          <a:noFill/>
          <a:ln>
            <a:noFill/>
          </a:ln>
        </p:spPr>
        <p:txBody>
          <a:bodyPr spcFirstLastPara="1" wrap="square" lIns="91425" tIns="91425" rIns="91425" bIns="91425" anchor="t" anchorCtr="0">
            <a:noAutofit/>
          </a:bodyPr>
          <a:lstStyle/>
          <a:p>
            <a:r>
              <a:rPr lang="en-US" sz="2000" i="1">
                <a:solidFill>
                  <a:srgbClr val="FF0000"/>
                </a:solidFill>
                <a:latin typeface="Georgia"/>
                <a:ea typeface="Georgia"/>
                <a:cs typeface="Georgia"/>
                <a:sym typeface="Georgia"/>
              </a:rPr>
              <a:t>h</a:t>
            </a:r>
            <a:r>
              <a:rPr lang="en-US" sz="2000" i="1">
                <a:latin typeface="Georgia"/>
                <a:ea typeface="Georgia"/>
                <a:cs typeface="Georgia"/>
                <a:sym typeface="Georgia"/>
              </a:rPr>
              <a:t> </a:t>
            </a:r>
            <a:r>
              <a:rPr lang="en-US" sz="2000" i="1">
                <a:solidFill>
                  <a:srgbClr val="222222"/>
                </a:solidFill>
                <a:highlight>
                  <a:srgbClr val="FFFFFF"/>
                </a:highlight>
                <a:latin typeface="Georgia"/>
                <a:ea typeface="Georgia"/>
                <a:cs typeface="Georgia"/>
                <a:sym typeface="Georgia"/>
              </a:rPr>
              <a:t>∈ H</a:t>
            </a:r>
            <a:endParaRPr sz="2000" i="1">
              <a:latin typeface="Georgia"/>
              <a:ea typeface="Georgia"/>
              <a:cs typeface="Georgia"/>
              <a:sym typeface="Georgia"/>
            </a:endParaRPr>
          </a:p>
        </p:txBody>
      </p:sp>
      <p:sp>
        <p:nvSpPr>
          <p:cNvPr id="42" name="Google Shape;707;p77"/>
          <p:cNvSpPr/>
          <p:nvPr/>
        </p:nvSpPr>
        <p:spPr>
          <a:xfrm>
            <a:off x="2462946" y="2605493"/>
            <a:ext cx="370800" cy="882900"/>
          </a:xfrm>
          <a:prstGeom prst="downArrow">
            <a:avLst>
              <a:gd name="adj1" fmla="val 50000"/>
              <a:gd name="adj2"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 name="Google Shape;708;p77"/>
          <p:cNvSpPr/>
          <p:nvPr/>
        </p:nvSpPr>
        <p:spPr>
          <a:xfrm rot="5400000">
            <a:off x="3778896" y="2965543"/>
            <a:ext cx="370800" cy="1578900"/>
          </a:xfrm>
          <a:prstGeom prst="downArrow">
            <a:avLst>
              <a:gd name="adj1" fmla="val 50000"/>
              <a:gd name="adj2"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 name="Google Shape;709;p77"/>
          <p:cNvSpPr/>
          <p:nvPr/>
        </p:nvSpPr>
        <p:spPr>
          <a:xfrm rot="-2963621">
            <a:off x="3040429" y="3933147"/>
            <a:ext cx="371049" cy="849088"/>
          </a:xfrm>
          <a:prstGeom prst="downArrow">
            <a:avLst>
              <a:gd name="adj1" fmla="val 50000"/>
              <a:gd name="adj2"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 name="Google Shape;710;p77"/>
          <p:cNvSpPr txBox="1"/>
          <p:nvPr/>
        </p:nvSpPr>
        <p:spPr>
          <a:xfrm>
            <a:off x="5657155" y="5156463"/>
            <a:ext cx="899400" cy="533400"/>
          </a:xfrm>
          <a:prstGeom prst="rect">
            <a:avLst/>
          </a:prstGeom>
          <a:noFill/>
          <a:ln>
            <a:noFill/>
          </a:ln>
        </p:spPr>
        <p:txBody>
          <a:bodyPr spcFirstLastPara="1" wrap="square" lIns="91425" tIns="91425" rIns="91425" bIns="91425" anchor="t" anchorCtr="0">
            <a:noAutofit/>
          </a:bodyPr>
          <a:lstStyle/>
          <a:p>
            <a:r>
              <a:rPr lang="en-US" sz="3200" i="1">
                <a:solidFill>
                  <a:srgbClr val="FF0000"/>
                </a:solidFill>
                <a:latin typeface="Georgia"/>
                <a:ea typeface="Georgia"/>
                <a:cs typeface="Georgia"/>
                <a:sym typeface="Georgia"/>
              </a:rPr>
              <a:t>h</a:t>
            </a:r>
            <a:endParaRPr sz="3200" i="1">
              <a:latin typeface="Georgia"/>
              <a:ea typeface="Georgia"/>
              <a:cs typeface="Georgia"/>
              <a:sym typeface="Georgia"/>
            </a:endParaRPr>
          </a:p>
        </p:txBody>
      </p:sp>
      <p:grpSp>
        <p:nvGrpSpPr>
          <p:cNvPr id="46" name="Google Shape;711;p77"/>
          <p:cNvGrpSpPr/>
          <p:nvPr/>
        </p:nvGrpSpPr>
        <p:grpSpPr>
          <a:xfrm>
            <a:off x="4891721" y="3028412"/>
            <a:ext cx="865800" cy="1095300"/>
            <a:chOff x="3269750" y="2527669"/>
            <a:chExt cx="865800" cy="1095300"/>
          </a:xfrm>
        </p:grpSpPr>
        <p:sp>
          <p:nvSpPr>
            <p:cNvPr id="47" name="Google Shape;712;p77"/>
            <p:cNvSpPr/>
            <p:nvPr/>
          </p:nvSpPr>
          <p:spPr>
            <a:xfrm>
              <a:off x="3269750" y="2890069"/>
              <a:ext cx="865800" cy="732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i="1"/>
            </a:p>
          </p:txBody>
        </p:sp>
        <p:cxnSp>
          <p:nvCxnSpPr>
            <p:cNvPr id="48" name="Google Shape;713;p77"/>
            <p:cNvCxnSpPr/>
            <p:nvPr/>
          </p:nvCxnSpPr>
          <p:spPr>
            <a:xfrm flipH="1">
              <a:off x="3702650" y="2527669"/>
              <a:ext cx="195900" cy="362400"/>
            </a:xfrm>
            <a:prstGeom prst="straightConnector1">
              <a:avLst/>
            </a:prstGeom>
            <a:noFill/>
            <a:ln w="9525" cap="flat" cmpd="sng">
              <a:solidFill>
                <a:schemeClr val="dk2"/>
              </a:solidFill>
              <a:prstDash val="solid"/>
              <a:round/>
              <a:headEnd type="none" w="med" len="med"/>
              <a:tailEnd type="triangle" w="med" len="med"/>
            </a:ln>
          </p:spPr>
        </p:cxnSp>
      </p:grpSp>
      <p:grpSp>
        <p:nvGrpSpPr>
          <p:cNvPr id="49" name="Google Shape;714;p77"/>
          <p:cNvGrpSpPr/>
          <p:nvPr/>
        </p:nvGrpSpPr>
        <p:grpSpPr>
          <a:xfrm>
            <a:off x="6110921" y="3034412"/>
            <a:ext cx="865800" cy="1089300"/>
            <a:chOff x="4488950" y="2533669"/>
            <a:chExt cx="865800" cy="1089300"/>
          </a:xfrm>
        </p:grpSpPr>
        <p:sp>
          <p:nvSpPr>
            <p:cNvPr id="50" name="Google Shape;715;p77"/>
            <p:cNvSpPr/>
            <p:nvPr/>
          </p:nvSpPr>
          <p:spPr>
            <a:xfrm>
              <a:off x="4488950" y="2890069"/>
              <a:ext cx="865800" cy="732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i="1"/>
            </a:p>
          </p:txBody>
        </p:sp>
        <p:cxnSp>
          <p:nvCxnSpPr>
            <p:cNvPr id="51" name="Google Shape;716;p77"/>
            <p:cNvCxnSpPr/>
            <p:nvPr/>
          </p:nvCxnSpPr>
          <p:spPr>
            <a:xfrm>
              <a:off x="4743650" y="2533669"/>
              <a:ext cx="178200" cy="356400"/>
            </a:xfrm>
            <a:prstGeom prst="straightConnector1">
              <a:avLst/>
            </a:prstGeom>
            <a:noFill/>
            <a:ln w="9525" cap="flat" cmpd="sng">
              <a:solidFill>
                <a:schemeClr val="dk2"/>
              </a:solidFill>
              <a:prstDash val="solid"/>
              <a:round/>
              <a:headEnd type="none" w="med" len="med"/>
              <a:tailEnd type="triangle" w="med" len="med"/>
            </a:ln>
          </p:spPr>
        </p:cxnSp>
      </p:grpSp>
      <p:sp>
        <p:nvSpPr>
          <p:cNvPr id="52" name="Google Shape;717;p77"/>
          <p:cNvSpPr txBox="1"/>
          <p:nvPr/>
        </p:nvSpPr>
        <p:spPr>
          <a:xfrm>
            <a:off x="5070435" y="3521175"/>
            <a:ext cx="762600" cy="370800"/>
          </a:xfrm>
          <a:prstGeom prst="rect">
            <a:avLst/>
          </a:prstGeom>
          <a:noFill/>
          <a:ln>
            <a:noFill/>
          </a:ln>
        </p:spPr>
        <p:txBody>
          <a:bodyPr spcFirstLastPara="1" wrap="square" lIns="91425" tIns="91425" rIns="91425" bIns="91425" anchor="t" anchorCtr="0">
            <a:noAutofit/>
          </a:bodyPr>
          <a:lstStyle/>
          <a:p>
            <a:r>
              <a:rPr lang="en-US" i="1">
                <a:latin typeface="Times New Roman"/>
                <a:ea typeface="Times New Roman"/>
                <a:cs typeface="Times New Roman"/>
                <a:sym typeface="Times New Roman"/>
              </a:rPr>
              <a:t>train</a:t>
            </a:r>
            <a:endParaRPr i="1">
              <a:latin typeface="Times New Roman"/>
              <a:ea typeface="Times New Roman"/>
              <a:cs typeface="Times New Roman"/>
              <a:sym typeface="Times New Roman"/>
            </a:endParaRPr>
          </a:p>
        </p:txBody>
      </p:sp>
      <p:sp>
        <p:nvSpPr>
          <p:cNvPr id="53" name="Google Shape;718;p77"/>
          <p:cNvSpPr txBox="1"/>
          <p:nvPr/>
        </p:nvSpPr>
        <p:spPr>
          <a:xfrm>
            <a:off x="6345240" y="3534905"/>
            <a:ext cx="762600" cy="370800"/>
          </a:xfrm>
          <a:prstGeom prst="rect">
            <a:avLst/>
          </a:prstGeom>
          <a:noFill/>
          <a:ln>
            <a:noFill/>
          </a:ln>
        </p:spPr>
        <p:txBody>
          <a:bodyPr spcFirstLastPara="1" wrap="square" lIns="91425" tIns="91425" rIns="91425" bIns="91425" anchor="t" anchorCtr="0">
            <a:noAutofit/>
          </a:bodyPr>
          <a:lstStyle/>
          <a:p>
            <a:r>
              <a:rPr lang="en-US" i="1">
                <a:latin typeface="Times New Roman"/>
                <a:ea typeface="Times New Roman"/>
                <a:cs typeface="Times New Roman"/>
                <a:sym typeface="Times New Roman"/>
              </a:rPr>
              <a:t>test</a:t>
            </a:r>
            <a:endParaRPr i="1">
              <a:latin typeface="Times New Roman"/>
              <a:ea typeface="Times New Roman"/>
              <a:cs typeface="Times New Roman"/>
              <a:sym typeface="Times New Roman"/>
            </a:endParaRPr>
          </a:p>
        </p:txBody>
      </p:sp>
    </p:spTree>
    <p:extLst>
      <p:ext uri="{BB962C8B-B14F-4D97-AF65-F5344CB8AC3E}">
        <p14:creationId xmlns:p14="http://schemas.microsoft.com/office/powerpoint/2010/main" val="183358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10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10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10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10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1000"/>
                                        <p:tgtEl>
                                          <p:spTgt spid="5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1000"/>
                                        <p:tgtEl>
                                          <p:spTgt spid="42"/>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10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10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10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1000"/>
                                        <p:tgtEl>
                                          <p:spTgt spid="5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1000"/>
                                        <p:tgtEl>
                                          <p:spTgt spid="32"/>
                                        </p:tgtEl>
                                      </p:cBhvr>
                                    </p:animEffect>
                                  </p:childTnLst>
                                </p:cTn>
                              </p:par>
                              <p:par>
                                <p:cTn id="57" presetID="10"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1000"/>
                                        <p:tgtEl>
                                          <p:spTgt spid="4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1000"/>
                                        <p:tgtEl>
                                          <p:spTgt spid="34"/>
                                        </p:tgtEl>
                                      </p:cBhvr>
                                    </p:animEffect>
                                  </p:childTnLst>
                                </p:cTn>
                              </p:par>
                              <p:par>
                                <p:cTn id="65" presetID="10" presetClass="entr" presetSubtype="0"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10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fade">
                                      <p:cBhvr>
                                        <p:cTn id="77" dur="1000"/>
                                        <p:tgtEl>
                                          <p:spTgt spid="36"/>
                                        </p:tgtEl>
                                      </p:cBhvr>
                                    </p:animEffect>
                                  </p:childTnLst>
                                </p:cTn>
                              </p:par>
                              <p:par>
                                <p:cTn id="78" presetID="10" presetClass="entr" presetSubtype="0" fill="hold" nodeType="with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fade">
                                      <p:cBhvr>
                                        <p:cTn id="80"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72"/>
          <p:cNvSpPr/>
          <p:nvPr/>
        </p:nvSpPr>
        <p:spPr>
          <a:xfrm>
            <a:off x="8316817" y="1360183"/>
            <a:ext cx="1436700" cy="784800"/>
          </a:xfrm>
          <a:prstGeom prst="rect">
            <a:avLst/>
          </a:prstGeom>
          <a:gradFill>
            <a:gsLst>
              <a:gs pos="0">
                <a:srgbClr val="D6FF8E"/>
              </a:gs>
              <a:gs pos="35000">
                <a:srgbClr val="E2FFB1"/>
              </a:gs>
              <a:gs pos="100000">
                <a:srgbClr val="F5FFE0"/>
              </a:gs>
            </a:gsLst>
            <a:lin ang="16200038" scaled="0"/>
          </a:gradFill>
          <a:ln w="9525" cap="flat" cmpd="sng">
            <a:solidFill>
              <a:srgbClr val="92C500"/>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algn="ctr"/>
            <a:r>
              <a:rPr lang="en-US" sz="1500" b="1">
                <a:solidFill>
                  <a:schemeClr val="dk1"/>
                </a:solidFill>
                <a:latin typeface="Palatino Linotype"/>
                <a:ea typeface="Palatino Linotype"/>
                <a:cs typeface="Palatino Linotype"/>
                <a:sym typeface="Palatino Linotype"/>
              </a:rPr>
              <a:t>McCarthy</a:t>
            </a:r>
            <a:endParaRPr sz="1500" b="1">
              <a:solidFill>
                <a:schemeClr val="dk1"/>
              </a:solidFill>
              <a:latin typeface="Palatino Linotype"/>
              <a:ea typeface="Palatino Linotype"/>
              <a:cs typeface="Palatino Linotype"/>
              <a:sym typeface="Palatino Linotype"/>
            </a:endParaRPr>
          </a:p>
          <a:p>
            <a:pPr algn="ctr"/>
            <a:r>
              <a:rPr lang="en-US" sz="1500" i="1">
                <a:solidFill>
                  <a:schemeClr val="dk1"/>
                </a:solidFill>
                <a:latin typeface="Palatino Linotype"/>
                <a:ea typeface="Palatino Linotype"/>
                <a:cs typeface="Palatino Linotype"/>
                <a:sym typeface="Palatino Linotype"/>
              </a:rPr>
              <a:t>Formalizing Commonsense</a:t>
            </a:r>
            <a:endParaRPr sz="1500" i="1">
              <a:solidFill>
                <a:schemeClr val="dk1"/>
              </a:solidFill>
              <a:latin typeface="Palatino Linotype"/>
              <a:ea typeface="Palatino Linotype"/>
              <a:cs typeface="Palatino Linotype"/>
              <a:sym typeface="Palatino Linotype"/>
            </a:endParaRPr>
          </a:p>
        </p:txBody>
      </p:sp>
      <p:sp>
        <p:nvSpPr>
          <p:cNvPr id="537" name="Google Shape;537;p72"/>
          <p:cNvSpPr/>
          <p:nvPr/>
        </p:nvSpPr>
        <p:spPr>
          <a:xfrm>
            <a:off x="7086600" y="217183"/>
            <a:ext cx="1806900" cy="554100"/>
          </a:xfrm>
          <a:prstGeom prst="rect">
            <a:avLst/>
          </a:prstGeom>
          <a:gradFill>
            <a:gsLst>
              <a:gs pos="0">
                <a:srgbClr val="D6FF8E"/>
              </a:gs>
              <a:gs pos="35000">
                <a:srgbClr val="E2FFB1"/>
              </a:gs>
              <a:gs pos="100000">
                <a:srgbClr val="F5FFE0"/>
              </a:gs>
            </a:gsLst>
            <a:lin ang="16200038" scaled="0"/>
          </a:gradFill>
          <a:ln w="9525" cap="flat" cmpd="sng">
            <a:solidFill>
              <a:srgbClr val="92C500"/>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algn="ctr"/>
            <a:r>
              <a:rPr lang="en-US" sz="1500" b="1">
                <a:solidFill>
                  <a:schemeClr val="dk1"/>
                </a:solidFill>
                <a:latin typeface="Palatino Linotype"/>
                <a:ea typeface="Palatino Linotype"/>
                <a:cs typeface="Palatino Linotype"/>
                <a:sym typeface="Palatino Linotype"/>
              </a:rPr>
              <a:t>Hayes&amp;McCarthy</a:t>
            </a:r>
            <a:endParaRPr sz="1500" b="1">
              <a:solidFill>
                <a:schemeClr val="dk1"/>
              </a:solidFill>
              <a:latin typeface="Palatino Linotype"/>
              <a:ea typeface="Palatino Linotype"/>
              <a:cs typeface="Palatino Linotype"/>
              <a:sym typeface="Palatino Linotype"/>
            </a:endParaRPr>
          </a:p>
          <a:p>
            <a:pPr algn="ctr"/>
            <a:r>
              <a:rPr lang="en-US" sz="1500" i="1">
                <a:solidFill>
                  <a:schemeClr val="dk1"/>
                </a:solidFill>
                <a:latin typeface="Palatino Linotype"/>
                <a:ea typeface="Palatino Linotype"/>
                <a:cs typeface="Palatino Linotype"/>
                <a:sym typeface="Palatino Linotype"/>
              </a:rPr>
              <a:t>Frame Problem</a:t>
            </a:r>
            <a:endParaRPr sz="1500" i="1">
              <a:solidFill>
                <a:schemeClr val="dk1"/>
              </a:solidFill>
              <a:latin typeface="Palatino Linotype"/>
              <a:ea typeface="Palatino Linotype"/>
              <a:cs typeface="Palatino Linotype"/>
              <a:sym typeface="Palatino Linotype"/>
            </a:endParaRPr>
          </a:p>
        </p:txBody>
      </p:sp>
      <p:sp>
        <p:nvSpPr>
          <p:cNvPr id="538" name="Google Shape;538;p72"/>
          <p:cNvSpPr/>
          <p:nvPr/>
        </p:nvSpPr>
        <p:spPr>
          <a:xfrm>
            <a:off x="6643631" y="925017"/>
            <a:ext cx="1128900" cy="784800"/>
          </a:xfrm>
          <a:prstGeom prst="rect">
            <a:avLst/>
          </a:prstGeom>
          <a:gradFill>
            <a:gsLst>
              <a:gs pos="0">
                <a:srgbClr val="D6FF8E"/>
              </a:gs>
              <a:gs pos="35000">
                <a:srgbClr val="E2FFB1"/>
              </a:gs>
              <a:gs pos="100000">
                <a:srgbClr val="F5FFE0"/>
              </a:gs>
            </a:gsLst>
            <a:lin ang="16200038" scaled="0"/>
          </a:gradFill>
          <a:ln w="9525" cap="flat" cmpd="sng">
            <a:solidFill>
              <a:srgbClr val="92C500"/>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algn="ctr"/>
            <a:r>
              <a:rPr lang="en-US" sz="1500" b="1">
                <a:solidFill>
                  <a:schemeClr val="dk1"/>
                </a:solidFill>
                <a:latin typeface="Palatino Linotype"/>
                <a:ea typeface="Palatino Linotype"/>
                <a:cs typeface="Palatino Linotype"/>
                <a:sym typeface="Palatino Linotype"/>
              </a:rPr>
              <a:t>Quillian</a:t>
            </a:r>
            <a:endParaRPr sz="1500" b="1">
              <a:solidFill>
                <a:schemeClr val="dk1"/>
              </a:solidFill>
              <a:latin typeface="Palatino Linotype"/>
              <a:ea typeface="Palatino Linotype"/>
              <a:cs typeface="Palatino Linotype"/>
              <a:sym typeface="Palatino Linotype"/>
            </a:endParaRPr>
          </a:p>
          <a:p>
            <a:pPr algn="ctr"/>
            <a:r>
              <a:rPr lang="en-US" sz="1500" i="1">
                <a:solidFill>
                  <a:schemeClr val="dk1"/>
                </a:solidFill>
                <a:latin typeface="Palatino Linotype"/>
                <a:ea typeface="Palatino Linotype"/>
                <a:cs typeface="Palatino Linotype"/>
                <a:sym typeface="Palatino Linotype"/>
              </a:rPr>
              <a:t>Semantic Networks</a:t>
            </a:r>
            <a:endParaRPr sz="1500" i="1">
              <a:solidFill>
                <a:schemeClr val="dk1"/>
              </a:solidFill>
              <a:latin typeface="Palatino Linotype"/>
              <a:ea typeface="Palatino Linotype"/>
              <a:cs typeface="Palatino Linotype"/>
              <a:sym typeface="Palatino Linotype"/>
            </a:endParaRPr>
          </a:p>
        </p:txBody>
      </p:sp>
      <p:sp>
        <p:nvSpPr>
          <p:cNvPr id="539" name="Google Shape;539;p72"/>
          <p:cNvSpPr/>
          <p:nvPr/>
        </p:nvSpPr>
        <p:spPr>
          <a:xfrm>
            <a:off x="1905000" y="1168946"/>
            <a:ext cx="1397700" cy="323100"/>
          </a:xfrm>
          <a:prstGeom prst="rect">
            <a:avLst/>
          </a:prstGeom>
          <a:gradFill>
            <a:gsLst>
              <a:gs pos="0">
                <a:srgbClr val="D6FF8E"/>
              </a:gs>
              <a:gs pos="35000">
                <a:srgbClr val="E2FFB1"/>
              </a:gs>
              <a:gs pos="100000">
                <a:srgbClr val="F5FFE0"/>
              </a:gs>
            </a:gsLst>
            <a:lin ang="16200038" scaled="0"/>
          </a:gradFill>
          <a:ln w="9525" cap="flat" cmpd="sng">
            <a:solidFill>
              <a:srgbClr val="92C500"/>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algn="ctr"/>
            <a:r>
              <a:rPr lang="en-US" sz="1500" i="1">
                <a:solidFill>
                  <a:schemeClr val="dk1"/>
                </a:solidFill>
                <a:latin typeface="Palatino Linotype"/>
                <a:ea typeface="Palatino Linotype"/>
                <a:cs typeface="Palatino Linotype"/>
                <a:sym typeface="Palatino Linotype"/>
              </a:rPr>
              <a:t>ConceptNet</a:t>
            </a:r>
            <a:endParaRPr sz="1500" i="1">
              <a:solidFill>
                <a:schemeClr val="dk1"/>
              </a:solidFill>
              <a:latin typeface="Palatino Linotype"/>
              <a:ea typeface="Palatino Linotype"/>
              <a:cs typeface="Palatino Linotype"/>
              <a:sym typeface="Palatino Linotype"/>
            </a:endParaRPr>
          </a:p>
        </p:txBody>
      </p:sp>
      <p:sp>
        <p:nvSpPr>
          <p:cNvPr id="540" name="Google Shape;540;p72"/>
          <p:cNvSpPr/>
          <p:nvPr/>
        </p:nvSpPr>
        <p:spPr>
          <a:xfrm>
            <a:off x="3074624" y="494182"/>
            <a:ext cx="1443300" cy="554100"/>
          </a:xfrm>
          <a:prstGeom prst="rect">
            <a:avLst/>
          </a:prstGeom>
          <a:gradFill>
            <a:gsLst>
              <a:gs pos="0">
                <a:srgbClr val="D6FF8E"/>
              </a:gs>
              <a:gs pos="35000">
                <a:srgbClr val="E2FFB1"/>
              </a:gs>
              <a:gs pos="100000">
                <a:srgbClr val="F5FFE0"/>
              </a:gs>
            </a:gsLst>
            <a:lin ang="16200038" scaled="0"/>
          </a:gradFill>
          <a:ln w="9525" cap="flat" cmpd="sng">
            <a:solidFill>
              <a:srgbClr val="92C500"/>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algn="ctr"/>
            <a:r>
              <a:rPr lang="en-US" sz="1500" b="1">
                <a:solidFill>
                  <a:schemeClr val="dk1"/>
                </a:solidFill>
                <a:latin typeface="Palatino Linotype"/>
                <a:ea typeface="Palatino Linotype"/>
                <a:cs typeface="Palatino Linotype"/>
                <a:sym typeface="Palatino Linotype"/>
              </a:rPr>
              <a:t>Brooks</a:t>
            </a:r>
            <a:endParaRPr sz="1500" b="1">
              <a:solidFill>
                <a:schemeClr val="dk1"/>
              </a:solidFill>
              <a:latin typeface="Palatino Linotype"/>
              <a:ea typeface="Palatino Linotype"/>
              <a:cs typeface="Palatino Linotype"/>
              <a:sym typeface="Palatino Linotype"/>
            </a:endParaRPr>
          </a:p>
          <a:p>
            <a:pPr algn="ctr"/>
            <a:r>
              <a:rPr lang="en-US" sz="1500" i="1">
                <a:solidFill>
                  <a:schemeClr val="dk1"/>
                </a:solidFill>
                <a:latin typeface="Palatino Linotype"/>
                <a:ea typeface="Palatino Linotype"/>
                <a:cs typeface="Palatino Linotype"/>
                <a:sym typeface="Palatino Linotype"/>
              </a:rPr>
              <a:t>Subsumption</a:t>
            </a:r>
            <a:endParaRPr sz="1500" i="1">
              <a:solidFill>
                <a:schemeClr val="dk1"/>
              </a:solidFill>
              <a:latin typeface="Palatino Linotype"/>
              <a:ea typeface="Palatino Linotype"/>
              <a:cs typeface="Palatino Linotype"/>
              <a:sym typeface="Palatino Linotype"/>
            </a:endParaRPr>
          </a:p>
        </p:txBody>
      </p:sp>
      <p:sp>
        <p:nvSpPr>
          <p:cNvPr id="541" name="Google Shape;541;p72"/>
          <p:cNvSpPr/>
          <p:nvPr/>
        </p:nvSpPr>
        <p:spPr>
          <a:xfrm>
            <a:off x="4876801" y="1187185"/>
            <a:ext cx="1676400" cy="554100"/>
          </a:xfrm>
          <a:prstGeom prst="rect">
            <a:avLst/>
          </a:prstGeom>
          <a:gradFill>
            <a:gsLst>
              <a:gs pos="0">
                <a:srgbClr val="D6FF8E"/>
              </a:gs>
              <a:gs pos="35000">
                <a:srgbClr val="E2FFB1"/>
              </a:gs>
              <a:gs pos="100000">
                <a:srgbClr val="F5FFE0"/>
              </a:gs>
            </a:gsLst>
            <a:lin ang="16200038" scaled="0"/>
          </a:gradFill>
          <a:ln w="9525" cap="flat" cmpd="sng">
            <a:solidFill>
              <a:srgbClr val="92C500"/>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algn="ctr"/>
            <a:r>
              <a:rPr lang="en-US" sz="1500" b="1">
                <a:solidFill>
                  <a:schemeClr val="dk1"/>
                </a:solidFill>
                <a:latin typeface="Palatino Linotype"/>
                <a:ea typeface="Palatino Linotype"/>
                <a:cs typeface="Palatino Linotype"/>
                <a:sym typeface="Palatino Linotype"/>
              </a:rPr>
              <a:t>Minsky, Filmore</a:t>
            </a:r>
            <a:endParaRPr sz="1500" b="1">
              <a:solidFill>
                <a:schemeClr val="dk1"/>
              </a:solidFill>
              <a:latin typeface="Palatino Linotype"/>
              <a:ea typeface="Palatino Linotype"/>
              <a:cs typeface="Palatino Linotype"/>
              <a:sym typeface="Palatino Linotype"/>
            </a:endParaRPr>
          </a:p>
          <a:p>
            <a:pPr algn="ctr"/>
            <a:r>
              <a:rPr lang="en-US" sz="1500" i="1">
                <a:solidFill>
                  <a:schemeClr val="dk1"/>
                </a:solidFill>
                <a:latin typeface="Palatino Linotype"/>
                <a:ea typeface="Palatino Linotype"/>
                <a:cs typeface="Palatino Linotype"/>
                <a:sym typeface="Palatino Linotype"/>
              </a:rPr>
              <a:t>Frames</a:t>
            </a:r>
            <a:endParaRPr sz="1500" i="1">
              <a:solidFill>
                <a:schemeClr val="dk1"/>
              </a:solidFill>
              <a:latin typeface="Palatino Linotype"/>
              <a:ea typeface="Palatino Linotype"/>
              <a:cs typeface="Palatino Linotype"/>
              <a:sym typeface="Palatino Linotype"/>
            </a:endParaRPr>
          </a:p>
        </p:txBody>
      </p:sp>
      <p:sp>
        <p:nvSpPr>
          <p:cNvPr id="542" name="Google Shape;542;p72"/>
          <p:cNvSpPr/>
          <p:nvPr/>
        </p:nvSpPr>
        <p:spPr>
          <a:xfrm>
            <a:off x="1819300" y="3962400"/>
            <a:ext cx="8848800" cy="304800"/>
          </a:xfrm>
          <a:prstGeom prst="rect">
            <a:avLst/>
          </a:prstGeom>
          <a:gradFill>
            <a:gsLst>
              <a:gs pos="0">
                <a:srgbClr val="D74500"/>
              </a:gs>
              <a:gs pos="80000">
                <a:srgbClr val="FF5B00"/>
              </a:gs>
              <a:gs pos="100000">
                <a:srgbClr val="FF5B00"/>
              </a:gs>
            </a:gsLst>
            <a:lin ang="16200038" scaled="0"/>
          </a:gra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algn="ctr"/>
            <a:r>
              <a:rPr lang="en-US">
                <a:solidFill>
                  <a:schemeClr val="lt1"/>
                </a:solidFill>
                <a:latin typeface="Palatino Linotype"/>
                <a:ea typeface="Palatino Linotype"/>
                <a:cs typeface="Palatino Linotype"/>
                <a:sym typeface="Palatino Linotype"/>
              </a:rPr>
              <a:t>      2000              1990                1980             1970               1960               1950              1940</a:t>
            </a:r>
            <a:endParaRPr/>
          </a:p>
        </p:txBody>
      </p:sp>
      <p:cxnSp>
        <p:nvCxnSpPr>
          <p:cNvPr id="543" name="Google Shape;543;p72"/>
          <p:cNvCxnSpPr>
            <a:endCxn id="536" idx="2"/>
          </p:cNvCxnSpPr>
          <p:nvPr/>
        </p:nvCxnSpPr>
        <p:spPr>
          <a:xfrm rot="10800000" flipH="1">
            <a:off x="8458267" y="2144983"/>
            <a:ext cx="576900" cy="1801500"/>
          </a:xfrm>
          <a:prstGeom prst="straightConnector1">
            <a:avLst/>
          </a:prstGeom>
          <a:noFill/>
          <a:ln w="28575" cap="flat" cmpd="sng">
            <a:solidFill>
              <a:srgbClr val="92C500"/>
            </a:solidFill>
            <a:prstDash val="solid"/>
            <a:round/>
            <a:headEnd type="none" w="sm" len="sm"/>
            <a:tailEnd type="stealth" w="med" len="med"/>
          </a:ln>
        </p:spPr>
      </p:cxnSp>
      <p:cxnSp>
        <p:nvCxnSpPr>
          <p:cNvPr id="544" name="Google Shape;544;p72"/>
          <p:cNvCxnSpPr>
            <a:endCxn id="537" idx="2"/>
          </p:cNvCxnSpPr>
          <p:nvPr/>
        </p:nvCxnSpPr>
        <p:spPr>
          <a:xfrm rot="10800000" flipH="1">
            <a:off x="7908450" y="771283"/>
            <a:ext cx="81600" cy="3179700"/>
          </a:xfrm>
          <a:prstGeom prst="straightConnector1">
            <a:avLst/>
          </a:prstGeom>
          <a:noFill/>
          <a:ln w="28575" cap="flat" cmpd="sng">
            <a:solidFill>
              <a:srgbClr val="92C500"/>
            </a:solidFill>
            <a:prstDash val="solid"/>
            <a:round/>
            <a:headEnd type="none" w="sm" len="sm"/>
            <a:tailEnd type="stealth" w="med" len="med"/>
          </a:ln>
        </p:spPr>
      </p:cxnSp>
      <p:cxnSp>
        <p:nvCxnSpPr>
          <p:cNvPr id="545" name="Google Shape;545;p72"/>
          <p:cNvCxnSpPr>
            <a:endCxn id="541" idx="2"/>
          </p:cNvCxnSpPr>
          <p:nvPr/>
        </p:nvCxnSpPr>
        <p:spPr>
          <a:xfrm rot="10800000">
            <a:off x="5715001" y="1741285"/>
            <a:ext cx="35400" cy="2209800"/>
          </a:xfrm>
          <a:prstGeom prst="straightConnector1">
            <a:avLst/>
          </a:prstGeom>
          <a:noFill/>
          <a:ln w="28575" cap="flat" cmpd="sng">
            <a:solidFill>
              <a:srgbClr val="92C500"/>
            </a:solidFill>
            <a:prstDash val="solid"/>
            <a:round/>
            <a:headEnd type="none" w="sm" len="sm"/>
            <a:tailEnd type="stealth" w="med" len="med"/>
          </a:ln>
        </p:spPr>
      </p:cxnSp>
      <p:cxnSp>
        <p:nvCxnSpPr>
          <p:cNvPr id="546" name="Google Shape;546;p72"/>
          <p:cNvCxnSpPr/>
          <p:nvPr/>
        </p:nvCxnSpPr>
        <p:spPr>
          <a:xfrm rot="10800000">
            <a:off x="6727633" y="3493783"/>
            <a:ext cx="0" cy="457200"/>
          </a:xfrm>
          <a:prstGeom prst="straightConnector1">
            <a:avLst/>
          </a:prstGeom>
          <a:noFill/>
          <a:ln w="28575" cap="flat" cmpd="sng">
            <a:solidFill>
              <a:srgbClr val="92C500"/>
            </a:solidFill>
            <a:prstDash val="solid"/>
            <a:round/>
            <a:headEnd type="none" w="sm" len="sm"/>
            <a:tailEnd type="stealth" w="med" len="med"/>
          </a:ln>
        </p:spPr>
      </p:cxnSp>
      <p:cxnSp>
        <p:nvCxnSpPr>
          <p:cNvPr id="547" name="Google Shape;547;p72"/>
          <p:cNvCxnSpPr/>
          <p:nvPr/>
        </p:nvCxnSpPr>
        <p:spPr>
          <a:xfrm rot="10800000">
            <a:off x="7190288" y="1727383"/>
            <a:ext cx="35400" cy="2223600"/>
          </a:xfrm>
          <a:prstGeom prst="straightConnector1">
            <a:avLst/>
          </a:prstGeom>
          <a:noFill/>
          <a:ln w="28575" cap="flat" cmpd="sng">
            <a:solidFill>
              <a:srgbClr val="92C500"/>
            </a:solidFill>
            <a:prstDash val="solid"/>
            <a:round/>
            <a:headEnd type="none" w="sm" len="sm"/>
            <a:tailEnd type="stealth" w="med" len="med"/>
          </a:ln>
        </p:spPr>
      </p:cxnSp>
      <p:sp>
        <p:nvSpPr>
          <p:cNvPr id="548" name="Google Shape;548;p72"/>
          <p:cNvSpPr/>
          <p:nvPr/>
        </p:nvSpPr>
        <p:spPr>
          <a:xfrm>
            <a:off x="6248400" y="2025385"/>
            <a:ext cx="1371600" cy="554100"/>
          </a:xfrm>
          <a:prstGeom prst="rect">
            <a:avLst/>
          </a:prstGeom>
          <a:gradFill>
            <a:gsLst>
              <a:gs pos="0">
                <a:srgbClr val="D6FF8E"/>
              </a:gs>
              <a:gs pos="35000">
                <a:srgbClr val="E2FFB1"/>
              </a:gs>
              <a:gs pos="100000">
                <a:srgbClr val="F5FFE0"/>
              </a:gs>
            </a:gsLst>
            <a:lin ang="16200038" scaled="0"/>
          </a:gradFill>
          <a:ln w="9525" cap="flat" cmpd="sng">
            <a:solidFill>
              <a:srgbClr val="92C500"/>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algn="ctr"/>
            <a:r>
              <a:rPr lang="en-US" sz="1500" b="1">
                <a:solidFill>
                  <a:schemeClr val="dk1"/>
                </a:solidFill>
                <a:latin typeface="Palatino Linotype"/>
                <a:ea typeface="Palatino Linotype"/>
                <a:cs typeface="Palatino Linotype"/>
                <a:sym typeface="Palatino Linotype"/>
              </a:rPr>
              <a:t>Bobrow</a:t>
            </a:r>
            <a:endParaRPr sz="1500" b="1">
              <a:solidFill>
                <a:schemeClr val="dk1"/>
              </a:solidFill>
              <a:latin typeface="Palatino Linotype"/>
              <a:ea typeface="Palatino Linotype"/>
              <a:cs typeface="Palatino Linotype"/>
              <a:sym typeface="Palatino Linotype"/>
            </a:endParaRPr>
          </a:p>
          <a:p>
            <a:pPr algn="ctr"/>
            <a:r>
              <a:rPr lang="en-US" sz="1500" i="1">
                <a:solidFill>
                  <a:schemeClr val="dk1"/>
                </a:solidFill>
                <a:latin typeface="Palatino Linotype"/>
                <a:ea typeface="Palatino Linotype"/>
                <a:cs typeface="Palatino Linotype"/>
                <a:sym typeface="Palatino Linotype"/>
              </a:rPr>
              <a:t>STUDENT</a:t>
            </a:r>
            <a:endParaRPr sz="1500" i="1">
              <a:solidFill>
                <a:schemeClr val="dk1"/>
              </a:solidFill>
              <a:latin typeface="Palatino Linotype"/>
              <a:ea typeface="Palatino Linotype"/>
              <a:cs typeface="Palatino Linotype"/>
              <a:sym typeface="Palatino Linotype"/>
            </a:endParaRPr>
          </a:p>
        </p:txBody>
      </p:sp>
      <p:cxnSp>
        <p:nvCxnSpPr>
          <p:cNvPr id="549" name="Google Shape;549;p72"/>
          <p:cNvCxnSpPr/>
          <p:nvPr/>
        </p:nvCxnSpPr>
        <p:spPr>
          <a:xfrm rot="10800000">
            <a:off x="6967197" y="2579418"/>
            <a:ext cx="35400" cy="1367100"/>
          </a:xfrm>
          <a:prstGeom prst="straightConnector1">
            <a:avLst/>
          </a:prstGeom>
          <a:noFill/>
          <a:ln w="28575" cap="flat" cmpd="sng">
            <a:solidFill>
              <a:srgbClr val="92C500"/>
            </a:solidFill>
            <a:prstDash val="solid"/>
            <a:round/>
            <a:headEnd type="none" w="sm" len="sm"/>
            <a:tailEnd type="stealth" w="med" len="med"/>
          </a:ln>
        </p:spPr>
      </p:cxnSp>
      <p:sp>
        <p:nvSpPr>
          <p:cNvPr id="550" name="Google Shape;550;p72"/>
          <p:cNvSpPr/>
          <p:nvPr/>
        </p:nvSpPr>
        <p:spPr>
          <a:xfrm>
            <a:off x="6063866" y="2939785"/>
            <a:ext cx="1327500" cy="554100"/>
          </a:xfrm>
          <a:prstGeom prst="rect">
            <a:avLst/>
          </a:prstGeom>
          <a:gradFill>
            <a:gsLst>
              <a:gs pos="0">
                <a:srgbClr val="D6FF8E"/>
              </a:gs>
              <a:gs pos="35000">
                <a:srgbClr val="E2FFB1"/>
              </a:gs>
              <a:gs pos="100000">
                <a:srgbClr val="F5FFE0"/>
              </a:gs>
            </a:gsLst>
            <a:lin ang="16200038" scaled="0"/>
          </a:gradFill>
          <a:ln w="9525" cap="flat" cmpd="sng">
            <a:solidFill>
              <a:srgbClr val="92C500"/>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algn="ctr"/>
            <a:r>
              <a:rPr lang="en-US" sz="1500" b="1">
                <a:solidFill>
                  <a:schemeClr val="dk1"/>
                </a:solidFill>
                <a:latin typeface="Palatino Linotype"/>
                <a:ea typeface="Palatino Linotype"/>
                <a:cs typeface="Palatino Linotype"/>
                <a:sym typeface="Palatino Linotype"/>
              </a:rPr>
              <a:t>Winograd</a:t>
            </a:r>
            <a:endParaRPr sz="1500" b="1">
              <a:solidFill>
                <a:schemeClr val="dk1"/>
              </a:solidFill>
              <a:latin typeface="Palatino Linotype"/>
              <a:ea typeface="Palatino Linotype"/>
              <a:cs typeface="Palatino Linotype"/>
              <a:sym typeface="Palatino Linotype"/>
            </a:endParaRPr>
          </a:p>
          <a:p>
            <a:pPr algn="ctr"/>
            <a:r>
              <a:rPr lang="en-US" sz="1500" i="1">
                <a:solidFill>
                  <a:schemeClr val="dk1"/>
                </a:solidFill>
                <a:latin typeface="Palatino Linotype"/>
                <a:ea typeface="Palatino Linotype"/>
                <a:cs typeface="Palatino Linotype"/>
                <a:sym typeface="Palatino Linotype"/>
              </a:rPr>
              <a:t>SHRDLU</a:t>
            </a:r>
            <a:endParaRPr sz="1500" i="1">
              <a:solidFill>
                <a:schemeClr val="dk1"/>
              </a:solidFill>
              <a:latin typeface="Palatino Linotype"/>
              <a:ea typeface="Palatino Linotype"/>
              <a:cs typeface="Palatino Linotype"/>
              <a:sym typeface="Palatino Linotype"/>
            </a:endParaRPr>
          </a:p>
        </p:txBody>
      </p:sp>
      <p:cxnSp>
        <p:nvCxnSpPr>
          <p:cNvPr id="551" name="Google Shape;551;p72"/>
          <p:cNvCxnSpPr/>
          <p:nvPr/>
        </p:nvCxnSpPr>
        <p:spPr>
          <a:xfrm rot="10800000">
            <a:off x="4471283" y="3493784"/>
            <a:ext cx="13500" cy="457200"/>
          </a:xfrm>
          <a:prstGeom prst="straightConnector1">
            <a:avLst/>
          </a:prstGeom>
          <a:noFill/>
          <a:ln w="28575" cap="flat" cmpd="sng">
            <a:solidFill>
              <a:srgbClr val="92C500"/>
            </a:solidFill>
            <a:prstDash val="solid"/>
            <a:round/>
            <a:headEnd type="none" w="sm" len="sm"/>
            <a:tailEnd type="stealth" w="med" len="med"/>
          </a:ln>
        </p:spPr>
      </p:cxnSp>
      <p:cxnSp>
        <p:nvCxnSpPr>
          <p:cNvPr id="552" name="Google Shape;552;p72"/>
          <p:cNvCxnSpPr/>
          <p:nvPr/>
        </p:nvCxnSpPr>
        <p:spPr>
          <a:xfrm rot="10800000">
            <a:off x="2590746" y="1492200"/>
            <a:ext cx="35400" cy="2470200"/>
          </a:xfrm>
          <a:prstGeom prst="straightConnector1">
            <a:avLst/>
          </a:prstGeom>
          <a:noFill/>
          <a:ln w="28575" cap="flat" cmpd="sng">
            <a:solidFill>
              <a:srgbClr val="92C500"/>
            </a:solidFill>
            <a:prstDash val="solid"/>
            <a:round/>
            <a:headEnd type="none" w="sm" len="sm"/>
            <a:tailEnd type="stealth" w="med" len="med"/>
          </a:ln>
        </p:spPr>
      </p:cxnSp>
      <p:cxnSp>
        <p:nvCxnSpPr>
          <p:cNvPr id="553" name="Google Shape;553;p72"/>
          <p:cNvCxnSpPr>
            <a:endCxn id="540" idx="2"/>
          </p:cNvCxnSpPr>
          <p:nvPr/>
        </p:nvCxnSpPr>
        <p:spPr>
          <a:xfrm rot="10800000">
            <a:off x="3796274" y="1048282"/>
            <a:ext cx="8400" cy="2891700"/>
          </a:xfrm>
          <a:prstGeom prst="straightConnector1">
            <a:avLst/>
          </a:prstGeom>
          <a:noFill/>
          <a:ln w="28575" cap="flat" cmpd="sng">
            <a:solidFill>
              <a:srgbClr val="92C500"/>
            </a:solidFill>
            <a:prstDash val="solid"/>
            <a:round/>
            <a:headEnd type="none" w="sm" len="sm"/>
            <a:tailEnd type="stealth" w="med" len="med"/>
          </a:ln>
        </p:spPr>
      </p:cxnSp>
      <p:cxnSp>
        <p:nvCxnSpPr>
          <p:cNvPr id="554" name="Google Shape;554;p72"/>
          <p:cNvCxnSpPr>
            <a:stCxn id="536" idx="0"/>
          </p:cNvCxnSpPr>
          <p:nvPr/>
        </p:nvCxnSpPr>
        <p:spPr>
          <a:xfrm rot="10800000">
            <a:off x="8588767" y="771283"/>
            <a:ext cx="446400" cy="588900"/>
          </a:xfrm>
          <a:prstGeom prst="straightConnector1">
            <a:avLst/>
          </a:prstGeom>
          <a:noFill/>
          <a:ln w="9525" cap="flat" cmpd="sng">
            <a:solidFill>
              <a:srgbClr val="FF0000"/>
            </a:solidFill>
            <a:prstDash val="lgDashDot"/>
            <a:round/>
            <a:headEnd type="none" w="sm" len="sm"/>
            <a:tailEnd type="stealth" w="med" len="med"/>
          </a:ln>
        </p:spPr>
      </p:cxnSp>
      <p:cxnSp>
        <p:nvCxnSpPr>
          <p:cNvPr id="555" name="Google Shape;555;p72"/>
          <p:cNvCxnSpPr>
            <a:stCxn id="536" idx="1"/>
            <a:endCxn id="538" idx="3"/>
          </p:cNvCxnSpPr>
          <p:nvPr/>
        </p:nvCxnSpPr>
        <p:spPr>
          <a:xfrm rot="10800000">
            <a:off x="7772617" y="1317283"/>
            <a:ext cx="544200" cy="435300"/>
          </a:xfrm>
          <a:prstGeom prst="straightConnector1">
            <a:avLst/>
          </a:prstGeom>
          <a:noFill/>
          <a:ln w="9525" cap="flat" cmpd="sng">
            <a:solidFill>
              <a:srgbClr val="FF0000"/>
            </a:solidFill>
            <a:prstDash val="lgDashDot"/>
            <a:round/>
            <a:headEnd type="none" w="sm" len="sm"/>
            <a:tailEnd type="stealth" w="med" len="med"/>
          </a:ln>
        </p:spPr>
      </p:cxnSp>
      <p:cxnSp>
        <p:nvCxnSpPr>
          <p:cNvPr id="556" name="Google Shape;556;p72"/>
          <p:cNvCxnSpPr>
            <a:stCxn id="536" idx="1"/>
            <a:endCxn id="548" idx="3"/>
          </p:cNvCxnSpPr>
          <p:nvPr/>
        </p:nvCxnSpPr>
        <p:spPr>
          <a:xfrm flipH="1">
            <a:off x="7619917" y="1752583"/>
            <a:ext cx="696900" cy="549900"/>
          </a:xfrm>
          <a:prstGeom prst="straightConnector1">
            <a:avLst/>
          </a:prstGeom>
          <a:noFill/>
          <a:ln w="9525" cap="flat" cmpd="sng">
            <a:solidFill>
              <a:srgbClr val="FF0000"/>
            </a:solidFill>
            <a:prstDash val="lgDashDot"/>
            <a:round/>
            <a:headEnd type="none" w="sm" len="sm"/>
            <a:tailEnd type="stealth" w="med" len="med"/>
          </a:ln>
        </p:spPr>
      </p:cxnSp>
      <p:cxnSp>
        <p:nvCxnSpPr>
          <p:cNvPr id="557" name="Google Shape;557;p72"/>
          <p:cNvCxnSpPr>
            <a:stCxn id="536" idx="1"/>
            <a:endCxn id="550" idx="3"/>
          </p:cNvCxnSpPr>
          <p:nvPr/>
        </p:nvCxnSpPr>
        <p:spPr>
          <a:xfrm flipH="1">
            <a:off x="7391317" y="1752583"/>
            <a:ext cx="925500" cy="1464300"/>
          </a:xfrm>
          <a:prstGeom prst="straightConnector1">
            <a:avLst/>
          </a:prstGeom>
          <a:noFill/>
          <a:ln w="9525" cap="flat" cmpd="sng">
            <a:solidFill>
              <a:srgbClr val="FF0000"/>
            </a:solidFill>
            <a:prstDash val="lgDashDot"/>
            <a:round/>
            <a:headEnd type="none" w="sm" len="sm"/>
            <a:tailEnd type="stealth" w="med" len="med"/>
          </a:ln>
        </p:spPr>
      </p:cxnSp>
      <p:cxnSp>
        <p:nvCxnSpPr>
          <p:cNvPr id="558" name="Google Shape;558;p72"/>
          <p:cNvCxnSpPr>
            <a:stCxn id="536" idx="1"/>
            <a:endCxn id="541" idx="3"/>
          </p:cNvCxnSpPr>
          <p:nvPr/>
        </p:nvCxnSpPr>
        <p:spPr>
          <a:xfrm rot="10800000">
            <a:off x="6553117" y="1464283"/>
            <a:ext cx="1763700" cy="288300"/>
          </a:xfrm>
          <a:prstGeom prst="straightConnector1">
            <a:avLst/>
          </a:prstGeom>
          <a:noFill/>
          <a:ln w="9525" cap="flat" cmpd="sng">
            <a:solidFill>
              <a:srgbClr val="FF0000"/>
            </a:solidFill>
            <a:prstDash val="lgDashDot"/>
            <a:round/>
            <a:headEnd type="none" w="sm" len="sm"/>
            <a:tailEnd type="stealth" w="med" len="med"/>
          </a:ln>
        </p:spPr>
      </p:cxnSp>
      <p:cxnSp>
        <p:nvCxnSpPr>
          <p:cNvPr id="559" name="Google Shape;559;p72"/>
          <p:cNvCxnSpPr>
            <a:stCxn id="536" idx="1"/>
          </p:cNvCxnSpPr>
          <p:nvPr/>
        </p:nvCxnSpPr>
        <p:spPr>
          <a:xfrm flipH="1">
            <a:off x="5184217" y="1752583"/>
            <a:ext cx="3132600" cy="1460100"/>
          </a:xfrm>
          <a:prstGeom prst="straightConnector1">
            <a:avLst/>
          </a:prstGeom>
          <a:noFill/>
          <a:ln w="9525" cap="flat" cmpd="sng">
            <a:solidFill>
              <a:srgbClr val="FF0000"/>
            </a:solidFill>
            <a:prstDash val="lgDashDot"/>
            <a:round/>
            <a:headEnd type="none" w="sm" len="sm"/>
            <a:tailEnd type="stealth" w="med" len="med"/>
          </a:ln>
        </p:spPr>
      </p:cxnSp>
      <p:cxnSp>
        <p:nvCxnSpPr>
          <p:cNvPr id="560" name="Google Shape;560;p72"/>
          <p:cNvCxnSpPr>
            <a:stCxn id="538" idx="1"/>
            <a:endCxn id="539" idx="3"/>
          </p:cNvCxnSpPr>
          <p:nvPr/>
        </p:nvCxnSpPr>
        <p:spPr>
          <a:xfrm flipH="1">
            <a:off x="3302831" y="1317417"/>
            <a:ext cx="3340800" cy="13200"/>
          </a:xfrm>
          <a:prstGeom prst="straightConnector1">
            <a:avLst/>
          </a:prstGeom>
          <a:noFill/>
          <a:ln w="9525" cap="flat" cmpd="sng">
            <a:solidFill>
              <a:srgbClr val="FF0000"/>
            </a:solidFill>
            <a:prstDash val="lgDashDot"/>
            <a:round/>
            <a:headEnd type="none" w="sm" len="sm"/>
            <a:tailEnd type="stealth" w="med" len="med"/>
          </a:ln>
        </p:spPr>
      </p:cxnSp>
      <p:sp>
        <p:nvSpPr>
          <p:cNvPr id="561" name="Google Shape;561;p72"/>
          <p:cNvSpPr/>
          <p:nvPr/>
        </p:nvSpPr>
        <p:spPr>
          <a:xfrm>
            <a:off x="4207525" y="2057400"/>
            <a:ext cx="1278900" cy="584700"/>
          </a:xfrm>
          <a:prstGeom prst="rect">
            <a:avLst/>
          </a:prstGeom>
          <a:gradFill>
            <a:gsLst>
              <a:gs pos="0">
                <a:srgbClr val="D6FF8E"/>
              </a:gs>
              <a:gs pos="35000">
                <a:srgbClr val="E2FFB1"/>
              </a:gs>
              <a:gs pos="100000">
                <a:srgbClr val="F5FFE0"/>
              </a:gs>
            </a:gsLst>
            <a:lin ang="16200038" scaled="0"/>
          </a:gradFill>
          <a:ln w="9525" cap="flat" cmpd="sng">
            <a:solidFill>
              <a:srgbClr val="92C500"/>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algn="ctr"/>
            <a:r>
              <a:rPr lang="en-US" sz="1600" i="1">
                <a:solidFill>
                  <a:schemeClr val="dk1"/>
                </a:solidFill>
                <a:latin typeface="Palatino Linotype"/>
                <a:ea typeface="Palatino Linotype"/>
                <a:cs typeface="Palatino Linotype"/>
                <a:sym typeface="Palatino Linotype"/>
              </a:rPr>
              <a:t>Description Logic</a:t>
            </a:r>
            <a:endParaRPr sz="1600" i="1">
              <a:solidFill>
                <a:schemeClr val="dk1"/>
              </a:solidFill>
              <a:latin typeface="Palatino Linotype"/>
              <a:ea typeface="Palatino Linotype"/>
              <a:cs typeface="Palatino Linotype"/>
              <a:sym typeface="Palatino Linotype"/>
            </a:endParaRPr>
          </a:p>
        </p:txBody>
      </p:sp>
      <p:cxnSp>
        <p:nvCxnSpPr>
          <p:cNvPr id="562" name="Google Shape;562;p72"/>
          <p:cNvCxnSpPr>
            <a:endCxn id="561" idx="2"/>
          </p:cNvCxnSpPr>
          <p:nvPr/>
        </p:nvCxnSpPr>
        <p:spPr>
          <a:xfrm rot="10800000">
            <a:off x="4846975" y="2642100"/>
            <a:ext cx="0" cy="1308900"/>
          </a:xfrm>
          <a:prstGeom prst="straightConnector1">
            <a:avLst/>
          </a:prstGeom>
          <a:noFill/>
          <a:ln w="28575" cap="flat" cmpd="sng">
            <a:solidFill>
              <a:srgbClr val="92C500"/>
            </a:solidFill>
            <a:prstDash val="solid"/>
            <a:round/>
            <a:headEnd type="none" w="sm" len="sm"/>
            <a:tailEnd type="stealth" w="med" len="med"/>
          </a:ln>
        </p:spPr>
      </p:cxnSp>
      <p:sp>
        <p:nvSpPr>
          <p:cNvPr id="563" name="Google Shape;563;p72"/>
          <p:cNvSpPr/>
          <p:nvPr/>
        </p:nvSpPr>
        <p:spPr>
          <a:xfrm>
            <a:off x="3910757" y="2920425"/>
            <a:ext cx="1121100" cy="584700"/>
          </a:xfrm>
          <a:prstGeom prst="rect">
            <a:avLst/>
          </a:prstGeom>
          <a:gradFill>
            <a:gsLst>
              <a:gs pos="0">
                <a:srgbClr val="D6FF8E"/>
              </a:gs>
              <a:gs pos="35000">
                <a:srgbClr val="E2FFB1"/>
              </a:gs>
              <a:gs pos="100000">
                <a:srgbClr val="F5FFE0"/>
              </a:gs>
            </a:gsLst>
            <a:lin ang="16200038" scaled="0"/>
          </a:gradFill>
          <a:ln w="9525" cap="flat" cmpd="sng">
            <a:solidFill>
              <a:srgbClr val="92C500"/>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t" anchorCtr="0">
            <a:noAutofit/>
          </a:bodyPr>
          <a:lstStyle/>
          <a:p>
            <a:pPr algn="ctr"/>
            <a:r>
              <a:rPr lang="en-US" sz="1600" b="1">
                <a:solidFill>
                  <a:schemeClr val="dk1"/>
                </a:solidFill>
                <a:latin typeface="Palatino Linotype"/>
                <a:ea typeface="Palatino Linotype"/>
                <a:cs typeface="Palatino Linotype"/>
                <a:sym typeface="Palatino Linotype"/>
              </a:rPr>
              <a:t>Lenant</a:t>
            </a:r>
            <a:endParaRPr sz="1600" b="1">
              <a:solidFill>
                <a:schemeClr val="dk1"/>
              </a:solidFill>
              <a:latin typeface="Palatino Linotype"/>
              <a:ea typeface="Palatino Linotype"/>
              <a:cs typeface="Palatino Linotype"/>
              <a:sym typeface="Palatino Linotype"/>
            </a:endParaRPr>
          </a:p>
          <a:p>
            <a:pPr algn="ctr"/>
            <a:r>
              <a:rPr lang="en-US" sz="1600" i="1">
                <a:solidFill>
                  <a:schemeClr val="dk1"/>
                </a:solidFill>
                <a:latin typeface="Palatino Linotype"/>
                <a:ea typeface="Palatino Linotype"/>
                <a:cs typeface="Palatino Linotype"/>
                <a:sym typeface="Palatino Linotype"/>
              </a:rPr>
              <a:t>Cyc</a:t>
            </a:r>
            <a:endParaRPr sz="1600" i="1">
              <a:solidFill>
                <a:schemeClr val="dk1"/>
              </a:solidFill>
              <a:latin typeface="Palatino Linotype"/>
              <a:ea typeface="Palatino Linotype"/>
              <a:cs typeface="Palatino Linotype"/>
              <a:sym typeface="Palatino Linotype"/>
            </a:endParaRPr>
          </a:p>
        </p:txBody>
      </p:sp>
      <p:cxnSp>
        <p:nvCxnSpPr>
          <p:cNvPr id="564" name="Google Shape;564;p72"/>
          <p:cNvCxnSpPr>
            <a:stCxn id="541" idx="2"/>
          </p:cNvCxnSpPr>
          <p:nvPr/>
        </p:nvCxnSpPr>
        <p:spPr>
          <a:xfrm flipH="1">
            <a:off x="5486401" y="1741285"/>
            <a:ext cx="228600" cy="403800"/>
          </a:xfrm>
          <a:prstGeom prst="straightConnector1">
            <a:avLst/>
          </a:prstGeom>
          <a:noFill/>
          <a:ln w="9525" cap="flat" cmpd="sng">
            <a:solidFill>
              <a:srgbClr val="FF0000"/>
            </a:solidFill>
            <a:prstDash val="lgDashDot"/>
            <a:round/>
            <a:headEnd type="none" w="sm" len="sm"/>
            <a:tailEnd type="stealth" w="med" len="med"/>
          </a:ln>
        </p:spPr>
      </p:cxnSp>
      <p:cxnSp>
        <p:nvCxnSpPr>
          <p:cNvPr id="565" name="Google Shape;565;p72"/>
          <p:cNvCxnSpPr>
            <a:endCxn id="561" idx="3"/>
          </p:cNvCxnSpPr>
          <p:nvPr/>
        </p:nvCxnSpPr>
        <p:spPr>
          <a:xfrm flipH="1">
            <a:off x="5486425" y="1745850"/>
            <a:ext cx="1268400" cy="603900"/>
          </a:xfrm>
          <a:prstGeom prst="straightConnector1">
            <a:avLst/>
          </a:prstGeom>
          <a:noFill/>
          <a:ln w="9525" cap="flat" cmpd="sng">
            <a:solidFill>
              <a:srgbClr val="FF0000"/>
            </a:solidFill>
            <a:prstDash val="lgDashDot"/>
            <a:round/>
            <a:headEnd type="none" w="sm" len="sm"/>
            <a:tailEnd type="stealth" w="med" len="med"/>
          </a:ln>
        </p:spPr>
      </p:cxnSp>
      <p:sp>
        <p:nvSpPr>
          <p:cNvPr id="566" name="Google Shape;566;p72"/>
          <p:cNvSpPr/>
          <p:nvPr/>
        </p:nvSpPr>
        <p:spPr>
          <a:xfrm>
            <a:off x="2645100" y="4684275"/>
            <a:ext cx="6952200" cy="1577400"/>
          </a:xfrm>
          <a:prstGeom prst="roundRect">
            <a:avLst>
              <a:gd name="adj" fmla="val 16667"/>
            </a:avLst>
          </a:prstGeom>
          <a:solidFill>
            <a:srgbClr val="FFFFFF"/>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2200"/>
              <a:t>They were right that, once you understand language, you can do reasoning; </a:t>
            </a:r>
            <a:endParaRPr sz="2200"/>
          </a:p>
          <a:p>
            <a:pPr algn="ctr"/>
            <a:endParaRPr sz="2200">
              <a:solidFill>
                <a:srgbClr val="FF0000"/>
              </a:solidFill>
            </a:endParaRPr>
          </a:p>
        </p:txBody>
      </p:sp>
      <p:sp>
        <p:nvSpPr>
          <p:cNvPr id="567" name="Google Shape;567;p72"/>
          <p:cNvSpPr txBox="1"/>
          <p:nvPr/>
        </p:nvSpPr>
        <p:spPr>
          <a:xfrm>
            <a:off x="3034425" y="5435100"/>
            <a:ext cx="6293700" cy="1011000"/>
          </a:xfrm>
          <a:prstGeom prst="rect">
            <a:avLst/>
          </a:prstGeom>
          <a:noFill/>
          <a:ln>
            <a:noFill/>
          </a:ln>
        </p:spPr>
        <p:txBody>
          <a:bodyPr spcFirstLastPara="1" wrap="square" lIns="91425" tIns="91425" rIns="91425" bIns="91425" anchor="ctr" anchorCtr="0">
            <a:noAutofit/>
          </a:bodyPr>
          <a:lstStyle/>
          <a:p>
            <a:pPr algn="ctr"/>
            <a:r>
              <a:rPr lang="en-US" sz="2200">
                <a:solidFill>
                  <a:srgbClr val="FF0000"/>
                </a:solidFill>
              </a:rPr>
              <a:t>but they underestimated the difficulty of NLU.</a:t>
            </a:r>
            <a:endParaRPr/>
          </a:p>
        </p:txBody>
      </p:sp>
      <p:sp>
        <p:nvSpPr>
          <p:cNvPr id="568" name="Google Shape;568;p72"/>
          <p:cNvSpPr/>
          <p:nvPr/>
        </p:nvSpPr>
        <p:spPr>
          <a:xfrm>
            <a:off x="1524000" y="3826725"/>
            <a:ext cx="666000" cy="588900"/>
          </a:xfrm>
          <a:prstGeom prst="leftArrow">
            <a:avLst>
              <a:gd name="adj1" fmla="val 50000"/>
              <a:gd name="adj2" fmla="val 50000"/>
            </a:avLst>
          </a:prstGeom>
          <a:solidFill>
            <a:srgbClr val="FF5916"/>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20000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6"/>
                                        </p:tgtEl>
                                        <p:attrNameLst>
                                          <p:attrName>style.visibility</p:attrName>
                                        </p:attrNameLst>
                                      </p:cBhvr>
                                      <p:to>
                                        <p:strVal val="visible"/>
                                      </p:to>
                                    </p:set>
                                    <p:animEffect transition="in" filter="fade">
                                      <p:cBhvr>
                                        <p:cTn id="7" dur="1000"/>
                                        <p:tgtEl>
                                          <p:spTgt spid="5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7"/>
                                        </p:tgtEl>
                                        <p:attrNameLst>
                                          <p:attrName>style.visibility</p:attrName>
                                        </p:attrNameLst>
                                      </p:cBhvr>
                                      <p:to>
                                        <p:strVal val="visible"/>
                                      </p:to>
                                    </p:set>
                                    <p:animEffect transition="in" filter="fade">
                                      <p:cBhvr>
                                        <p:cTn id="12" dur="1000"/>
                                        <p:tgtEl>
                                          <p:spTgt spid="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
        <p:nvSpPr>
          <p:cNvPr id="1785" name="Google Shape;1785;p134"/>
          <p:cNvSpPr txBox="1">
            <a:spLocks noGrp="1"/>
          </p:cNvSpPr>
          <p:nvPr>
            <p:ph type="title"/>
          </p:nvPr>
        </p:nvSpPr>
        <p:spPr>
          <a:xfrm>
            <a:off x="1524000" y="0"/>
            <a:ext cx="9144000" cy="533400"/>
          </a:xfrm>
          <a:prstGeom prst="rect">
            <a:avLst/>
          </a:prstGeom>
        </p:spPr>
        <p:txBody>
          <a:bodyPr spcFirstLastPara="1" vert="horz" wrap="square" lIns="91425" tIns="91425" rIns="91425" bIns="91425" rtlCol="0" anchor="ctr" anchorCtr="0">
            <a:noAutofit/>
          </a:bodyPr>
          <a:lstStyle/>
          <a:p>
            <a:r>
              <a:rPr lang="en-US"/>
              <a:t>Referential Ambiguity </a:t>
            </a:r>
            <a:endParaRPr/>
          </a:p>
        </p:txBody>
      </p:sp>
      <p:sp>
        <p:nvSpPr>
          <p:cNvPr id="1786" name="Google Shape;1786;p134"/>
          <p:cNvSpPr txBox="1">
            <a:spLocks noGrp="1"/>
          </p:cNvSpPr>
          <p:nvPr>
            <p:ph type="body" idx="1"/>
          </p:nvPr>
        </p:nvSpPr>
        <p:spPr>
          <a:xfrm>
            <a:off x="2148500" y="3912150"/>
            <a:ext cx="1201500" cy="701700"/>
          </a:xfrm>
          <a:prstGeom prst="rect">
            <a:avLst/>
          </a:prstGeom>
        </p:spPr>
        <p:txBody>
          <a:bodyPr spcFirstLastPara="1" vert="horz" wrap="square" lIns="91425" tIns="91425" rIns="91425" bIns="91425" rtlCol="0" anchor="t" anchorCtr="0">
            <a:noAutofit/>
          </a:bodyPr>
          <a:lstStyle/>
          <a:p>
            <a:pPr marL="342900" indent="-190500">
              <a:buNone/>
            </a:pPr>
            <a:r>
              <a:rPr lang="en-US" sz="2000" i="1">
                <a:solidFill>
                  <a:srgbClr val="0000FF"/>
                </a:solidFill>
              </a:rPr>
              <a:t>John   </a:t>
            </a:r>
            <a:endParaRPr sz="2000" i="1">
              <a:solidFill>
                <a:srgbClr val="0000FF"/>
              </a:solidFill>
            </a:endParaRPr>
          </a:p>
        </p:txBody>
      </p:sp>
      <p:sp>
        <p:nvSpPr>
          <p:cNvPr id="1787" name="Google Shape;1787;p134"/>
          <p:cNvSpPr txBox="1">
            <a:spLocks noGrp="1"/>
          </p:cNvSpPr>
          <p:nvPr>
            <p:ph type="sldNum" idx="12"/>
          </p:nvPr>
        </p:nvSpPr>
        <p:spPr>
          <a:xfrm>
            <a:off x="1924664" y="6245225"/>
            <a:ext cx="2133600" cy="476100"/>
          </a:xfrm>
          <a:prstGeom prst="rect">
            <a:avLst/>
          </a:prstGeom>
        </p:spPr>
        <p:txBody>
          <a:bodyPr spcFirstLastPara="1" vert="horz" wrap="square" lIns="91425" tIns="45700" rIns="91425" bIns="45700" rtlCol="0" anchor="t" anchorCtr="0">
            <a:noAutofit/>
          </a:bodyPr>
          <a:lstStyle/>
          <a:p>
            <a:pPr>
              <a:buClr>
                <a:srgbClr val="000000"/>
              </a:buClr>
            </a:pPr>
            <a:fld id="{00000000-1234-1234-1234-123412341234}" type="slidenum">
              <a:rPr lang="en-US"/>
              <a:pPr>
                <a:buClr>
                  <a:srgbClr val="000000"/>
                </a:buClr>
              </a:pPr>
              <a:t>128</a:t>
            </a:fld>
            <a:endParaRPr/>
          </a:p>
        </p:txBody>
      </p:sp>
      <p:pic>
        <p:nvPicPr>
          <p:cNvPr id="1788" name="Google Shape;1788;p134" descr="Image result for guys girls  characters"/>
          <p:cNvPicPr preferRelativeResize="0"/>
          <p:nvPr/>
        </p:nvPicPr>
        <p:blipFill>
          <a:blip r:embed="rId3">
            <a:alphaModFix/>
          </a:blip>
          <a:stretch>
            <a:fillRect/>
          </a:stretch>
        </p:blipFill>
        <p:spPr>
          <a:xfrm flipH="1">
            <a:off x="2265901" y="1634526"/>
            <a:ext cx="963375" cy="1851325"/>
          </a:xfrm>
          <a:prstGeom prst="rect">
            <a:avLst/>
          </a:prstGeom>
          <a:noFill/>
          <a:ln>
            <a:noFill/>
          </a:ln>
        </p:spPr>
      </p:pic>
      <p:pic>
        <p:nvPicPr>
          <p:cNvPr id="1789" name="Google Shape;1789;p134" descr="Image result for guys girls  characters"/>
          <p:cNvPicPr preferRelativeResize="0"/>
          <p:nvPr/>
        </p:nvPicPr>
        <p:blipFill>
          <a:blip r:embed="rId4">
            <a:alphaModFix/>
          </a:blip>
          <a:stretch>
            <a:fillRect/>
          </a:stretch>
        </p:blipFill>
        <p:spPr>
          <a:xfrm>
            <a:off x="4518450" y="1141700"/>
            <a:ext cx="1910150" cy="1687300"/>
          </a:xfrm>
          <a:prstGeom prst="rect">
            <a:avLst/>
          </a:prstGeom>
          <a:noFill/>
          <a:ln>
            <a:noFill/>
          </a:ln>
        </p:spPr>
      </p:pic>
      <p:pic>
        <p:nvPicPr>
          <p:cNvPr id="1790" name="Google Shape;1790;p134" descr="Image result for guys girls  characters"/>
          <p:cNvPicPr preferRelativeResize="0"/>
          <p:nvPr/>
        </p:nvPicPr>
        <p:blipFill>
          <a:blip r:embed="rId5">
            <a:alphaModFix/>
          </a:blip>
          <a:stretch>
            <a:fillRect/>
          </a:stretch>
        </p:blipFill>
        <p:spPr>
          <a:xfrm>
            <a:off x="5504979" y="2180350"/>
            <a:ext cx="1807822" cy="1687300"/>
          </a:xfrm>
          <a:prstGeom prst="rect">
            <a:avLst/>
          </a:prstGeom>
          <a:noFill/>
          <a:ln>
            <a:noFill/>
          </a:ln>
        </p:spPr>
      </p:pic>
      <p:pic>
        <p:nvPicPr>
          <p:cNvPr id="1791" name="Google Shape;1791;p134" descr="Image result for guys girls  characters"/>
          <p:cNvPicPr preferRelativeResize="0"/>
          <p:nvPr/>
        </p:nvPicPr>
        <p:blipFill>
          <a:blip r:embed="rId6">
            <a:alphaModFix/>
          </a:blip>
          <a:stretch>
            <a:fillRect/>
          </a:stretch>
        </p:blipFill>
        <p:spPr>
          <a:xfrm>
            <a:off x="8680876" y="1353025"/>
            <a:ext cx="801725" cy="1614150"/>
          </a:xfrm>
          <a:prstGeom prst="rect">
            <a:avLst/>
          </a:prstGeom>
          <a:noFill/>
          <a:ln>
            <a:noFill/>
          </a:ln>
        </p:spPr>
      </p:pic>
      <p:sp>
        <p:nvSpPr>
          <p:cNvPr id="1792" name="Google Shape;1792;p134"/>
          <p:cNvSpPr txBox="1"/>
          <p:nvPr/>
        </p:nvSpPr>
        <p:spPr>
          <a:xfrm>
            <a:off x="2999950" y="3606450"/>
            <a:ext cx="3000000" cy="1160700"/>
          </a:xfrm>
          <a:prstGeom prst="rect">
            <a:avLst/>
          </a:prstGeom>
          <a:noFill/>
          <a:ln>
            <a:noFill/>
          </a:ln>
        </p:spPr>
        <p:txBody>
          <a:bodyPr spcFirstLastPara="1" wrap="square" lIns="91425" tIns="91425" rIns="91425" bIns="91425" anchor="ctr" anchorCtr="0">
            <a:noAutofit/>
          </a:bodyPr>
          <a:lstStyle/>
          <a:p>
            <a:pPr marL="342900" indent="-190500">
              <a:spcBef>
                <a:spcPts val="480"/>
              </a:spcBef>
            </a:pPr>
            <a:r>
              <a:rPr lang="en-US" sz="2000" i="1">
                <a:solidFill>
                  <a:srgbClr val="0000FF"/>
                </a:solidFill>
              </a:rPr>
              <a:t>kissed </a:t>
            </a:r>
            <a:r>
              <a:rPr lang="en-US" sz="2000" i="1" u="sng">
                <a:solidFill>
                  <a:srgbClr val="0000FF"/>
                </a:solidFill>
              </a:rPr>
              <a:t>his</a:t>
            </a:r>
            <a:r>
              <a:rPr lang="en-US" sz="2000" i="1">
                <a:solidFill>
                  <a:srgbClr val="0000FF"/>
                </a:solidFill>
              </a:rPr>
              <a:t> girl-friend </a:t>
            </a:r>
            <a:endParaRPr i="1">
              <a:solidFill>
                <a:srgbClr val="0000FF"/>
              </a:solidFill>
            </a:endParaRPr>
          </a:p>
        </p:txBody>
      </p:sp>
      <p:sp>
        <p:nvSpPr>
          <p:cNvPr id="1793" name="Google Shape;1793;p134"/>
          <p:cNvSpPr txBox="1"/>
          <p:nvPr/>
        </p:nvSpPr>
        <p:spPr>
          <a:xfrm>
            <a:off x="7648150" y="3606450"/>
            <a:ext cx="3000000" cy="1160700"/>
          </a:xfrm>
          <a:prstGeom prst="rect">
            <a:avLst/>
          </a:prstGeom>
          <a:noFill/>
          <a:ln>
            <a:noFill/>
          </a:ln>
        </p:spPr>
        <p:txBody>
          <a:bodyPr spcFirstLastPara="1" wrap="square" lIns="91425" tIns="91425" rIns="91425" bIns="91425" anchor="ctr" anchorCtr="0">
            <a:noAutofit/>
          </a:bodyPr>
          <a:lstStyle/>
          <a:p>
            <a:pPr marL="342900" indent="-190500">
              <a:spcBef>
                <a:spcPts val="480"/>
              </a:spcBef>
            </a:pPr>
            <a:r>
              <a:rPr lang="en-US" sz="2000" i="1">
                <a:solidFill>
                  <a:srgbClr val="0000FF"/>
                </a:solidFill>
              </a:rPr>
              <a:t>… and so did Bill. </a:t>
            </a:r>
            <a:endParaRPr i="1">
              <a:solidFill>
                <a:srgbClr val="0000FF"/>
              </a:solidFill>
            </a:endParaRPr>
          </a:p>
        </p:txBody>
      </p:sp>
      <p:cxnSp>
        <p:nvCxnSpPr>
          <p:cNvPr id="1794" name="Google Shape;1794;p134"/>
          <p:cNvCxnSpPr>
            <a:endCxn id="1789" idx="1"/>
          </p:cNvCxnSpPr>
          <p:nvPr/>
        </p:nvCxnSpPr>
        <p:spPr>
          <a:xfrm rot="10800000" flipH="1">
            <a:off x="3528450" y="1985350"/>
            <a:ext cx="990000" cy="458400"/>
          </a:xfrm>
          <a:prstGeom prst="straightConnector1">
            <a:avLst/>
          </a:prstGeom>
          <a:noFill/>
          <a:ln w="9525" cap="flat" cmpd="sng">
            <a:solidFill>
              <a:schemeClr val="dk2"/>
            </a:solidFill>
            <a:prstDash val="dash"/>
            <a:round/>
            <a:headEnd type="none" w="med" len="med"/>
            <a:tailEnd type="triangle" w="med" len="med"/>
          </a:ln>
        </p:spPr>
      </p:cxnSp>
      <p:cxnSp>
        <p:nvCxnSpPr>
          <p:cNvPr id="1795" name="Google Shape;1795;p134"/>
          <p:cNvCxnSpPr/>
          <p:nvPr/>
        </p:nvCxnSpPr>
        <p:spPr>
          <a:xfrm>
            <a:off x="3556060" y="2815250"/>
            <a:ext cx="1016100" cy="459900"/>
          </a:xfrm>
          <a:prstGeom prst="straightConnector1">
            <a:avLst/>
          </a:prstGeom>
          <a:noFill/>
          <a:ln w="9525" cap="flat" cmpd="sng">
            <a:solidFill>
              <a:schemeClr val="dk2"/>
            </a:solidFill>
            <a:prstDash val="dash"/>
            <a:round/>
            <a:headEnd type="none" w="med" len="med"/>
            <a:tailEnd type="triangle" w="med" len="med"/>
          </a:ln>
        </p:spPr>
      </p:cxnSp>
      <p:cxnSp>
        <p:nvCxnSpPr>
          <p:cNvPr id="1796" name="Google Shape;1796;p134"/>
          <p:cNvCxnSpPr/>
          <p:nvPr/>
        </p:nvCxnSpPr>
        <p:spPr>
          <a:xfrm rot="10800000">
            <a:off x="7022850" y="1826725"/>
            <a:ext cx="1455300" cy="466800"/>
          </a:xfrm>
          <a:prstGeom prst="straightConnector1">
            <a:avLst/>
          </a:prstGeom>
          <a:noFill/>
          <a:ln w="9525" cap="flat" cmpd="sng">
            <a:solidFill>
              <a:schemeClr val="dk2"/>
            </a:solidFill>
            <a:prstDash val="dash"/>
            <a:round/>
            <a:headEnd type="none" w="med" len="med"/>
            <a:tailEnd type="triangle" w="med" len="med"/>
          </a:ln>
        </p:spPr>
      </p:cxnSp>
      <p:cxnSp>
        <p:nvCxnSpPr>
          <p:cNvPr id="1797" name="Google Shape;1797;p134"/>
          <p:cNvCxnSpPr/>
          <p:nvPr/>
        </p:nvCxnSpPr>
        <p:spPr>
          <a:xfrm flipH="1">
            <a:off x="7098325" y="2643625"/>
            <a:ext cx="1407300" cy="549300"/>
          </a:xfrm>
          <a:prstGeom prst="straightConnector1">
            <a:avLst/>
          </a:prstGeom>
          <a:noFill/>
          <a:ln w="9525" cap="flat" cmpd="sng">
            <a:solidFill>
              <a:schemeClr val="dk2"/>
            </a:solidFill>
            <a:prstDash val="dash"/>
            <a:round/>
            <a:headEnd type="none" w="med" len="med"/>
            <a:tailEnd type="triangle" w="med" len="med"/>
          </a:ln>
        </p:spPr>
      </p:cxnSp>
    </p:spTree>
    <p:extLst>
      <p:ext uri="{BB962C8B-B14F-4D97-AF65-F5344CB8AC3E}">
        <p14:creationId xmlns:p14="http://schemas.microsoft.com/office/powerpoint/2010/main" val="14325827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sp>
        <p:nvSpPr>
          <p:cNvPr id="1803" name="Google Shape;1803;p135"/>
          <p:cNvSpPr txBox="1">
            <a:spLocks noGrp="1"/>
          </p:cNvSpPr>
          <p:nvPr>
            <p:ph type="title"/>
          </p:nvPr>
        </p:nvSpPr>
        <p:spPr>
          <a:xfrm>
            <a:off x="1524000" y="0"/>
            <a:ext cx="9144000" cy="533400"/>
          </a:xfrm>
          <a:prstGeom prst="rect">
            <a:avLst/>
          </a:prstGeom>
        </p:spPr>
        <p:txBody>
          <a:bodyPr spcFirstLastPara="1" vert="horz" wrap="square" lIns="91425" tIns="91425" rIns="91425" bIns="91425" rtlCol="0" anchor="ctr" anchorCtr="0">
            <a:noAutofit/>
          </a:bodyPr>
          <a:lstStyle/>
          <a:p>
            <a:r>
              <a:rPr lang="en-US"/>
              <a:t>“Every boy likes a girl”</a:t>
            </a:r>
            <a:endParaRPr/>
          </a:p>
        </p:txBody>
      </p:sp>
      <p:sp>
        <p:nvSpPr>
          <p:cNvPr id="1804" name="Google Shape;1804;p135"/>
          <p:cNvSpPr txBox="1">
            <a:spLocks noGrp="1"/>
          </p:cNvSpPr>
          <p:nvPr>
            <p:ph type="body" idx="1"/>
          </p:nvPr>
        </p:nvSpPr>
        <p:spPr>
          <a:xfrm>
            <a:off x="1905000" y="762000"/>
            <a:ext cx="8382000" cy="5364300"/>
          </a:xfrm>
          <a:prstGeom prst="rect">
            <a:avLst/>
          </a:prstGeom>
        </p:spPr>
        <p:txBody>
          <a:bodyPr spcFirstLastPara="1" vert="horz" wrap="square" lIns="91425" tIns="91425" rIns="91425" bIns="91425" rtlCol="0" anchor="t" anchorCtr="0">
            <a:noAutofit/>
          </a:bodyPr>
          <a:lstStyle/>
          <a:p>
            <a:pPr marL="342900" indent="-190500">
              <a:buNone/>
            </a:pPr>
            <a:r>
              <a:rPr lang="en-US"/>
              <a:t>Say there are 3 boys</a:t>
            </a:r>
            <a:endParaRPr/>
          </a:p>
          <a:p>
            <a:pPr>
              <a:buChar char="-"/>
            </a:pPr>
            <a:r>
              <a:rPr lang="en-US"/>
              <a:t>Does it mean each boy likes a different girl? </a:t>
            </a:r>
            <a:endParaRPr/>
          </a:p>
          <a:p>
            <a:pPr>
              <a:spcBef>
                <a:spcPts val="0"/>
              </a:spcBef>
              <a:buChar char="-"/>
            </a:pPr>
            <a:r>
              <a:rPr lang="en-US"/>
              <a:t>Or there is one girl that all boys like? </a:t>
            </a:r>
            <a:endParaRPr/>
          </a:p>
          <a:p>
            <a:pPr>
              <a:spcBef>
                <a:spcPts val="0"/>
              </a:spcBef>
              <a:buChar char="-"/>
            </a:pPr>
            <a:r>
              <a:rPr lang="en-US"/>
              <a:t>Or maybe two boys like the same girl, and the other one likes a different one? </a:t>
            </a:r>
            <a:endParaRPr/>
          </a:p>
          <a:p>
            <a:pPr>
              <a:spcBef>
                <a:spcPts val="0"/>
              </a:spcBef>
              <a:buChar char="-"/>
            </a:pPr>
            <a:r>
              <a:rPr lang="en-US"/>
              <a:t>Or who cares? </a:t>
            </a:r>
            <a:endParaRPr/>
          </a:p>
        </p:txBody>
      </p:sp>
      <p:sp>
        <p:nvSpPr>
          <p:cNvPr id="1805" name="Google Shape;1805;p135"/>
          <p:cNvSpPr txBox="1">
            <a:spLocks noGrp="1"/>
          </p:cNvSpPr>
          <p:nvPr>
            <p:ph type="sldNum" idx="12"/>
          </p:nvPr>
        </p:nvSpPr>
        <p:spPr>
          <a:xfrm>
            <a:off x="1924664" y="6245225"/>
            <a:ext cx="2133600" cy="476100"/>
          </a:xfrm>
          <a:prstGeom prst="rect">
            <a:avLst/>
          </a:prstGeom>
        </p:spPr>
        <p:txBody>
          <a:bodyPr spcFirstLastPara="1" vert="horz" wrap="square" lIns="91425" tIns="45700" rIns="91425" bIns="45700" rtlCol="0" anchor="t" anchorCtr="0">
            <a:noAutofit/>
          </a:bodyPr>
          <a:lstStyle/>
          <a:p>
            <a:pPr>
              <a:buClr>
                <a:srgbClr val="000000"/>
              </a:buClr>
            </a:pPr>
            <a:fld id="{00000000-1234-1234-1234-123412341234}" type="slidenum">
              <a:rPr lang="en-US"/>
              <a:pPr>
                <a:buClr>
                  <a:srgbClr val="000000"/>
                </a:buClr>
              </a:pPr>
              <a:t>129</a:t>
            </a:fld>
            <a:endParaRPr/>
          </a:p>
        </p:txBody>
      </p:sp>
      <p:pic>
        <p:nvPicPr>
          <p:cNvPr id="1806" name="Google Shape;1806;p135"/>
          <p:cNvPicPr preferRelativeResize="0"/>
          <p:nvPr/>
        </p:nvPicPr>
        <p:blipFill>
          <a:blip r:embed="rId3">
            <a:alphaModFix/>
          </a:blip>
          <a:stretch>
            <a:fillRect/>
          </a:stretch>
        </p:blipFill>
        <p:spPr>
          <a:xfrm>
            <a:off x="8337475" y="133185"/>
            <a:ext cx="2133601" cy="1830165"/>
          </a:xfrm>
          <a:prstGeom prst="rect">
            <a:avLst/>
          </a:prstGeom>
          <a:noFill/>
          <a:ln>
            <a:noFill/>
          </a:ln>
        </p:spPr>
      </p:pic>
    </p:spTree>
    <p:extLst>
      <p:ext uri="{BB962C8B-B14F-4D97-AF65-F5344CB8AC3E}">
        <p14:creationId xmlns:p14="http://schemas.microsoft.com/office/powerpoint/2010/main" val="682454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0E72FA4-7B31-0548-80F8-E4CB7BBB9108}"/>
              </a:ext>
            </a:extLst>
          </p:cNvPr>
          <p:cNvGrpSpPr/>
          <p:nvPr/>
        </p:nvGrpSpPr>
        <p:grpSpPr>
          <a:xfrm>
            <a:off x="10153" y="2286119"/>
            <a:ext cx="11080952" cy="3186281"/>
            <a:chOff x="-19665" y="2673744"/>
            <a:chExt cx="11080952" cy="3186281"/>
          </a:xfrm>
        </p:grpSpPr>
        <p:sp>
          <p:nvSpPr>
            <p:cNvPr id="5" name="Rounded Rectangle 4"/>
            <p:cNvSpPr/>
            <p:nvPr/>
          </p:nvSpPr>
          <p:spPr>
            <a:xfrm>
              <a:off x="1366681" y="2673744"/>
              <a:ext cx="9694606" cy="3186281"/>
            </a:xfrm>
            <a:prstGeom prst="round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bIns="91440" rtlCol="0" anchor="ctr"/>
            <a:lstStyle/>
            <a:p>
              <a:pPr algn="ctr">
                <a:lnSpc>
                  <a:spcPct val="150000"/>
                </a:lnSpc>
                <a:spcAft>
                  <a:spcPts val="600"/>
                </a:spcAft>
              </a:pPr>
              <a:r>
                <a:rPr lang="en-US" sz="2400" i="1" dirty="0">
                  <a:latin typeface="Merriweather Sans" charset="0"/>
                  <a:ea typeface="Merriweather Sans" charset="0"/>
                  <a:cs typeface="Merriweather Sans" charset="0"/>
                </a:rPr>
                <a:t>“</a:t>
              </a:r>
              <a:r>
                <a:rPr lang="en-US" sz="2400" dirty="0"/>
                <a:t>The buffer springs at the bottom of the shaft prevented the car from crushing the salesman, John J. Hug, after he was pushed from the first floor to the basement. The car stopped about 12 inches above him as he flattened himself at the bottom of the pit. Mr. Hug was pinned in the shaft for about half an hour until his cries attracted the attention of a porter.</a:t>
              </a:r>
              <a:r>
                <a:rPr lang="en-US" sz="2400" i="1" dirty="0">
                  <a:latin typeface="Merriweather Sans" charset="0"/>
                  <a:ea typeface="Merriweather Sans" charset="0"/>
                  <a:cs typeface="Merriweather Sans" charset="0"/>
                </a:rPr>
                <a:t>”</a:t>
              </a:r>
            </a:p>
          </p:txBody>
        </p:sp>
        <p:pic>
          <p:nvPicPr>
            <p:cNvPr id="2050" name="Picture 2" descr="mage result for fal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5" y="3238107"/>
              <a:ext cx="1376790" cy="137679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xfrm>
            <a:off x="88900" y="292874"/>
            <a:ext cx="11988800" cy="884277"/>
          </a:xfrm>
        </p:spPr>
        <p:txBody>
          <a:bodyPr/>
          <a:lstStyle/>
          <a:p>
            <a:r>
              <a:rPr lang="en-US" dirty="0"/>
              <a:t>NLU challenges: variability</a:t>
            </a:r>
          </a:p>
        </p:txBody>
      </p:sp>
      <p:sp>
        <p:nvSpPr>
          <p:cNvPr id="3" name="Content Placeholder 2"/>
          <p:cNvSpPr>
            <a:spLocks noGrp="1"/>
          </p:cNvSpPr>
          <p:nvPr>
            <p:ph idx="1"/>
          </p:nvPr>
        </p:nvSpPr>
        <p:spPr/>
        <p:txBody>
          <a:bodyPr>
            <a:normAutofit fontScale="92500"/>
          </a:bodyPr>
          <a:lstStyle/>
          <a:p>
            <a:r>
              <a:rPr lang="en-US" dirty="0"/>
              <a:t>A single meaning mentioned in many different ways. </a:t>
            </a:r>
          </a:p>
          <a:p>
            <a:endParaRPr lang="en-US" dirty="0"/>
          </a:p>
          <a:p>
            <a:endParaRPr lang="en-US" dirty="0"/>
          </a:p>
          <a:p>
            <a:endParaRPr lang="en-US" dirty="0"/>
          </a:p>
          <a:p>
            <a:endParaRPr lang="en-US" dirty="0"/>
          </a:p>
          <a:p>
            <a:endParaRPr lang="en-US" dirty="0"/>
          </a:p>
          <a:p>
            <a:pPr lvl="2"/>
            <a:r>
              <a:rPr lang="en-US" dirty="0"/>
              <a:t>Even more variability in bigger units (phrases, sentences, paragraphs, etc.) </a:t>
            </a:r>
          </a:p>
        </p:txBody>
      </p:sp>
      <p:sp>
        <p:nvSpPr>
          <p:cNvPr id="4" name="Slide Number Placeholder 3"/>
          <p:cNvSpPr>
            <a:spLocks noGrp="1"/>
          </p:cNvSpPr>
          <p:nvPr>
            <p:ph type="sldNum" sz="quarter" idx="12"/>
          </p:nvPr>
        </p:nvSpPr>
        <p:spPr/>
        <p:txBody>
          <a:bodyPr/>
          <a:lstStyle/>
          <a:p>
            <a:fld id="{86B4B35C-345F-9846-8E6A-29269C850829}" type="slidenum">
              <a:rPr lang="en-US" smtClean="0"/>
              <a:pPr/>
              <a:t>13</a:t>
            </a:fld>
            <a:endParaRPr lang="en-US" dirty="0"/>
          </a:p>
        </p:txBody>
      </p:sp>
      <p:grpSp>
        <p:nvGrpSpPr>
          <p:cNvPr id="7" name="Group 6">
            <a:extLst>
              <a:ext uri="{FF2B5EF4-FFF2-40B4-BE49-F238E27FC236}">
                <a16:creationId xmlns:a16="http://schemas.microsoft.com/office/drawing/2014/main" id="{069BBB77-4E62-124E-9CFE-5F5B9FCD3FF5}"/>
              </a:ext>
            </a:extLst>
          </p:cNvPr>
          <p:cNvGrpSpPr/>
          <p:nvPr/>
        </p:nvGrpSpPr>
        <p:grpSpPr>
          <a:xfrm>
            <a:off x="2796918" y="3217486"/>
            <a:ext cx="7910411" cy="2014705"/>
            <a:chOff x="2796918" y="3575294"/>
            <a:chExt cx="7910411" cy="2014705"/>
          </a:xfrm>
        </p:grpSpPr>
        <p:sp>
          <p:nvSpPr>
            <p:cNvPr id="23" name="Google Shape;823;p83"/>
            <p:cNvSpPr/>
            <p:nvPr/>
          </p:nvSpPr>
          <p:spPr>
            <a:xfrm>
              <a:off x="2988052" y="3578826"/>
              <a:ext cx="1678811" cy="365760"/>
            </a:xfrm>
            <a:prstGeom prst="roundRect">
              <a:avLst>
                <a:gd name="adj" fmla="val 37839"/>
              </a:avLst>
            </a:prstGeom>
            <a:solidFill>
              <a:srgbClr val="4285F4">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27" name="Google Shape;823;p83"/>
            <p:cNvSpPr/>
            <p:nvPr/>
          </p:nvSpPr>
          <p:spPr>
            <a:xfrm>
              <a:off x="4779936" y="3575294"/>
              <a:ext cx="1417633" cy="365760"/>
            </a:xfrm>
            <a:prstGeom prst="roundRect">
              <a:avLst>
                <a:gd name="adj" fmla="val 37839"/>
              </a:avLst>
            </a:prstGeom>
            <a:solidFill>
              <a:srgbClr val="4285F4">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 name="Google Shape;823;p83"/>
            <p:cNvSpPr/>
            <p:nvPr/>
          </p:nvSpPr>
          <p:spPr>
            <a:xfrm>
              <a:off x="6948933" y="3585598"/>
              <a:ext cx="412770" cy="365760"/>
            </a:xfrm>
            <a:prstGeom prst="roundRect">
              <a:avLst>
                <a:gd name="adj" fmla="val 37839"/>
              </a:avLst>
            </a:prstGeom>
            <a:solidFill>
              <a:srgbClr val="4285F4">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 name="Google Shape;823;p83"/>
            <p:cNvSpPr/>
            <p:nvPr/>
          </p:nvSpPr>
          <p:spPr>
            <a:xfrm>
              <a:off x="2796918" y="4674715"/>
              <a:ext cx="976610" cy="365760"/>
            </a:xfrm>
            <a:prstGeom prst="roundRect">
              <a:avLst>
                <a:gd name="adj" fmla="val 37839"/>
              </a:avLst>
            </a:prstGeom>
            <a:solidFill>
              <a:srgbClr val="4285F4">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 name="Google Shape;823;p83"/>
            <p:cNvSpPr/>
            <p:nvPr/>
          </p:nvSpPr>
          <p:spPr>
            <a:xfrm>
              <a:off x="6853193" y="4664389"/>
              <a:ext cx="999023" cy="365760"/>
            </a:xfrm>
            <a:prstGeom prst="roundRect">
              <a:avLst>
                <a:gd name="adj" fmla="val 37839"/>
              </a:avLst>
            </a:prstGeom>
            <a:solidFill>
              <a:srgbClr val="4285F4">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 name="Google Shape;823;p83"/>
            <p:cNvSpPr/>
            <p:nvPr/>
          </p:nvSpPr>
          <p:spPr>
            <a:xfrm>
              <a:off x="9450400" y="4134194"/>
              <a:ext cx="549397" cy="365760"/>
            </a:xfrm>
            <a:prstGeom prst="roundRect">
              <a:avLst>
                <a:gd name="adj" fmla="val 37839"/>
              </a:avLst>
            </a:prstGeom>
            <a:solidFill>
              <a:srgbClr val="4285F4">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23;p83"/>
            <p:cNvSpPr/>
            <p:nvPr/>
          </p:nvSpPr>
          <p:spPr>
            <a:xfrm>
              <a:off x="5117200" y="5224239"/>
              <a:ext cx="487865" cy="365760"/>
            </a:xfrm>
            <a:prstGeom prst="roundRect">
              <a:avLst>
                <a:gd name="adj" fmla="val 37839"/>
              </a:avLst>
            </a:prstGeom>
            <a:solidFill>
              <a:srgbClr val="4285F4">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 name="Google Shape;823;p83"/>
            <p:cNvSpPr/>
            <p:nvPr/>
          </p:nvSpPr>
          <p:spPr>
            <a:xfrm>
              <a:off x="10340220" y="4139109"/>
              <a:ext cx="367109" cy="365760"/>
            </a:xfrm>
            <a:prstGeom prst="roundRect">
              <a:avLst>
                <a:gd name="adj" fmla="val 37839"/>
              </a:avLst>
            </a:prstGeom>
            <a:solidFill>
              <a:srgbClr val="4285F4">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6" name="Group 35"/>
          <p:cNvGrpSpPr/>
          <p:nvPr/>
        </p:nvGrpSpPr>
        <p:grpSpPr>
          <a:xfrm>
            <a:off x="4268454" y="6524728"/>
            <a:ext cx="3629691" cy="369332"/>
            <a:chOff x="3864078" y="6289952"/>
            <a:chExt cx="3629691" cy="369332"/>
          </a:xfrm>
        </p:grpSpPr>
        <p:pic>
          <p:nvPicPr>
            <p:cNvPr id="37" name="Picture 6" descr="mage result for the new york tim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9961" y="6375876"/>
              <a:ext cx="1903808" cy="25953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3864078" y="6289952"/>
              <a:ext cx="1755609" cy="369332"/>
            </a:xfrm>
            <a:prstGeom prst="rect">
              <a:avLst/>
            </a:prstGeom>
            <a:noFill/>
          </p:spPr>
          <p:txBody>
            <a:bodyPr wrap="none" rtlCol="0">
              <a:spAutoFit/>
            </a:bodyPr>
            <a:lstStyle/>
            <a:p>
              <a:r>
                <a:rPr lang="en-US" i="1">
                  <a:latin typeface="Merriweather Sans" charset="0"/>
                  <a:ea typeface="Merriweather Sans" charset="0"/>
                  <a:cs typeface="Merriweather Sans" charset="0"/>
                </a:rPr>
                <a:t>The story </a:t>
              </a:r>
              <a:r>
                <a:rPr lang="en-US" i="1" dirty="0">
                  <a:latin typeface="Merriweather Sans" charset="0"/>
                  <a:ea typeface="Merriweather Sans" charset="0"/>
                  <a:cs typeface="Merriweather Sans" charset="0"/>
                </a:rPr>
                <a:t>from </a:t>
              </a:r>
            </a:p>
          </p:txBody>
        </p:sp>
      </p:grpSp>
    </p:spTree>
    <p:extLst>
      <p:ext uri="{BB962C8B-B14F-4D97-AF65-F5344CB8AC3E}">
        <p14:creationId xmlns:p14="http://schemas.microsoft.com/office/powerpoint/2010/main" val="23688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136"/>
          <p:cNvSpPr txBox="1">
            <a:spLocks noGrp="1"/>
          </p:cNvSpPr>
          <p:nvPr>
            <p:ph type="title"/>
          </p:nvPr>
        </p:nvSpPr>
        <p:spPr>
          <a:xfrm>
            <a:off x="1524000" y="0"/>
            <a:ext cx="9144000" cy="533400"/>
          </a:xfrm>
          <a:prstGeom prst="rect">
            <a:avLst/>
          </a:prstGeom>
        </p:spPr>
        <p:txBody>
          <a:bodyPr spcFirstLastPara="1" vert="horz" wrap="square" lIns="91425" tIns="91425" rIns="91425" bIns="91425" rtlCol="0" anchor="ctr" anchorCtr="0">
            <a:noAutofit/>
          </a:bodyPr>
          <a:lstStyle/>
          <a:p>
            <a:r>
              <a:rPr lang="en-US"/>
              <a:t>“Can we talk?”</a:t>
            </a:r>
            <a:endParaRPr/>
          </a:p>
        </p:txBody>
      </p:sp>
      <p:sp>
        <p:nvSpPr>
          <p:cNvPr id="1813" name="Google Shape;1813;p136"/>
          <p:cNvSpPr txBox="1">
            <a:spLocks noGrp="1"/>
          </p:cNvSpPr>
          <p:nvPr>
            <p:ph type="body" idx="1"/>
          </p:nvPr>
        </p:nvSpPr>
        <p:spPr>
          <a:xfrm>
            <a:off x="1905000" y="762000"/>
            <a:ext cx="8382000" cy="5364300"/>
          </a:xfrm>
          <a:prstGeom prst="rect">
            <a:avLst/>
          </a:prstGeom>
        </p:spPr>
        <p:txBody>
          <a:bodyPr spcFirstLastPara="1" vert="horz" wrap="square" lIns="91425" tIns="91425" rIns="91425" bIns="91425" rtlCol="0" anchor="t" anchorCtr="0">
            <a:noAutofit/>
          </a:bodyPr>
          <a:lstStyle/>
          <a:p>
            <a:pPr>
              <a:buChar char="-"/>
            </a:pPr>
            <a:r>
              <a:rPr lang="en-US"/>
              <a:t>Do we have the ability to talk?</a:t>
            </a:r>
            <a:endParaRPr/>
          </a:p>
          <a:p>
            <a:pPr>
              <a:spcBef>
                <a:spcPts val="0"/>
              </a:spcBef>
              <a:buChar char="-"/>
            </a:pPr>
            <a:r>
              <a:rPr lang="en-US"/>
              <a:t>Do you have time to talk?</a:t>
            </a:r>
            <a:endParaRPr/>
          </a:p>
          <a:p>
            <a:pPr>
              <a:spcBef>
                <a:spcPts val="0"/>
              </a:spcBef>
              <a:buChar char="-"/>
            </a:pPr>
            <a:r>
              <a:rPr lang="en-US"/>
              <a:t>Can you keep a secret? </a:t>
            </a:r>
            <a:endParaRPr/>
          </a:p>
          <a:p>
            <a:pPr>
              <a:spcBef>
                <a:spcPts val="0"/>
              </a:spcBef>
              <a:buChar char="-"/>
            </a:pPr>
            <a:r>
              <a:rPr lang="en-US"/>
              <a:t>Is someone observing us? </a:t>
            </a:r>
            <a:endParaRPr/>
          </a:p>
          <a:p>
            <a:pPr>
              <a:spcBef>
                <a:spcPts val="0"/>
              </a:spcBef>
              <a:buChar char="-"/>
            </a:pPr>
            <a:r>
              <a:rPr lang="en-US"/>
              <a:t>Are you sympathetic? </a:t>
            </a:r>
            <a:endParaRPr/>
          </a:p>
        </p:txBody>
      </p:sp>
      <p:sp>
        <p:nvSpPr>
          <p:cNvPr id="1814" name="Google Shape;1814;p136"/>
          <p:cNvSpPr txBox="1">
            <a:spLocks noGrp="1"/>
          </p:cNvSpPr>
          <p:nvPr>
            <p:ph type="sldNum" idx="12"/>
          </p:nvPr>
        </p:nvSpPr>
        <p:spPr>
          <a:xfrm>
            <a:off x="1924664" y="6245225"/>
            <a:ext cx="2133600" cy="476100"/>
          </a:xfrm>
          <a:prstGeom prst="rect">
            <a:avLst/>
          </a:prstGeom>
        </p:spPr>
        <p:txBody>
          <a:bodyPr spcFirstLastPara="1" vert="horz" wrap="square" lIns="91425" tIns="45700" rIns="91425" bIns="45700" rtlCol="0" anchor="t" anchorCtr="0">
            <a:noAutofit/>
          </a:bodyPr>
          <a:lstStyle/>
          <a:p>
            <a:pPr>
              <a:buClr>
                <a:srgbClr val="000000"/>
              </a:buClr>
            </a:pPr>
            <a:fld id="{00000000-1234-1234-1234-123412341234}" type="slidenum">
              <a:rPr lang="en-US"/>
              <a:pPr>
                <a:buClr>
                  <a:srgbClr val="000000"/>
                </a:buClr>
              </a:pPr>
              <a:t>130</a:t>
            </a:fld>
            <a:endParaRPr/>
          </a:p>
        </p:txBody>
      </p:sp>
      <p:pic>
        <p:nvPicPr>
          <p:cNvPr id="1815" name="Google Shape;1815;p136" descr="Image result for can we talk?"/>
          <p:cNvPicPr preferRelativeResize="0"/>
          <p:nvPr/>
        </p:nvPicPr>
        <p:blipFill>
          <a:blip r:embed="rId3">
            <a:alphaModFix/>
          </a:blip>
          <a:stretch>
            <a:fillRect/>
          </a:stretch>
        </p:blipFill>
        <p:spPr>
          <a:xfrm>
            <a:off x="6696700" y="2170675"/>
            <a:ext cx="3048000" cy="3619500"/>
          </a:xfrm>
          <a:prstGeom prst="rect">
            <a:avLst/>
          </a:prstGeom>
          <a:noFill/>
          <a:ln>
            <a:noFill/>
          </a:ln>
        </p:spPr>
      </p:pic>
    </p:spTree>
    <p:extLst>
      <p:ext uri="{BB962C8B-B14F-4D97-AF65-F5344CB8AC3E}">
        <p14:creationId xmlns:p14="http://schemas.microsoft.com/office/powerpoint/2010/main" val="8088794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137"/>
          <p:cNvSpPr txBox="1">
            <a:spLocks noGrp="1"/>
          </p:cNvSpPr>
          <p:nvPr>
            <p:ph type="title"/>
          </p:nvPr>
        </p:nvSpPr>
        <p:spPr>
          <a:xfrm>
            <a:off x="1524000" y="0"/>
            <a:ext cx="9144000" cy="533400"/>
          </a:xfrm>
          <a:prstGeom prst="rect">
            <a:avLst/>
          </a:prstGeom>
        </p:spPr>
        <p:txBody>
          <a:bodyPr spcFirstLastPara="1" vert="horz" wrap="square" lIns="91425" tIns="91425" rIns="91425" bIns="91425" rtlCol="0" anchor="ctr" anchorCtr="0">
            <a:noAutofit/>
          </a:bodyPr>
          <a:lstStyle/>
          <a:p>
            <a:r>
              <a:rPr lang="en-US"/>
              <a:t>“She’s a French teacher”</a:t>
            </a:r>
            <a:endParaRPr/>
          </a:p>
        </p:txBody>
      </p:sp>
      <p:sp>
        <p:nvSpPr>
          <p:cNvPr id="1822" name="Google Shape;1822;p137"/>
          <p:cNvSpPr txBox="1">
            <a:spLocks noGrp="1"/>
          </p:cNvSpPr>
          <p:nvPr>
            <p:ph type="body" idx="1"/>
          </p:nvPr>
        </p:nvSpPr>
        <p:spPr>
          <a:xfrm>
            <a:off x="1905000" y="762000"/>
            <a:ext cx="8382000" cy="5364300"/>
          </a:xfrm>
          <a:prstGeom prst="rect">
            <a:avLst/>
          </a:prstGeom>
        </p:spPr>
        <p:txBody>
          <a:bodyPr spcFirstLastPara="1" vert="horz" wrap="square" lIns="91425" tIns="91425" rIns="91425" bIns="91425" rtlCol="0" anchor="t" anchorCtr="0">
            <a:noAutofit/>
          </a:bodyPr>
          <a:lstStyle/>
          <a:p>
            <a:pPr>
              <a:buChar char="-"/>
            </a:pPr>
            <a:r>
              <a:rPr lang="en-US"/>
              <a:t>She is a teacher from France </a:t>
            </a:r>
            <a:endParaRPr/>
          </a:p>
          <a:p>
            <a:pPr>
              <a:spcBef>
                <a:spcPts val="0"/>
              </a:spcBef>
              <a:buChar char="-"/>
            </a:pPr>
            <a:r>
              <a:rPr lang="en-US"/>
              <a:t>She teaches the French language </a:t>
            </a:r>
            <a:endParaRPr/>
          </a:p>
        </p:txBody>
      </p:sp>
      <p:sp>
        <p:nvSpPr>
          <p:cNvPr id="1823" name="Google Shape;1823;p137"/>
          <p:cNvSpPr txBox="1">
            <a:spLocks noGrp="1"/>
          </p:cNvSpPr>
          <p:nvPr>
            <p:ph type="sldNum" idx="12"/>
          </p:nvPr>
        </p:nvSpPr>
        <p:spPr>
          <a:xfrm>
            <a:off x="1924664" y="6245225"/>
            <a:ext cx="2133600" cy="476100"/>
          </a:xfrm>
          <a:prstGeom prst="rect">
            <a:avLst/>
          </a:prstGeom>
        </p:spPr>
        <p:txBody>
          <a:bodyPr spcFirstLastPara="1" vert="horz" wrap="square" lIns="91425" tIns="45700" rIns="91425" bIns="45700" rtlCol="0" anchor="t" anchorCtr="0">
            <a:noAutofit/>
          </a:bodyPr>
          <a:lstStyle/>
          <a:p>
            <a:pPr>
              <a:buClr>
                <a:srgbClr val="000000"/>
              </a:buClr>
            </a:pPr>
            <a:fld id="{00000000-1234-1234-1234-123412341234}" type="slidenum">
              <a:rPr lang="en-US"/>
              <a:pPr>
                <a:buClr>
                  <a:srgbClr val="000000"/>
                </a:buClr>
              </a:pPr>
              <a:t>131</a:t>
            </a:fld>
            <a:endParaRPr/>
          </a:p>
        </p:txBody>
      </p:sp>
    </p:spTree>
    <p:extLst>
      <p:ext uri="{BB962C8B-B14F-4D97-AF65-F5344CB8AC3E}">
        <p14:creationId xmlns:p14="http://schemas.microsoft.com/office/powerpoint/2010/main" val="7726230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a:t>Optimist: </a:t>
            </a:r>
          </a:p>
          <a:p>
            <a:pPr lvl="1"/>
            <a:r>
              <a:rPr lang="en-US" dirty="0"/>
              <a:t>We will get human-level AI </a:t>
            </a:r>
            <a:r>
              <a:rPr lang="en-US" dirty="0">
                <a:sym typeface="Wingdings"/>
              </a:rPr>
              <a:t> we will get there. </a:t>
            </a:r>
          </a:p>
          <a:p>
            <a:pPr lvl="2"/>
            <a:r>
              <a:rPr lang="en-US" dirty="0">
                <a:sym typeface="Wingdings"/>
              </a:rPr>
              <a:t>Singularity, etc. </a:t>
            </a:r>
            <a:endParaRPr lang="en-US" dirty="0"/>
          </a:p>
          <a:p>
            <a:r>
              <a:rPr lang="en-US" dirty="0"/>
              <a:t>Pessimist: </a:t>
            </a:r>
          </a:p>
          <a:p>
            <a:pPr lvl="1"/>
            <a:r>
              <a:rPr lang="en-US" dirty="0"/>
              <a:t>Fundamental limits to intelligence or consciousness </a:t>
            </a:r>
            <a:r>
              <a:rPr lang="en-US" dirty="0">
                <a:sym typeface="Wingdings"/>
              </a:rPr>
              <a:t> this is doomed. </a:t>
            </a:r>
          </a:p>
          <a:p>
            <a:pPr lvl="2"/>
            <a:r>
              <a:rPr lang="en-US" dirty="0">
                <a:sym typeface="Wingdings"/>
              </a:rPr>
              <a:t>Innateness, etc. </a:t>
            </a:r>
          </a:p>
          <a:p>
            <a:r>
              <a:rPr lang="en-US" dirty="0">
                <a:sym typeface="Wingdings"/>
              </a:rPr>
              <a:t>Realist: </a:t>
            </a:r>
          </a:p>
          <a:p>
            <a:pPr lvl="1"/>
            <a:r>
              <a:rPr lang="en-US" dirty="0">
                <a:sym typeface="Wingdings"/>
              </a:rPr>
              <a:t>There might be some fundamental limits; but we’re just building useful applications </a:t>
            </a:r>
          </a:p>
          <a:p>
            <a:pPr lvl="2"/>
            <a:r>
              <a:rPr lang="en-US" dirty="0"/>
              <a:t>Hence: imitating human might not necessarily be the right approach. </a:t>
            </a:r>
          </a:p>
          <a:p>
            <a:endParaRPr lang="en-US" dirty="0"/>
          </a:p>
        </p:txBody>
      </p:sp>
      <p:sp>
        <p:nvSpPr>
          <p:cNvPr id="3" name="Slide Number Placeholder 2"/>
          <p:cNvSpPr>
            <a:spLocks noGrp="1"/>
          </p:cNvSpPr>
          <p:nvPr>
            <p:ph type="sldNum" sz="quarter" idx="12"/>
          </p:nvPr>
        </p:nvSpPr>
        <p:spPr/>
        <p:txBody>
          <a:bodyPr/>
          <a:lstStyle/>
          <a:p>
            <a:fld id="{86B4B35C-345F-9846-8E6A-29269C850829}" type="slidenum">
              <a:rPr lang="en-US" smtClean="0"/>
              <a:pPr/>
              <a:t>132</a:t>
            </a:fld>
            <a:endParaRPr lang="en-US" dirty="0"/>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513980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sp>
        <p:nvSpPr>
          <p:cNvPr id="1519" name="Google Shape;1519;p117"/>
          <p:cNvSpPr txBox="1">
            <a:spLocks noGrp="1"/>
          </p:cNvSpPr>
          <p:nvPr>
            <p:ph type="title"/>
          </p:nvPr>
        </p:nvSpPr>
        <p:spPr>
          <a:xfrm>
            <a:off x="1524000" y="0"/>
            <a:ext cx="9144000" cy="533400"/>
          </a:xfrm>
          <a:prstGeom prst="rect">
            <a:avLst/>
          </a:prstGeom>
        </p:spPr>
        <p:txBody>
          <a:bodyPr spcFirstLastPara="1" vert="horz" wrap="square" lIns="91425" tIns="91425" rIns="91425" bIns="91425" rtlCol="0" anchor="ctr" anchorCtr="0">
            <a:noAutofit/>
          </a:bodyPr>
          <a:lstStyle/>
          <a:p>
            <a:pPr algn="l">
              <a:spcBef>
                <a:spcPts val="0"/>
              </a:spcBef>
            </a:pPr>
            <a:r>
              <a:rPr lang="en-US"/>
              <a:t>An </a:t>
            </a:r>
            <a:r>
              <a:rPr lang="en-US" i="1"/>
              <a:t>Essential-Term</a:t>
            </a:r>
            <a:r>
              <a:rPr lang="en-US"/>
              <a:t> Classifier </a:t>
            </a:r>
            <a:endParaRPr/>
          </a:p>
        </p:txBody>
      </p:sp>
      <p:sp>
        <p:nvSpPr>
          <p:cNvPr id="1520" name="Google Shape;1520;p117"/>
          <p:cNvSpPr txBox="1">
            <a:spLocks noGrp="1"/>
          </p:cNvSpPr>
          <p:nvPr>
            <p:ph type="body" idx="1"/>
          </p:nvPr>
        </p:nvSpPr>
        <p:spPr>
          <a:xfrm>
            <a:off x="1905000" y="762000"/>
            <a:ext cx="8382000" cy="2174700"/>
          </a:xfrm>
          <a:prstGeom prst="rect">
            <a:avLst/>
          </a:prstGeom>
        </p:spPr>
        <p:txBody>
          <a:bodyPr spcFirstLastPara="1" vert="horz" wrap="square" lIns="91425" tIns="91425" rIns="91425" bIns="91425" rtlCol="0" anchor="t" anchorCtr="0">
            <a:noAutofit/>
          </a:bodyPr>
          <a:lstStyle/>
          <a:p>
            <a:pPr marL="342900" indent="-330200">
              <a:spcBef>
                <a:spcPts val="0"/>
              </a:spcBef>
              <a:buSzPts val="1800"/>
              <a:buFont typeface="Arial"/>
              <a:buChar char="•"/>
            </a:pPr>
            <a:r>
              <a:rPr lang="en-US" sz="1800"/>
              <a:t>Trained a linear SVM classifier </a:t>
            </a:r>
            <a:endParaRPr sz="1800"/>
          </a:p>
          <a:p>
            <a:pPr marL="914400" lvl="1" indent="-342900">
              <a:spcBef>
                <a:spcPts val="0"/>
              </a:spcBef>
              <a:buSzPts val="1800"/>
              <a:buFont typeface="Arial"/>
              <a:buChar char="○"/>
            </a:pPr>
            <a:r>
              <a:rPr lang="en-US" sz="1800"/>
              <a:t>Real-valued essentiality scores are binarized </a:t>
            </a:r>
            <a:endParaRPr sz="1800"/>
          </a:p>
          <a:p>
            <a:pPr marL="914400" lvl="1" indent="-342900">
              <a:spcBef>
                <a:spcPts val="0"/>
              </a:spcBef>
              <a:buSzPts val="1800"/>
              <a:buFont typeface="Arial"/>
              <a:buChar char="○"/>
            </a:pPr>
            <a:r>
              <a:rPr lang="en-US" sz="1800"/>
              <a:t>Features include </a:t>
            </a:r>
            <a:endParaRPr sz="1800"/>
          </a:p>
          <a:p>
            <a:pPr marL="1371600" lvl="2" indent="-323850">
              <a:spcBef>
                <a:spcPts val="0"/>
              </a:spcBef>
              <a:buSzPts val="1500"/>
              <a:buFont typeface="Arial"/>
              <a:buChar char="■"/>
            </a:pPr>
            <a:r>
              <a:rPr lang="en-US" sz="1500"/>
              <a:t>Syntactic (e.g., dependency parse based) </a:t>
            </a:r>
            <a:endParaRPr sz="1500"/>
          </a:p>
          <a:p>
            <a:pPr marL="1371600" lvl="2" indent="-323850">
              <a:spcBef>
                <a:spcPts val="0"/>
              </a:spcBef>
              <a:buSzPts val="1500"/>
              <a:buFont typeface="Arial"/>
              <a:buChar char="■"/>
            </a:pPr>
            <a:r>
              <a:rPr lang="en-US" sz="1500"/>
              <a:t>Semantic (e.g., Brown cluster representation of words) </a:t>
            </a:r>
            <a:endParaRPr sz="1500"/>
          </a:p>
          <a:p>
            <a:pPr marL="1371600" lvl="2" indent="-323850">
              <a:spcBef>
                <a:spcPts val="0"/>
              </a:spcBef>
              <a:buSzPts val="1500"/>
              <a:buFont typeface="Arial"/>
              <a:buChar char="■"/>
            </a:pPr>
            <a:r>
              <a:rPr lang="en-US" sz="1500"/>
              <a:t>As well as their combinations. </a:t>
            </a:r>
            <a:endParaRPr sz="1500"/>
          </a:p>
          <a:p>
            <a:pPr marL="1371600" lvl="2" indent="-323850">
              <a:spcBef>
                <a:spcPts val="0"/>
              </a:spcBef>
              <a:buSzPts val="1500"/>
              <a:buFont typeface="Arial"/>
              <a:buChar char="■"/>
            </a:pPr>
            <a:r>
              <a:rPr lang="en-US" sz="1500"/>
              <a:t>In total, we use 120 types of features. </a:t>
            </a:r>
            <a:endParaRPr sz="1400"/>
          </a:p>
          <a:p>
            <a:pPr marL="0" indent="0">
              <a:spcBef>
                <a:spcPts val="0"/>
              </a:spcBef>
              <a:buNone/>
            </a:pPr>
            <a:endParaRPr sz="1800" b="1"/>
          </a:p>
          <a:p>
            <a:pPr marL="0" indent="0">
              <a:lnSpc>
                <a:spcPct val="100000"/>
              </a:lnSpc>
              <a:spcBef>
                <a:spcPts val="0"/>
              </a:spcBef>
              <a:buNone/>
            </a:pPr>
            <a:endParaRPr sz="1800"/>
          </a:p>
        </p:txBody>
      </p:sp>
      <p:sp>
        <p:nvSpPr>
          <p:cNvPr id="1521" name="Google Shape;1521;p117"/>
          <p:cNvSpPr txBox="1">
            <a:spLocks noGrp="1"/>
          </p:cNvSpPr>
          <p:nvPr>
            <p:ph type="sldNum" idx="12"/>
          </p:nvPr>
        </p:nvSpPr>
        <p:spPr>
          <a:xfrm>
            <a:off x="1924664" y="6245225"/>
            <a:ext cx="2133600" cy="476100"/>
          </a:xfrm>
          <a:prstGeom prst="rect">
            <a:avLst/>
          </a:prstGeom>
        </p:spPr>
        <p:txBody>
          <a:bodyPr spcFirstLastPara="1" vert="horz" wrap="square" lIns="91425" tIns="45700" rIns="91425" bIns="45700" rtlCol="0" anchor="t" anchorCtr="0">
            <a:noAutofit/>
          </a:bodyPr>
          <a:lstStyle/>
          <a:p>
            <a:pPr algn="l">
              <a:buClr>
                <a:srgbClr val="000000"/>
              </a:buClr>
            </a:pPr>
            <a:fld id="{00000000-1234-1234-1234-123412341234}" type="slidenum">
              <a:rPr lang="en-US"/>
              <a:pPr algn="l">
                <a:buClr>
                  <a:srgbClr val="000000"/>
                </a:buClr>
              </a:pPr>
              <a:t>133</a:t>
            </a:fld>
            <a:endParaRPr/>
          </a:p>
        </p:txBody>
      </p:sp>
      <p:sp>
        <p:nvSpPr>
          <p:cNvPr id="1522" name="Google Shape;1522;p117"/>
          <p:cNvSpPr txBox="1"/>
          <p:nvPr/>
        </p:nvSpPr>
        <p:spPr>
          <a:xfrm>
            <a:off x="1905000" y="2971800"/>
            <a:ext cx="8601300" cy="1335300"/>
          </a:xfrm>
          <a:prstGeom prst="rect">
            <a:avLst/>
          </a:prstGeom>
          <a:noFill/>
          <a:ln>
            <a:noFill/>
          </a:ln>
        </p:spPr>
        <p:txBody>
          <a:bodyPr spcFirstLastPara="1" wrap="square" lIns="91425" tIns="91425" rIns="91425" bIns="91425" anchor="ctr" anchorCtr="0">
            <a:noAutofit/>
          </a:bodyPr>
          <a:lstStyle/>
          <a:p>
            <a:pPr marL="342900" indent="-330200">
              <a:buClr>
                <a:schemeClr val="dk1"/>
              </a:buClr>
              <a:buSzPts val="1800"/>
              <a:buChar char="•"/>
            </a:pPr>
            <a:r>
              <a:rPr lang="en-US" b="1">
                <a:solidFill>
                  <a:schemeClr val="dk1"/>
                </a:solidFill>
              </a:rPr>
              <a:t>Supervised baselines: </a:t>
            </a:r>
            <a:endParaRPr b="1">
              <a:solidFill>
                <a:schemeClr val="dk1"/>
              </a:solidFill>
            </a:endParaRPr>
          </a:p>
          <a:p>
            <a:pPr marL="914400" lvl="1" indent="-342900">
              <a:buClr>
                <a:schemeClr val="dk1"/>
              </a:buClr>
              <a:buSzPts val="1800"/>
              <a:buChar char="○"/>
            </a:pPr>
            <a:r>
              <a:rPr lang="en-US" b="1">
                <a:solidFill>
                  <a:schemeClr val="dk1"/>
                </a:solidFill>
              </a:rPr>
              <a:t>PropSurf and PropLem:</a:t>
            </a:r>
            <a:r>
              <a:rPr lang="en-US">
                <a:solidFill>
                  <a:schemeClr val="dk1"/>
                </a:solidFill>
              </a:rPr>
              <a:t> Score for a term is proportional to times it was marked as essential in the annotated dataset. </a:t>
            </a:r>
            <a:endParaRPr>
              <a:solidFill>
                <a:schemeClr val="dk1"/>
              </a:solidFill>
            </a:endParaRPr>
          </a:p>
          <a:p>
            <a:pPr marL="457200"/>
            <a:endParaRPr>
              <a:solidFill>
                <a:schemeClr val="dk1"/>
              </a:solidFill>
            </a:endParaRPr>
          </a:p>
        </p:txBody>
      </p:sp>
      <p:sp>
        <p:nvSpPr>
          <p:cNvPr id="1523" name="Google Shape;1523;p117"/>
          <p:cNvSpPr txBox="1"/>
          <p:nvPr/>
        </p:nvSpPr>
        <p:spPr>
          <a:xfrm>
            <a:off x="1905000" y="4114800"/>
            <a:ext cx="8382000" cy="1406100"/>
          </a:xfrm>
          <a:prstGeom prst="rect">
            <a:avLst/>
          </a:prstGeom>
          <a:noFill/>
          <a:ln>
            <a:noFill/>
          </a:ln>
        </p:spPr>
        <p:txBody>
          <a:bodyPr spcFirstLastPara="1" wrap="square" lIns="91425" tIns="91425" rIns="91425" bIns="91425" anchor="ctr" anchorCtr="0">
            <a:noAutofit/>
          </a:bodyPr>
          <a:lstStyle/>
          <a:p>
            <a:pPr marL="342900" indent="-330200">
              <a:buClr>
                <a:schemeClr val="dk1"/>
              </a:buClr>
              <a:buSzPts val="1800"/>
              <a:buChar char="•"/>
            </a:pPr>
            <a:r>
              <a:rPr lang="en-US" b="1">
                <a:solidFill>
                  <a:schemeClr val="dk1"/>
                </a:solidFill>
              </a:rPr>
              <a:t>Unsupervised baselines:</a:t>
            </a:r>
            <a:r>
              <a:rPr lang="en-US">
                <a:solidFill>
                  <a:schemeClr val="dk1"/>
                </a:solidFill>
              </a:rPr>
              <a:t> </a:t>
            </a:r>
            <a:endParaRPr>
              <a:solidFill>
                <a:schemeClr val="dk1"/>
              </a:solidFill>
            </a:endParaRPr>
          </a:p>
          <a:p>
            <a:pPr marL="914400" lvl="1" indent="-342900">
              <a:buClr>
                <a:schemeClr val="dk1"/>
              </a:buClr>
              <a:buSzPts val="1800"/>
              <a:buChar char="○"/>
            </a:pPr>
            <a:r>
              <a:rPr lang="en-US" b="1">
                <a:solidFill>
                  <a:schemeClr val="dk1"/>
                </a:solidFill>
              </a:rPr>
              <a:t>MaxPMI and SumPMI:</a:t>
            </a:r>
            <a:r>
              <a:rPr lang="en-US">
                <a:solidFill>
                  <a:schemeClr val="dk1"/>
                </a:solidFill>
              </a:rPr>
              <a:t> score the importance of a word x by max-ing or summing, resp., PMI scores </a:t>
            </a:r>
            <a:r>
              <a:rPr lang="en-US" i="1">
                <a:solidFill>
                  <a:schemeClr val="dk1"/>
                </a:solidFill>
              </a:rPr>
              <a:t>p(x, y)</a:t>
            </a:r>
            <a:r>
              <a:rPr lang="en-US">
                <a:solidFill>
                  <a:schemeClr val="dk1"/>
                </a:solidFill>
              </a:rPr>
              <a:t> across all answer options y for q. </a:t>
            </a:r>
            <a:endParaRPr/>
          </a:p>
        </p:txBody>
      </p:sp>
      <p:sp>
        <p:nvSpPr>
          <p:cNvPr id="1524" name="Google Shape;1524;p117"/>
          <p:cNvSpPr/>
          <p:nvPr/>
        </p:nvSpPr>
        <p:spPr>
          <a:xfrm>
            <a:off x="8004425" y="5305350"/>
            <a:ext cx="2283300" cy="985800"/>
          </a:xfrm>
          <a:prstGeom prst="wedgeRectCallout">
            <a:avLst>
              <a:gd name="adj1" fmla="val -163569"/>
              <a:gd name="adj2" fmla="val -59462"/>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t>A proxy for how relevant two terms are, based on lots of unsupervised data. </a:t>
            </a:r>
            <a:endParaRPr/>
          </a:p>
        </p:txBody>
      </p:sp>
      <p:sp>
        <p:nvSpPr>
          <p:cNvPr id="1525" name="Google Shape;1525;p117"/>
          <p:cNvSpPr/>
          <p:nvPr/>
        </p:nvSpPr>
        <p:spPr>
          <a:xfrm>
            <a:off x="7771475" y="3920700"/>
            <a:ext cx="2283300" cy="702600"/>
          </a:xfrm>
          <a:prstGeom prst="wedgeRectCallout">
            <a:avLst>
              <a:gd name="adj1" fmla="val -31685"/>
              <a:gd name="adj2" fmla="val -81892"/>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t>Hypothesis: Essentiality is a function of context. </a:t>
            </a:r>
            <a:endParaRPr/>
          </a:p>
        </p:txBody>
      </p:sp>
      <p:sp>
        <p:nvSpPr>
          <p:cNvPr id="1526" name="Google Shape;1526;p117"/>
          <p:cNvSpPr/>
          <p:nvPr/>
        </p:nvSpPr>
        <p:spPr>
          <a:xfrm>
            <a:off x="2311375" y="5361700"/>
            <a:ext cx="4287600" cy="831000"/>
          </a:xfrm>
          <a:prstGeom prst="rect">
            <a:avLst/>
          </a:prstGeom>
          <a:noFill/>
          <a:ln>
            <a:noFill/>
          </a:ln>
        </p:spPr>
        <p:txBody>
          <a:bodyPr spcFirstLastPara="1" wrap="square" lIns="91400" tIns="45700" rIns="91400" bIns="45700" anchor="t" anchorCtr="0">
            <a:noAutofit/>
          </a:bodyPr>
          <a:lstStyle/>
          <a:p>
            <a:pPr algn="ctr"/>
            <a:r>
              <a:rPr lang="en-US" sz="1600">
                <a:solidFill>
                  <a:schemeClr val="dk1"/>
                </a:solidFill>
                <a:latin typeface="Calibri"/>
                <a:ea typeface="Calibri"/>
                <a:cs typeface="Calibri"/>
                <a:sym typeface="Calibri"/>
              </a:rPr>
              <a:t>     An </a:t>
            </a:r>
            <a:r>
              <a:rPr lang="en-US" sz="1600">
                <a:solidFill>
                  <a:srgbClr val="FF0000"/>
                </a:solidFill>
                <a:latin typeface="Calibri"/>
                <a:ea typeface="Calibri"/>
                <a:cs typeface="Calibri"/>
                <a:sym typeface="Calibri"/>
              </a:rPr>
              <a:t>animal</a:t>
            </a:r>
            <a:r>
              <a:rPr lang="en-US" sz="1600">
                <a:solidFill>
                  <a:schemeClr val="dk1"/>
                </a:solidFill>
                <a:latin typeface="Calibri"/>
                <a:ea typeface="Calibri"/>
                <a:cs typeface="Calibri"/>
                <a:sym typeface="Calibri"/>
              </a:rPr>
              <a:t> grows …..  </a:t>
            </a:r>
            <a:endParaRPr sz="1600">
              <a:solidFill>
                <a:schemeClr val="dk1"/>
              </a:solidFill>
              <a:latin typeface="Calibri"/>
              <a:ea typeface="Calibri"/>
              <a:cs typeface="Calibri"/>
              <a:sym typeface="Calibri"/>
            </a:endParaRPr>
          </a:p>
          <a:p>
            <a:pPr algn="ctr"/>
            <a:endParaRPr sz="1600">
              <a:solidFill>
                <a:schemeClr val="dk1"/>
              </a:solidFill>
              <a:latin typeface="Calibri"/>
              <a:ea typeface="Calibri"/>
              <a:cs typeface="Calibri"/>
              <a:sym typeface="Calibri"/>
            </a:endParaRPr>
          </a:p>
          <a:p>
            <a:r>
              <a:rPr lang="en-US" sz="1600">
                <a:solidFill>
                  <a:schemeClr val="dk1"/>
                </a:solidFill>
                <a:latin typeface="Calibri"/>
                <a:ea typeface="Calibri"/>
                <a:cs typeface="Calibri"/>
                <a:sym typeface="Calibri"/>
              </a:rPr>
              <a:t>(A)  find food (B) </a:t>
            </a:r>
            <a:r>
              <a:rPr lang="en-US" sz="1600">
                <a:latin typeface="Calibri"/>
                <a:ea typeface="Calibri"/>
                <a:cs typeface="Calibri"/>
                <a:sym typeface="Calibri"/>
              </a:rPr>
              <a:t>keep warmer (C) grow stronger </a:t>
            </a:r>
            <a:endParaRPr/>
          </a:p>
        </p:txBody>
      </p:sp>
      <p:sp>
        <p:nvSpPr>
          <p:cNvPr id="1527" name="Google Shape;1527;p117"/>
          <p:cNvSpPr/>
          <p:nvPr/>
        </p:nvSpPr>
        <p:spPr>
          <a:xfrm>
            <a:off x="3995061" y="5437422"/>
            <a:ext cx="548700" cy="244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28" name="Google Shape;1528;p117"/>
          <p:cNvSpPr/>
          <p:nvPr/>
        </p:nvSpPr>
        <p:spPr>
          <a:xfrm>
            <a:off x="2707277" y="5904431"/>
            <a:ext cx="776100" cy="244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29" name="Google Shape;1529;p117"/>
          <p:cNvSpPr/>
          <p:nvPr/>
        </p:nvSpPr>
        <p:spPr>
          <a:xfrm>
            <a:off x="3774074" y="5904434"/>
            <a:ext cx="1110300" cy="244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30" name="Google Shape;1530;p117"/>
          <p:cNvSpPr/>
          <p:nvPr/>
        </p:nvSpPr>
        <p:spPr>
          <a:xfrm>
            <a:off x="5145681" y="5904434"/>
            <a:ext cx="1237800" cy="2448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531" name="Google Shape;1531;p117"/>
          <p:cNvCxnSpPr>
            <a:stCxn id="1528" idx="0"/>
            <a:endCxn id="1527" idx="2"/>
          </p:cNvCxnSpPr>
          <p:nvPr/>
        </p:nvCxnSpPr>
        <p:spPr>
          <a:xfrm rot="10800000" flipH="1">
            <a:off x="3095327" y="5682131"/>
            <a:ext cx="1174200" cy="222300"/>
          </a:xfrm>
          <a:prstGeom prst="straightConnector1">
            <a:avLst/>
          </a:prstGeom>
          <a:noFill/>
          <a:ln w="9525" cap="flat" cmpd="sng">
            <a:solidFill>
              <a:schemeClr val="dk2"/>
            </a:solidFill>
            <a:prstDash val="solid"/>
            <a:round/>
            <a:headEnd type="triangle" w="med" len="med"/>
            <a:tailEnd type="triangle" w="med" len="med"/>
          </a:ln>
        </p:spPr>
      </p:cxnSp>
      <p:cxnSp>
        <p:nvCxnSpPr>
          <p:cNvPr id="1532" name="Google Shape;1532;p117"/>
          <p:cNvCxnSpPr>
            <a:stCxn id="1529" idx="0"/>
            <a:endCxn id="1527" idx="2"/>
          </p:cNvCxnSpPr>
          <p:nvPr/>
        </p:nvCxnSpPr>
        <p:spPr>
          <a:xfrm rot="10800000">
            <a:off x="4269524" y="5682134"/>
            <a:ext cx="59700" cy="222300"/>
          </a:xfrm>
          <a:prstGeom prst="straightConnector1">
            <a:avLst/>
          </a:prstGeom>
          <a:noFill/>
          <a:ln w="9525" cap="flat" cmpd="sng">
            <a:solidFill>
              <a:schemeClr val="dk2"/>
            </a:solidFill>
            <a:prstDash val="solid"/>
            <a:round/>
            <a:headEnd type="triangle" w="med" len="med"/>
            <a:tailEnd type="triangle" w="med" len="med"/>
          </a:ln>
        </p:spPr>
      </p:cxnSp>
      <p:cxnSp>
        <p:nvCxnSpPr>
          <p:cNvPr id="1533" name="Google Shape;1533;p117"/>
          <p:cNvCxnSpPr>
            <a:stCxn id="1530" idx="0"/>
            <a:endCxn id="1527" idx="2"/>
          </p:cNvCxnSpPr>
          <p:nvPr/>
        </p:nvCxnSpPr>
        <p:spPr>
          <a:xfrm rot="10800000">
            <a:off x="4269381" y="5682134"/>
            <a:ext cx="1495200" cy="222300"/>
          </a:xfrm>
          <a:prstGeom prst="straightConnector1">
            <a:avLst/>
          </a:prstGeom>
          <a:noFill/>
          <a:ln w="9525" cap="flat" cmpd="sng">
            <a:solidFill>
              <a:schemeClr val="dk2"/>
            </a:solidFill>
            <a:prstDash val="solid"/>
            <a:round/>
            <a:headEnd type="triangle" w="med" len="med"/>
            <a:tailEnd type="triangle" w="med" len="med"/>
          </a:ln>
        </p:spPr>
      </p:cxnSp>
      <p:sp>
        <p:nvSpPr>
          <p:cNvPr id="1534" name="Google Shape;1534;p117"/>
          <p:cNvSpPr/>
          <p:nvPr/>
        </p:nvSpPr>
        <p:spPr>
          <a:xfrm>
            <a:off x="8448575" y="1061050"/>
            <a:ext cx="1584900" cy="702600"/>
          </a:xfrm>
          <a:prstGeom prst="wedgeRectCallout">
            <a:avLst>
              <a:gd name="adj1" fmla="val -65121"/>
              <a:gd name="adj2" fmla="val 17286"/>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t>Is this problem even </a:t>
            </a:r>
            <a:r>
              <a:rPr lang="en-US" i="1"/>
              <a:t>learnable</a:t>
            </a:r>
            <a:r>
              <a:rPr lang="en-US"/>
              <a:t>?</a:t>
            </a:r>
            <a:endParaRPr/>
          </a:p>
        </p:txBody>
      </p:sp>
    </p:spTree>
    <p:extLst>
      <p:ext uri="{BB962C8B-B14F-4D97-AF65-F5344CB8AC3E}">
        <p14:creationId xmlns:p14="http://schemas.microsoft.com/office/powerpoint/2010/main" val="196362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2"/>
                                        </p:tgtEl>
                                        <p:attrNameLst>
                                          <p:attrName>style.visibility</p:attrName>
                                        </p:attrNameLst>
                                      </p:cBhvr>
                                      <p:to>
                                        <p:strVal val="visible"/>
                                      </p:to>
                                    </p:set>
                                    <p:animEffect transition="in" filter="fade">
                                      <p:cBhvr>
                                        <p:cTn id="7" dur="1000"/>
                                        <p:tgtEl>
                                          <p:spTgt spid="15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5"/>
                                        </p:tgtEl>
                                        <p:attrNameLst>
                                          <p:attrName>style.visibility</p:attrName>
                                        </p:attrNameLst>
                                      </p:cBhvr>
                                      <p:to>
                                        <p:strVal val="visible"/>
                                      </p:to>
                                    </p:set>
                                    <p:animEffect transition="in" filter="fade">
                                      <p:cBhvr>
                                        <p:cTn id="12" dur="1000"/>
                                        <p:tgtEl>
                                          <p:spTgt spid="15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23"/>
                                        </p:tgtEl>
                                        <p:attrNameLst>
                                          <p:attrName>style.visibility</p:attrName>
                                        </p:attrNameLst>
                                      </p:cBhvr>
                                      <p:to>
                                        <p:strVal val="visible"/>
                                      </p:to>
                                    </p:set>
                                    <p:animEffect transition="in" filter="fade">
                                      <p:cBhvr>
                                        <p:cTn id="17" dur="1000"/>
                                        <p:tgtEl>
                                          <p:spTgt spid="15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24"/>
                                        </p:tgtEl>
                                        <p:attrNameLst>
                                          <p:attrName>style.visibility</p:attrName>
                                        </p:attrNameLst>
                                      </p:cBhvr>
                                      <p:to>
                                        <p:strVal val="visible"/>
                                      </p:to>
                                    </p:set>
                                    <p:animEffect transition="in" filter="fade">
                                      <p:cBhvr>
                                        <p:cTn id="22" dur="1000"/>
                                        <p:tgtEl>
                                          <p:spTgt spid="15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26"/>
                                        </p:tgtEl>
                                        <p:attrNameLst>
                                          <p:attrName>style.visibility</p:attrName>
                                        </p:attrNameLst>
                                      </p:cBhvr>
                                      <p:to>
                                        <p:strVal val="visible"/>
                                      </p:to>
                                    </p:set>
                                    <p:animEffect transition="in" filter="fade">
                                      <p:cBhvr>
                                        <p:cTn id="27" dur="1000"/>
                                        <p:tgtEl>
                                          <p:spTgt spid="1526"/>
                                        </p:tgtEl>
                                      </p:cBhvr>
                                    </p:animEffect>
                                  </p:childTnLst>
                                </p:cTn>
                              </p:par>
                              <p:par>
                                <p:cTn id="28" presetID="10" presetClass="entr" presetSubtype="0" fill="hold" nodeType="withEffect">
                                  <p:stCondLst>
                                    <p:cond delay="0"/>
                                  </p:stCondLst>
                                  <p:childTnLst>
                                    <p:set>
                                      <p:cBhvr>
                                        <p:cTn id="29" dur="1" fill="hold">
                                          <p:stCondLst>
                                            <p:cond delay="0"/>
                                          </p:stCondLst>
                                        </p:cTn>
                                        <p:tgtEl>
                                          <p:spTgt spid="1527"/>
                                        </p:tgtEl>
                                        <p:attrNameLst>
                                          <p:attrName>style.visibility</p:attrName>
                                        </p:attrNameLst>
                                      </p:cBhvr>
                                      <p:to>
                                        <p:strVal val="visible"/>
                                      </p:to>
                                    </p:set>
                                    <p:animEffect transition="in" filter="fade">
                                      <p:cBhvr>
                                        <p:cTn id="30" dur="1000"/>
                                        <p:tgtEl>
                                          <p:spTgt spid="1527"/>
                                        </p:tgtEl>
                                      </p:cBhvr>
                                    </p:animEffect>
                                  </p:childTnLst>
                                </p:cTn>
                              </p:par>
                              <p:par>
                                <p:cTn id="31" presetID="10" presetClass="entr" presetSubtype="0" fill="hold" nodeType="withEffect">
                                  <p:stCondLst>
                                    <p:cond delay="0"/>
                                  </p:stCondLst>
                                  <p:childTnLst>
                                    <p:set>
                                      <p:cBhvr>
                                        <p:cTn id="32" dur="1" fill="hold">
                                          <p:stCondLst>
                                            <p:cond delay="0"/>
                                          </p:stCondLst>
                                        </p:cTn>
                                        <p:tgtEl>
                                          <p:spTgt spid="1529"/>
                                        </p:tgtEl>
                                        <p:attrNameLst>
                                          <p:attrName>style.visibility</p:attrName>
                                        </p:attrNameLst>
                                      </p:cBhvr>
                                      <p:to>
                                        <p:strVal val="visible"/>
                                      </p:to>
                                    </p:set>
                                    <p:animEffect transition="in" filter="fade">
                                      <p:cBhvr>
                                        <p:cTn id="33" dur="1000"/>
                                        <p:tgtEl>
                                          <p:spTgt spid="1529"/>
                                        </p:tgtEl>
                                      </p:cBhvr>
                                    </p:animEffect>
                                  </p:childTnLst>
                                </p:cTn>
                              </p:par>
                              <p:par>
                                <p:cTn id="34" presetID="10" presetClass="entr" presetSubtype="0" fill="hold" nodeType="withEffect">
                                  <p:stCondLst>
                                    <p:cond delay="0"/>
                                  </p:stCondLst>
                                  <p:childTnLst>
                                    <p:set>
                                      <p:cBhvr>
                                        <p:cTn id="35" dur="1" fill="hold">
                                          <p:stCondLst>
                                            <p:cond delay="0"/>
                                          </p:stCondLst>
                                        </p:cTn>
                                        <p:tgtEl>
                                          <p:spTgt spid="1531"/>
                                        </p:tgtEl>
                                        <p:attrNameLst>
                                          <p:attrName>style.visibility</p:attrName>
                                        </p:attrNameLst>
                                      </p:cBhvr>
                                      <p:to>
                                        <p:strVal val="visible"/>
                                      </p:to>
                                    </p:set>
                                    <p:animEffect transition="in" filter="fade">
                                      <p:cBhvr>
                                        <p:cTn id="36" dur="1000"/>
                                        <p:tgtEl>
                                          <p:spTgt spid="1531"/>
                                        </p:tgtEl>
                                      </p:cBhvr>
                                    </p:animEffect>
                                  </p:childTnLst>
                                </p:cTn>
                              </p:par>
                              <p:par>
                                <p:cTn id="37" presetID="10" presetClass="entr" presetSubtype="0" fill="hold" nodeType="withEffect">
                                  <p:stCondLst>
                                    <p:cond delay="0"/>
                                  </p:stCondLst>
                                  <p:childTnLst>
                                    <p:set>
                                      <p:cBhvr>
                                        <p:cTn id="38" dur="1" fill="hold">
                                          <p:stCondLst>
                                            <p:cond delay="0"/>
                                          </p:stCondLst>
                                        </p:cTn>
                                        <p:tgtEl>
                                          <p:spTgt spid="1532"/>
                                        </p:tgtEl>
                                        <p:attrNameLst>
                                          <p:attrName>style.visibility</p:attrName>
                                        </p:attrNameLst>
                                      </p:cBhvr>
                                      <p:to>
                                        <p:strVal val="visible"/>
                                      </p:to>
                                    </p:set>
                                    <p:animEffect transition="in" filter="fade">
                                      <p:cBhvr>
                                        <p:cTn id="39" dur="1000"/>
                                        <p:tgtEl>
                                          <p:spTgt spid="1532"/>
                                        </p:tgtEl>
                                      </p:cBhvr>
                                    </p:animEffect>
                                  </p:childTnLst>
                                </p:cTn>
                              </p:par>
                              <p:par>
                                <p:cTn id="40" presetID="10" presetClass="entr" presetSubtype="0" fill="hold" nodeType="withEffect">
                                  <p:stCondLst>
                                    <p:cond delay="0"/>
                                  </p:stCondLst>
                                  <p:childTnLst>
                                    <p:set>
                                      <p:cBhvr>
                                        <p:cTn id="41" dur="1" fill="hold">
                                          <p:stCondLst>
                                            <p:cond delay="0"/>
                                          </p:stCondLst>
                                        </p:cTn>
                                        <p:tgtEl>
                                          <p:spTgt spid="1533"/>
                                        </p:tgtEl>
                                        <p:attrNameLst>
                                          <p:attrName>style.visibility</p:attrName>
                                        </p:attrNameLst>
                                      </p:cBhvr>
                                      <p:to>
                                        <p:strVal val="visible"/>
                                      </p:to>
                                    </p:set>
                                    <p:animEffect transition="in" filter="fade">
                                      <p:cBhvr>
                                        <p:cTn id="42" dur="1000"/>
                                        <p:tgtEl>
                                          <p:spTgt spid="1533"/>
                                        </p:tgtEl>
                                      </p:cBhvr>
                                    </p:animEffect>
                                  </p:childTnLst>
                                </p:cTn>
                              </p:par>
                              <p:par>
                                <p:cTn id="43" presetID="10" presetClass="entr" presetSubtype="0" fill="hold" nodeType="withEffect">
                                  <p:stCondLst>
                                    <p:cond delay="0"/>
                                  </p:stCondLst>
                                  <p:childTnLst>
                                    <p:set>
                                      <p:cBhvr>
                                        <p:cTn id="44" dur="1" fill="hold">
                                          <p:stCondLst>
                                            <p:cond delay="0"/>
                                          </p:stCondLst>
                                        </p:cTn>
                                        <p:tgtEl>
                                          <p:spTgt spid="1528"/>
                                        </p:tgtEl>
                                        <p:attrNameLst>
                                          <p:attrName>style.visibility</p:attrName>
                                        </p:attrNameLst>
                                      </p:cBhvr>
                                      <p:to>
                                        <p:strVal val="visible"/>
                                      </p:to>
                                    </p:set>
                                    <p:animEffect transition="in" filter="fade">
                                      <p:cBhvr>
                                        <p:cTn id="45" dur="1000"/>
                                        <p:tgtEl>
                                          <p:spTgt spid="1528"/>
                                        </p:tgtEl>
                                      </p:cBhvr>
                                    </p:animEffect>
                                  </p:childTnLst>
                                </p:cTn>
                              </p:par>
                              <p:par>
                                <p:cTn id="46" presetID="10" presetClass="entr" presetSubtype="0" fill="hold" nodeType="withEffect">
                                  <p:stCondLst>
                                    <p:cond delay="0"/>
                                  </p:stCondLst>
                                  <p:childTnLst>
                                    <p:set>
                                      <p:cBhvr>
                                        <p:cTn id="47" dur="1" fill="hold">
                                          <p:stCondLst>
                                            <p:cond delay="0"/>
                                          </p:stCondLst>
                                        </p:cTn>
                                        <p:tgtEl>
                                          <p:spTgt spid="1530"/>
                                        </p:tgtEl>
                                        <p:attrNameLst>
                                          <p:attrName>style.visibility</p:attrName>
                                        </p:attrNameLst>
                                      </p:cBhvr>
                                      <p:to>
                                        <p:strVal val="visible"/>
                                      </p:to>
                                    </p:set>
                                    <p:animEffect transition="in" filter="fade">
                                      <p:cBhvr>
                                        <p:cTn id="48" dur="1000"/>
                                        <p:tgtEl>
                                          <p:spTgt spid="1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96"/>
          <p:cNvSpPr txBox="1">
            <a:spLocks noGrp="1"/>
          </p:cNvSpPr>
          <p:nvPr>
            <p:ph type="title"/>
          </p:nvPr>
        </p:nvSpPr>
        <p:spPr>
          <a:xfrm>
            <a:off x="1524000" y="0"/>
            <a:ext cx="9144000" cy="533400"/>
          </a:xfrm>
          <a:prstGeom prst="rect">
            <a:avLst/>
          </a:prstGeom>
        </p:spPr>
        <p:txBody>
          <a:bodyPr spcFirstLastPara="1" vert="horz" wrap="square" lIns="91425" tIns="91425" rIns="91425" bIns="91425" rtlCol="0" anchor="ctr" anchorCtr="0">
            <a:noAutofit/>
          </a:bodyPr>
          <a:lstStyle/>
          <a:p>
            <a:pPr algn="l">
              <a:spcBef>
                <a:spcPts val="0"/>
              </a:spcBef>
              <a:buClr>
                <a:srgbClr val="000000"/>
              </a:buClr>
              <a:buSzPts val="1100"/>
            </a:pPr>
            <a:r>
              <a:rPr lang="en-US"/>
              <a:t>Rapid progress on SQuAD</a:t>
            </a:r>
            <a:endParaRPr/>
          </a:p>
        </p:txBody>
      </p:sp>
      <p:sp>
        <p:nvSpPr>
          <p:cNvPr id="1140" name="Google Shape;1140;p96"/>
          <p:cNvSpPr txBox="1">
            <a:spLocks noGrp="1"/>
          </p:cNvSpPr>
          <p:nvPr>
            <p:ph type="sldNum" idx="12"/>
          </p:nvPr>
        </p:nvSpPr>
        <p:spPr>
          <a:xfrm>
            <a:off x="1924664" y="6245225"/>
            <a:ext cx="2133600" cy="476100"/>
          </a:xfrm>
          <a:prstGeom prst="rect">
            <a:avLst/>
          </a:prstGeom>
        </p:spPr>
        <p:txBody>
          <a:bodyPr spcFirstLastPara="1" vert="horz" wrap="square" lIns="91425" tIns="45700" rIns="91425" bIns="45700" rtlCol="0" anchor="t" anchorCtr="0">
            <a:noAutofit/>
          </a:bodyPr>
          <a:lstStyle/>
          <a:p>
            <a:pPr algn="l">
              <a:buClr>
                <a:srgbClr val="000000"/>
              </a:buClr>
            </a:pPr>
            <a:fld id="{00000000-1234-1234-1234-123412341234}" type="slidenum">
              <a:rPr lang="en-US"/>
              <a:pPr algn="l">
                <a:buClr>
                  <a:srgbClr val="000000"/>
                </a:buClr>
              </a:pPr>
              <a:t>134</a:t>
            </a:fld>
            <a:endParaRPr/>
          </a:p>
        </p:txBody>
      </p:sp>
      <p:sp>
        <p:nvSpPr>
          <p:cNvPr id="1141" name="Google Shape;1141;p96"/>
          <p:cNvSpPr txBox="1"/>
          <p:nvPr/>
        </p:nvSpPr>
        <p:spPr>
          <a:xfrm>
            <a:off x="7328050" y="962425"/>
            <a:ext cx="2133600" cy="402600"/>
          </a:xfrm>
          <a:prstGeom prst="rect">
            <a:avLst/>
          </a:prstGeom>
          <a:solidFill>
            <a:srgbClr val="FFF2CC"/>
          </a:solidFill>
          <a:ln w="9525"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algn="ctr"/>
            <a:r>
              <a:rPr lang="en-US" u="sng">
                <a:solidFill>
                  <a:schemeClr val="hlink"/>
                </a:solidFill>
                <a:hlinkClick r:id="rId3"/>
              </a:rPr>
              <a:t>https://stanford-qa.com</a:t>
            </a:r>
            <a:endParaRPr/>
          </a:p>
        </p:txBody>
      </p:sp>
      <p:cxnSp>
        <p:nvCxnSpPr>
          <p:cNvPr id="1142" name="Google Shape;1142;p96"/>
          <p:cNvCxnSpPr/>
          <p:nvPr/>
        </p:nvCxnSpPr>
        <p:spPr>
          <a:xfrm rot="10800000">
            <a:off x="2991875" y="1497750"/>
            <a:ext cx="0" cy="3672000"/>
          </a:xfrm>
          <a:prstGeom prst="straightConnector1">
            <a:avLst/>
          </a:prstGeom>
          <a:noFill/>
          <a:ln w="19050" cap="flat" cmpd="sng">
            <a:solidFill>
              <a:schemeClr val="dk2"/>
            </a:solidFill>
            <a:prstDash val="solid"/>
            <a:round/>
            <a:headEnd type="none" w="med" len="med"/>
            <a:tailEnd type="triangle" w="med" len="med"/>
          </a:ln>
        </p:spPr>
      </p:cxnSp>
      <p:cxnSp>
        <p:nvCxnSpPr>
          <p:cNvPr id="1143" name="Google Shape;1143;p96"/>
          <p:cNvCxnSpPr/>
          <p:nvPr/>
        </p:nvCxnSpPr>
        <p:spPr>
          <a:xfrm rot="10800000" flipH="1">
            <a:off x="2986966" y="5160041"/>
            <a:ext cx="6052800" cy="4800"/>
          </a:xfrm>
          <a:prstGeom prst="straightConnector1">
            <a:avLst/>
          </a:prstGeom>
          <a:noFill/>
          <a:ln w="19050" cap="flat" cmpd="sng">
            <a:solidFill>
              <a:schemeClr val="dk2"/>
            </a:solidFill>
            <a:prstDash val="solid"/>
            <a:round/>
            <a:headEnd type="none" w="med" len="med"/>
            <a:tailEnd type="triangle" w="med" len="med"/>
          </a:ln>
        </p:spPr>
      </p:cxnSp>
      <p:cxnSp>
        <p:nvCxnSpPr>
          <p:cNvPr id="1144" name="Google Shape;1144;p96"/>
          <p:cNvCxnSpPr/>
          <p:nvPr/>
        </p:nvCxnSpPr>
        <p:spPr>
          <a:xfrm rot="10800000" flipH="1">
            <a:off x="2991875" y="1792250"/>
            <a:ext cx="5920500" cy="1800"/>
          </a:xfrm>
          <a:prstGeom prst="straightConnector1">
            <a:avLst/>
          </a:prstGeom>
          <a:noFill/>
          <a:ln w="9525" cap="flat" cmpd="sng">
            <a:solidFill>
              <a:schemeClr val="dk2"/>
            </a:solidFill>
            <a:prstDash val="dot"/>
            <a:round/>
            <a:headEnd type="none" w="med" len="med"/>
            <a:tailEnd type="none" w="med" len="med"/>
          </a:ln>
        </p:spPr>
      </p:cxnSp>
      <p:sp>
        <p:nvSpPr>
          <p:cNvPr id="1145" name="Google Shape;1145;p96"/>
          <p:cNvSpPr txBox="1"/>
          <p:nvPr/>
        </p:nvSpPr>
        <p:spPr>
          <a:xfrm>
            <a:off x="3039901" y="1497750"/>
            <a:ext cx="2827500" cy="330000"/>
          </a:xfrm>
          <a:prstGeom prst="rect">
            <a:avLst/>
          </a:prstGeom>
          <a:noFill/>
          <a:ln>
            <a:noFill/>
          </a:ln>
        </p:spPr>
        <p:txBody>
          <a:bodyPr spcFirstLastPara="1" wrap="square" lIns="91425" tIns="91425" rIns="91425" bIns="91425" anchor="t" anchorCtr="0">
            <a:noAutofit/>
          </a:bodyPr>
          <a:lstStyle/>
          <a:p>
            <a:r>
              <a:rPr lang="en-US"/>
              <a:t>human performance </a:t>
            </a:r>
            <a:endParaRPr/>
          </a:p>
        </p:txBody>
      </p:sp>
      <p:sp>
        <p:nvSpPr>
          <p:cNvPr id="1146" name="Google Shape;1146;p96"/>
          <p:cNvSpPr txBox="1"/>
          <p:nvPr/>
        </p:nvSpPr>
        <p:spPr>
          <a:xfrm>
            <a:off x="2457651" y="1608099"/>
            <a:ext cx="623700" cy="330000"/>
          </a:xfrm>
          <a:prstGeom prst="rect">
            <a:avLst/>
          </a:prstGeom>
          <a:noFill/>
          <a:ln>
            <a:noFill/>
          </a:ln>
        </p:spPr>
        <p:txBody>
          <a:bodyPr spcFirstLastPara="1" wrap="square" lIns="91425" tIns="91425" rIns="91425" bIns="91425" anchor="t" anchorCtr="0">
            <a:noAutofit/>
          </a:bodyPr>
          <a:lstStyle/>
          <a:p>
            <a:pPr algn="ctr"/>
            <a:r>
              <a:rPr lang="en-US" sz="1000"/>
              <a:t>91.2</a:t>
            </a:r>
            <a:endParaRPr sz="1000"/>
          </a:p>
        </p:txBody>
      </p:sp>
      <p:sp>
        <p:nvSpPr>
          <p:cNvPr id="1147" name="Google Shape;1147;p96"/>
          <p:cNvSpPr txBox="1"/>
          <p:nvPr/>
        </p:nvSpPr>
        <p:spPr>
          <a:xfrm>
            <a:off x="2680026" y="1167749"/>
            <a:ext cx="623700" cy="330000"/>
          </a:xfrm>
          <a:prstGeom prst="rect">
            <a:avLst/>
          </a:prstGeom>
          <a:noFill/>
          <a:ln>
            <a:noFill/>
          </a:ln>
        </p:spPr>
        <p:txBody>
          <a:bodyPr spcFirstLastPara="1" wrap="square" lIns="91425" tIns="91425" rIns="91425" bIns="91425" anchor="t" anchorCtr="0">
            <a:noAutofit/>
          </a:bodyPr>
          <a:lstStyle/>
          <a:p>
            <a:pPr algn="ctr"/>
            <a:r>
              <a:rPr lang="en-US" sz="1200"/>
              <a:t>F1</a:t>
            </a:r>
            <a:endParaRPr sz="1200"/>
          </a:p>
        </p:txBody>
      </p:sp>
      <p:sp>
        <p:nvSpPr>
          <p:cNvPr id="1148" name="Google Shape;1148;p96"/>
          <p:cNvSpPr txBox="1"/>
          <p:nvPr/>
        </p:nvSpPr>
        <p:spPr>
          <a:xfrm>
            <a:off x="5842750" y="635600"/>
            <a:ext cx="5021400" cy="437700"/>
          </a:xfrm>
          <a:prstGeom prst="rect">
            <a:avLst/>
          </a:prstGeom>
          <a:noFill/>
          <a:ln>
            <a:noFill/>
          </a:ln>
        </p:spPr>
        <p:txBody>
          <a:bodyPr spcFirstLastPara="1" wrap="square" lIns="91425" tIns="91425" rIns="91425" bIns="91425" anchor="t" anchorCtr="0">
            <a:noAutofit/>
          </a:bodyPr>
          <a:lstStyle/>
          <a:p>
            <a:pPr algn="ctr"/>
            <a:r>
              <a:rPr lang="en-US" sz="1200"/>
              <a:t>Stanford Question Answering Dataset</a:t>
            </a:r>
            <a:endParaRPr sz="1200"/>
          </a:p>
        </p:txBody>
      </p:sp>
      <p:sp>
        <p:nvSpPr>
          <p:cNvPr id="1149" name="Google Shape;1149;p96"/>
          <p:cNvSpPr txBox="1"/>
          <p:nvPr/>
        </p:nvSpPr>
        <p:spPr>
          <a:xfrm>
            <a:off x="9084726" y="4984899"/>
            <a:ext cx="623700" cy="330000"/>
          </a:xfrm>
          <a:prstGeom prst="rect">
            <a:avLst/>
          </a:prstGeom>
          <a:noFill/>
          <a:ln>
            <a:noFill/>
          </a:ln>
        </p:spPr>
        <p:txBody>
          <a:bodyPr spcFirstLastPara="1" wrap="square" lIns="91425" tIns="91425" rIns="91425" bIns="91425" anchor="t" anchorCtr="0">
            <a:noAutofit/>
          </a:bodyPr>
          <a:lstStyle/>
          <a:p>
            <a:pPr algn="ctr"/>
            <a:r>
              <a:rPr lang="en-US" sz="1200"/>
              <a:t>time</a:t>
            </a:r>
            <a:endParaRPr sz="1200"/>
          </a:p>
        </p:txBody>
      </p:sp>
      <p:sp>
        <p:nvSpPr>
          <p:cNvPr id="1150" name="Google Shape;1150;p96"/>
          <p:cNvSpPr txBox="1"/>
          <p:nvPr/>
        </p:nvSpPr>
        <p:spPr>
          <a:xfrm>
            <a:off x="2988719" y="5137300"/>
            <a:ext cx="6686700" cy="330000"/>
          </a:xfrm>
          <a:prstGeom prst="rect">
            <a:avLst/>
          </a:prstGeom>
          <a:noFill/>
          <a:ln>
            <a:noFill/>
          </a:ln>
        </p:spPr>
        <p:txBody>
          <a:bodyPr spcFirstLastPara="1" wrap="square" lIns="91425" tIns="91425" rIns="91425" bIns="91425" anchor="t" anchorCtr="0">
            <a:noAutofit/>
          </a:bodyPr>
          <a:lstStyle/>
          <a:p>
            <a:r>
              <a:rPr lang="en-US" sz="1100">
                <a:solidFill>
                  <a:srgbClr val="434343"/>
                </a:solidFill>
              </a:rPr>
              <a:t>2016/6      2016/10      2017/1      2017/4      2017/7      2017/10      2018/1      2018/4      2018/7</a:t>
            </a:r>
            <a:endParaRPr sz="1100">
              <a:solidFill>
                <a:srgbClr val="434343"/>
              </a:solidFill>
            </a:endParaRPr>
          </a:p>
        </p:txBody>
      </p:sp>
      <p:cxnSp>
        <p:nvCxnSpPr>
          <p:cNvPr id="1151" name="Google Shape;1151;p96"/>
          <p:cNvCxnSpPr/>
          <p:nvPr/>
        </p:nvCxnSpPr>
        <p:spPr>
          <a:xfrm>
            <a:off x="3430850" y="5712350"/>
            <a:ext cx="5373000" cy="0"/>
          </a:xfrm>
          <a:prstGeom prst="straightConnector1">
            <a:avLst/>
          </a:prstGeom>
          <a:noFill/>
          <a:ln w="19050" cap="flat" cmpd="sng">
            <a:solidFill>
              <a:schemeClr val="dk2"/>
            </a:solidFill>
            <a:prstDash val="solid"/>
            <a:round/>
            <a:headEnd type="triangle" w="med" len="med"/>
            <a:tailEnd type="triangle" w="med" len="med"/>
          </a:ln>
        </p:spPr>
      </p:cxnSp>
      <p:grpSp>
        <p:nvGrpSpPr>
          <p:cNvPr id="1152" name="Google Shape;1152;p96"/>
          <p:cNvGrpSpPr/>
          <p:nvPr/>
        </p:nvGrpSpPr>
        <p:grpSpPr>
          <a:xfrm>
            <a:off x="8448325" y="3477150"/>
            <a:ext cx="1503300" cy="944400"/>
            <a:chOff x="6086125" y="3172350"/>
            <a:chExt cx="1503300" cy="944400"/>
          </a:xfrm>
        </p:grpSpPr>
        <p:sp>
          <p:nvSpPr>
            <p:cNvPr id="1153" name="Google Shape;1153;p96"/>
            <p:cNvSpPr txBox="1"/>
            <p:nvPr/>
          </p:nvSpPr>
          <p:spPr>
            <a:xfrm>
              <a:off x="6086125" y="3172350"/>
              <a:ext cx="1503300" cy="94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nSpc>
                  <a:spcPct val="150000"/>
                </a:lnSpc>
              </a:pPr>
              <a:r>
                <a:rPr lang="en-US" sz="1200"/>
                <a:t>    Linear Classifier</a:t>
              </a:r>
              <a:endParaRPr sz="1200"/>
            </a:p>
            <a:p>
              <a:pPr>
                <a:lnSpc>
                  <a:spcPct val="150000"/>
                </a:lnSpc>
              </a:pPr>
              <a:r>
                <a:rPr lang="en-US" sz="1200"/>
                <a:t>    Neural Network </a:t>
              </a:r>
              <a:endParaRPr sz="1200"/>
            </a:p>
            <a:p>
              <a:pPr>
                <a:lnSpc>
                  <a:spcPct val="150000"/>
                </a:lnSpc>
              </a:pPr>
              <a:r>
                <a:rPr lang="en-US" sz="1200"/>
                <a:t>    Ensemble</a:t>
              </a:r>
              <a:endParaRPr sz="1200"/>
            </a:p>
          </p:txBody>
        </p:sp>
        <p:sp>
          <p:nvSpPr>
            <p:cNvPr id="1154" name="Google Shape;1154;p96"/>
            <p:cNvSpPr/>
            <p:nvPr/>
          </p:nvSpPr>
          <p:spPr>
            <a:xfrm>
              <a:off x="6183338" y="3330711"/>
              <a:ext cx="97800" cy="101700"/>
            </a:xfrm>
            <a:prstGeom prst="ellipse">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55" name="Google Shape;1155;p96"/>
            <p:cNvSpPr/>
            <p:nvPr/>
          </p:nvSpPr>
          <p:spPr>
            <a:xfrm>
              <a:off x="6183350" y="3882250"/>
              <a:ext cx="97800" cy="101700"/>
            </a:xfrm>
            <a:prstGeom prst="ellipse">
              <a:avLst/>
            </a:prstGeom>
            <a:solidFill>
              <a:srgbClr val="00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56" name="Google Shape;1156;p96"/>
            <p:cNvSpPr/>
            <p:nvPr/>
          </p:nvSpPr>
          <p:spPr>
            <a:xfrm>
              <a:off x="6183350" y="3606475"/>
              <a:ext cx="97800" cy="1017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1157" name="Google Shape;1157;p96"/>
          <p:cNvSpPr txBox="1"/>
          <p:nvPr/>
        </p:nvSpPr>
        <p:spPr>
          <a:xfrm>
            <a:off x="5655128" y="5666111"/>
            <a:ext cx="1113600" cy="437700"/>
          </a:xfrm>
          <a:prstGeom prst="rect">
            <a:avLst/>
          </a:prstGeom>
          <a:noFill/>
          <a:ln>
            <a:noFill/>
          </a:ln>
        </p:spPr>
        <p:txBody>
          <a:bodyPr spcFirstLastPara="1" wrap="square" lIns="91425" tIns="91425" rIns="91425" bIns="91425" anchor="t" anchorCtr="0">
            <a:noAutofit/>
          </a:bodyPr>
          <a:lstStyle/>
          <a:p>
            <a:r>
              <a:rPr lang="en-US" i="1"/>
              <a:t>71 systems </a:t>
            </a:r>
            <a:endParaRPr i="1"/>
          </a:p>
        </p:txBody>
      </p:sp>
      <p:sp>
        <p:nvSpPr>
          <p:cNvPr id="1158" name="Google Shape;1158;p96"/>
          <p:cNvSpPr/>
          <p:nvPr/>
        </p:nvSpPr>
        <p:spPr>
          <a:xfrm>
            <a:off x="7811045" y="1842541"/>
            <a:ext cx="97800" cy="101700"/>
          </a:xfrm>
          <a:prstGeom prst="ellipse">
            <a:avLst/>
          </a:prstGeom>
          <a:solidFill>
            <a:srgbClr val="00FF00"/>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59" name="Google Shape;1159;p96"/>
          <p:cNvSpPr txBox="1"/>
          <p:nvPr/>
        </p:nvSpPr>
        <p:spPr>
          <a:xfrm>
            <a:off x="7702524" y="1463487"/>
            <a:ext cx="1191000" cy="3300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800">
                <a:solidFill>
                  <a:srgbClr val="999999"/>
                </a:solidFill>
              </a:rPr>
              <a:t>(QANet)</a:t>
            </a:r>
            <a:endParaRPr sz="1000"/>
          </a:p>
          <a:p>
            <a:r>
              <a:rPr lang="en-US" sz="1000"/>
              <a:t>89.7</a:t>
            </a:r>
            <a:endParaRPr sz="800">
              <a:solidFill>
                <a:srgbClr val="999999"/>
              </a:solidFill>
            </a:endParaRPr>
          </a:p>
        </p:txBody>
      </p:sp>
      <p:sp>
        <p:nvSpPr>
          <p:cNvPr id="1160" name="Google Shape;1160;p96"/>
          <p:cNvSpPr/>
          <p:nvPr/>
        </p:nvSpPr>
        <p:spPr>
          <a:xfrm>
            <a:off x="6052435" y="2195425"/>
            <a:ext cx="97800" cy="101700"/>
          </a:xfrm>
          <a:prstGeom prst="ellipse">
            <a:avLst/>
          </a:prstGeom>
          <a:solidFill>
            <a:srgbClr val="00FF00"/>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61" name="Google Shape;1161;p96"/>
          <p:cNvSpPr/>
          <p:nvPr/>
        </p:nvSpPr>
        <p:spPr>
          <a:xfrm>
            <a:off x="5214235" y="2347825"/>
            <a:ext cx="97800" cy="101700"/>
          </a:xfrm>
          <a:prstGeom prst="ellipse">
            <a:avLst/>
          </a:prstGeom>
          <a:solidFill>
            <a:srgbClr val="00FF00"/>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1162" name="Google Shape;1162;p96"/>
          <p:cNvGrpSpPr/>
          <p:nvPr/>
        </p:nvGrpSpPr>
        <p:grpSpPr>
          <a:xfrm>
            <a:off x="3249976" y="4669303"/>
            <a:ext cx="2146021" cy="330000"/>
            <a:chOff x="1725975" y="4593103"/>
            <a:chExt cx="2146021" cy="330000"/>
          </a:xfrm>
        </p:grpSpPr>
        <p:sp>
          <p:nvSpPr>
            <p:cNvPr id="1163" name="Google Shape;1163;p96"/>
            <p:cNvSpPr/>
            <p:nvPr/>
          </p:nvSpPr>
          <p:spPr>
            <a:xfrm>
              <a:off x="1725975" y="4709375"/>
              <a:ext cx="97800" cy="101700"/>
            </a:xfrm>
            <a:prstGeom prst="ellipse">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64" name="Google Shape;1164;p96"/>
            <p:cNvSpPr txBox="1"/>
            <p:nvPr/>
          </p:nvSpPr>
          <p:spPr>
            <a:xfrm>
              <a:off x="1775296" y="4593103"/>
              <a:ext cx="2096700" cy="330000"/>
            </a:xfrm>
            <a:prstGeom prst="rect">
              <a:avLst/>
            </a:prstGeom>
            <a:noFill/>
            <a:ln>
              <a:noFill/>
            </a:ln>
          </p:spPr>
          <p:txBody>
            <a:bodyPr spcFirstLastPara="1" wrap="square" lIns="91425" tIns="91425" rIns="91425" bIns="91425" anchor="t" anchorCtr="0">
              <a:noAutofit/>
            </a:bodyPr>
            <a:lstStyle/>
            <a:p>
              <a:r>
                <a:rPr lang="en-US" sz="1000"/>
                <a:t>51.0 </a:t>
              </a:r>
              <a:r>
                <a:rPr lang="en-US" sz="1000">
                  <a:solidFill>
                    <a:srgbClr val="999999"/>
                  </a:solidFill>
                </a:rPr>
                <a:t>(Logistic Regression)</a:t>
              </a:r>
              <a:endParaRPr sz="1000">
                <a:solidFill>
                  <a:srgbClr val="999999"/>
                </a:solidFill>
              </a:endParaRPr>
            </a:p>
          </p:txBody>
        </p:sp>
      </p:grpSp>
      <p:cxnSp>
        <p:nvCxnSpPr>
          <p:cNvPr id="1165" name="Google Shape;1165;p96"/>
          <p:cNvCxnSpPr>
            <a:stCxn id="1166" idx="7"/>
            <a:endCxn id="1161" idx="3"/>
          </p:cNvCxnSpPr>
          <p:nvPr/>
        </p:nvCxnSpPr>
        <p:spPr>
          <a:xfrm rot="10800000" flipH="1">
            <a:off x="3849912" y="2434719"/>
            <a:ext cx="1378500" cy="842400"/>
          </a:xfrm>
          <a:prstGeom prst="straightConnector1">
            <a:avLst/>
          </a:prstGeom>
          <a:noFill/>
          <a:ln w="9525" cap="flat" cmpd="sng">
            <a:solidFill>
              <a:srgbClr val="00FF00"/>
            </a:solidFill>
            <a:prstDash val="solid"/>
            <a:round/>
            <a:headEnd type="none" w="med" len="med"/>
            <a:tailEnd type="none" w="med" len="med"/>
          </a:ln>
        </p:spPr>
      </p:cxnSp>
      <p:cxnSp>
        <p:nvCxnSpPr>
          <p:cNvPr id="1167" name="Google Shape;1167;p96"/>
          <p:cNvCxnSpPr>
            <a:stCxn id="1161" idx="6"/>
          </p:cNvCxnSpPr>
          <p:nvPr/>
        </p:nvCxnSpPr>
        <p:spPr>
          <a:xfrm rot="10800000" flipH="1">
            <a:off x="5312035" y="2266675"/>
            <a:ext cx="762000" cy="132000"/>
          </a:xfrm>
          <a:prstGeom prst="straightConnector1">
            <a:avLst/>
          </a:prstGeom>
          <a:noFill/>
          <a:ln w="9525" cap="flat" cmpd="sng">
            <a:solidFill>
              <a:srgbClr val="00FF00"/>
            </a:solidFill>
            <a:prstDash val="solid"/>
            <a:round/>
            <a:headEnd type="none" w="med" len="med"/>
            <a:tailEnd type="none" w="med" len="med"/>
          </a:ln>
        </p:spPr>
      </p:cxnSp>
      <p:cxnSp>
        <p:nvCxnSpPr>
          <p:cNvPr id="1168" name="Google Shape;1168;p96"/>
          <p:cNvCxnSpPr/>
          <p:nvPr/>
        </p:nvCxnSpPr>
        <p:spPr>
          <a:xfrm rot="10800000" flipH="1">
            <a:off x="6127966" y="1899739"/>
            <a:ext cx="1725000" cy="342600"/>
          </a:xfrm>
          <a:prstGeom prst="straightConnector1">
            <a:avLst/>
          </a:prstGeom>
          <a:noFill/>
          <a:ln w="9525" cap="flat" cmpd="sng">
            <a:solidFill>
              <a:srgbClr val="00FF00"/>
            </a:solidFill>
            <a:prstDash val="solid"/>
            <a:round/>
            <a:headEnd type="none" w="med" len="med"/>
            <a:tailEnd type="none" w="med" len="med"/>
          </a:ln>
        </p:spPr>
      </p:cxnSp>
      <p:sp>
        <p:nvSpPr>
          <p:cNvPr id="1169" name="Google Shape;1169;p96"/>
          <p:cNvSpPr txBox="1"/>
          <p:nvPr/>
        </p:nvSpPr>
        <p:spPr>
          <a:xfrm>
            <a:off x="4396225" y="1994650"/>
            <a:ext cx="1030200" cy="330000"/>
          </a:xfrm>
          <a:prstGeom prst="rect">
            <a:avLst/>
          </a:prstGeom>
          <a:noFill/>
          <a:ln>
            <a:noFill/>
          </a:ln>
        </p:spPr>
        <p:txBody>
          <a:bodyPr spcFirstLastPara="1" wrap="square" lIns="91425" tIns="91425" rIns="91425" bIns="91425" anchor="t" anchorCtr="0">
            <a:noAutofit/>
          </a:bodyPr>
          <a:lstStyle/>
          <a:p>
            <a:pPr algn="r">
              <a:buClr>
                <a:schemeClr val="dk1"/>
              </a:buClr>
              <a:buSzPts val="1100"/>
            </a:pPr>
            <a:r>
              <a:rPr lang="en-US" sz="800">
                <a:solidFill>
                  <a:srgbClr val="999999"/>
                </a:solidFill>
              </a:rPr>
              <a:t>(ReasoNet)</a:t>
            </a:r>
            <a:endParaRPr sz="1000"/>
          </a:p>
          <a:p>
            <a:pPr algn="r"/>
            <a:r>
              <a:rPr lang="en-US" sz="1000"/>
              <a:t>82.6</a:t>
            </a:r>
            <a:endParaRPr sz="800">
              <a:solidFill>
                <a:srgbClr val="999999"/>
              </a:solidFill>
            </a:endParaRPr>
          </a:p>
        </p:txBody>
      </p:sp>
      <p:sp>
        <p:nvSpPr>
          <p:cNvPr id="1170" name="Google Shape;1170;p96"/>
          <p:cNvSpPr/>
          <p:nvPr/>
        </p:nvSpPr>
        <p:spPr>
          <a:xfrm>
            <a:off x="8196964" y="1908007"/>
            <a:ext cx="97800" cy="101700"/>
          </a:xfrm>
          <a:prstGeom prst="ellipse">
            <a:avLst/>
          </a:prstGeom>
          <a:solidFill>
            <a:srgbClr val="F4CCCC"/>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71" name="Google Shape;1171;p96"/>
          <p:cNvSpPr txBox="1"/>
          <p:nvPr/>
        </p:nvSpPr>
        <p:spPr>
          <a:xfrm>
            <a:off x="8197303" y="1925913"/>
            <a:ext cx="1191000" cy="330000"/>
          </a:xfrm>
          <a:prstGeom prst="rect">
            <a:avLst/>
          </a:prstGeom>
          <a:noFill/>
          <a:ln>
            <a:noFill/>
          </a:ln>
        </p:spPr>
        <p:txBody>
          <a:bodyPr spcFirstLastPara="1" wrap="square" lIns="91425" tIns="91425" rIns="91425" bIns="91425" anchor="t" anchorCtr="0">
            <a:noAutofit/>
          </a:bodyPr>
          <a:lstStyle/>
          <a:p>
            <a:r>
              <a:rPr lang="en-US" sz="1000"/>
              <a:t>88.9 </a:t>
            </a:r>
            <a:endParaRPr sz="1000"/>
          </a:p>
          <a:p>
            <a:r>
              <a:rPr lang="en-US" sz="800">
                <a:solidFill>
                  <a:srgbClr val="999999"/>
                </a:solidFill>
              </a:rPr>
              <a:t>(MARS)</a:t>
            </a:r>
            <a:endParaRPr sz="800">
              <a:solidFill>
                <a:srgbClr val="999999"/>
              </a:solidFill>
            </a:endParaRPr>
          </a:p>
        </p:txBody>
      </p:sp>
      <p:sp>
        <p:nvSpPr>
          <p:cNvPr id="1172" name="Google Shape;1172;p96"/>
          <p:cNvSpPr/>
          <p:nvPr/>
        </p:nvSpPr>
        <p:spPr>
          <a:xfrm>
            <a:off x="7419125" y="2040925"/>
            <a:ext cx="97800" cy="101700"/>
          </a:xfrm>
          <a:prstGeom prst="ellipse">
            <a:avLst/>
          </a:prstGeom>
          <a:solidFill>
            <a:srgbClr val="F4CCCC"/>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73" name="Google Shape;1173;p96"/>
          <p:cNvSpPr txBox="1"/>
          <p:nvPr/>
        </p:nvSpPr>
        <p:spPr>
          <a:xfrm>
            <a:off x="7395425" y="2020625"/>
            <a:ext cx="623700" cy="330000"/>
          </a:xfrm>
          <a:prstGeom prst="rect">
            <a:avLst/>
          </a:prstGeom>
          <a:noFill/>
          <a:ln>
            <a:noFill/>
          </a:ln>
        </p:spPr>
        <p:txBody>
          <a:bodyPr spcFirstLastPara="1" wrap="square" lIns="91425" tIns="91425" rIns="91425" bIns="91425" anchor="t" anchorCtr="0">
            <a:noAutofit/>
          </a:bodyPr>
          <a:lstStyle/>
          <a:p>
            <a:r>
              <a:rPr lang="en-US" sz="1000"/>
              <a:t>87.0</a:t>
            </a:r>
            <a:r>
              <a:rPr lang="en-US" sz="800"/>
              <a:t> </a:t>
            </a:r>
            <a:endParaRPr sz="800"/>
          </a:p>
          <a:p>
            <a:r>
              <a:rPr lang="en-US" sz="800">
                <a:solidFill>
                  <a:srgbClr val="999999"/>
                </a:solidFill>
              </a:rPr>
              <a:t>(SLQA)</a:t>
            </a:r>
            <a:endParaRPr sz="800">
              <a:solidFill>
                <a:srgbClr val="999999"/>
              </a:solidFill>
            </a:endParaRPr>
          </a:p>
        </p:txBody>
      </p:sp>
      <p:grpSp>
        <p:nvGrpSpPr>
          <p:cNvPr id="1174" name="Google Shape;1174;p96"/>
          <p:cNvGrpSpPr/>
          <p:nvPr/>
        </p:nvGrpSpPr>
        <p:grpSpPr>
          <a:xfrm>
            <a:off x="6873775" y="2166081"/>
            <a:ext cx="1085400" cy="433332"/>
            <a:chOff x="5121180" y="2347175"/>
            <a:chExt cx="1085400" cy="555198"/>
          </a:xfrm>
        </p:grpSpPr>
        <p:sp>
          <p:nvSpPr>
            <p:cNvPr id="1175" name="Google Shape;1175;p96"/>
            <p:cNvSpPr/>
            <p:nvPr/>
          </p:nvSpPr>
          <p:spPr>
            <a:xfrm>
              <a:off x="5231175" y="2347175"/>
              <a:ext cx="97800" cy="101700"/>
            </a:xfrm>
            <a:prstGeom prst="ellipse">
              <a:avLst/>
            </a:prstGeom>
            <a:solidFill>
              <a:srgbClr val="F4CCCC"/>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76" name="Google Shape;1176;p96"/>
            <p:cNvSpPr txBox="1"/>
            <p:nvPr/>
          </p:nvSpPr>
          <p:spPr>
            <a:xfrm>
              <a:off x="5121180" y="2419973"/>
              <a:ext cx="1085400" cy="482400"/>
            </a:xfrm>
            <a:prstGeom prst="rect">
              <a:avLst/>
            </a:prstGeom>
            <a:noFill/>
            <a:ln>
              <a:noFill/>
            </a:ln>
          </p:spPr>
          <p:txBody>
            <a:bodyPr spcFirstLastPara="1" wrap="square" lIns="91425" tIns="91425" rIns="91425" bIns="91425" anchor="t" anchorCtr="0">
              <a:noAutofit/>
            </a:bodyPr>
            <a:lstStyle/>
            <a:p>
              <a:r>
                <a:rPr lang="en-US" sz="1000"/>
                <a:t>84.9 </a:t>
              </a:r>
              <a:endParaRPr sz="1000"/>
            </a:p>
            <a:p>
              <a:r>
                <a:rPr lang="en-US" sz="800">
                  <a:solidFill>
                    <a:srgbClr val="999999"/>
                  </a:solidFill>
                </a:rPr>
                <a:t>(AttentionReader)</a:t>
              </a:r>
              <a:endParaRPr sz="800">
                <a:solidFill>
                  <a:srgbClr val="999999"/>
                </a:solidFill>
              </a:endParaRPr>
            </a:p>
          </p:txBody>
        </p:sp>
      </p:grpSp>
      <p:grpSp>
        <p:nvGrpSpPr>
          <p:cNvPr id="1177" name="Google Shape;1177;p96"/>
          <p:cNvGrpSpPr/>
          <p:nvPr/>
        </p:nvGrpSpPr>
        <p:grpSpPr>
          <a:xfrm>
            <a:off x="6340374" y="2270976"/>
            <a:ext cx="623700" cy="359925"/>
            <a:chOff x="5121174" y="2347175"/>
            <a:chExt cx="623700" cy="359925"/>
          </a:xfrm>
        </p:grpSpPr>
        <p:sp>
          <p:nvSpPr>
            <p:cNvPr id="1178" name="Google Shape;1178;p96"/>
            <p:cNvSpPr/>
            <p:nvPr/>
          </p:nvSpPr>
          <p:spPr>
            <a:xfrm>
              <a:off x="5231175" y="2347175"/>
              <a:ext cx="97800" cy="101700"/>
            </a:xfrm>
            <a:prstGeom prst="ellipse">
              <a:avLst/>
            </a:prstGeom>
            <a:solidFill>
              <a:srgbClr val="F4CCCC"/>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79" name="Google Shape;1179;p96"/>
            <p:cNvSpPr txBox="1"/>
            <p:nvPr/>
          </p:nvSpPr>
          <p:spPr>
            <a:xfrm>
              <a:off x="5121174" y="2377100"/>
              <a:ext cx="623700" cy="330000"/>
            </a:xfrm>
            <a:prstGeom prst="rect">
              <a:avLst/>
            </a:prstGeom>
            <a:noFill/>
            <a:ln>
              <a:noFill/>
            </a:ln>
          </p:spPr>
          <p:txBody>
            <a:bodyPr spcFirstLastPara="1" wrap="square" lIns="91425" tIns="91425" rIns="91425" bIns="91425" anchor="t" anchorCtr="0">
              <a:noAutofit/>
            </a:bodyPr>
            <a:lstStyle/>
            <a:p>
              <a:r>
                <a:rPr lang="en-US" sz="1000"/>
                <a:t>83.1 </a:t>
              </a:r>
              <a:endParaRPr sz="1000"/>
            </a:p>
            <a:p>
              <a:r>
                <a:rPr lang="en-US" sz="800">
                  <a:solidFill>
                    <a:srgbClr val="999999"/>
                  </a:solidFill>
                </a:rPr>
                <a:t>(DCN+)</a:t>
              </a:r>
              <a:endParaRPr sz="800">
                <a:solidFill>
                  <a:srgbClr val="999999"/>
                </a:solidFill>
              </a:endParaRPr>
            </a:p>
          </p:txBody>
        </p:sp>
      </p:grpSp>
      <p:grpSp>
        <p:nvGrpSpPr>
          <p:cNvPr id="1180" name="Google Shape;1180;p96"/>
          <p:cNvGrpSpPr/>
          <p:nvPr/>
        </p:nvGrpSpPr>
        <p:grpSpPr>
          <a:xfrm>
            <a:off x="4898586" y="2499575"/>
            <a:ext cx="1191000" cy="451530"/>
            <a:chOff x="5203386" y="2347175"/>
            <a:chExt cx="1191000" cy="451530"/>
          </a:xfrm>
        </p:grpSpPr>
        <p:sp>
          <p:nvSpPr>
            <p:cNvPr id="1181" name="Google Shape;1181;p96"/>
            <p:cNvSpPr/>
            <p:nvPr/>
          </p:nvSpPr>
          <p:spPr>
            <a:xfrm>
              <a:off x="5231175" y="2347175"/>
              <a:ext cx="97800" cy="101700"/>
            </a:xfrm>
            <a:prstGeom prst="ellipse">
              <a:avLst/>
            </a:prstGeom>
            <a:solidFill>
              <a:srgbClr val="F4CCCC"/>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82" name="Google Shape;1182;p96"/>
            <p:cNvSpPr txBox="1"/>
            <p:nvPr/>
          </p:nvSpPr>
          <p:spPr>
            <a:xfrm>
              <a:off x="5203386" y="2361005"/>
              <a:ext cx="1191000" cy="437700"/>
            </a:xfrm>
            <a:prstGeom prst="rect">
              <a:avLst/>
            </a:prstGeom>
            <a:noFill/>
            <a:ln>
              <a:noFill/>
            </a:ln>
          </p:spPr>
          <p:txBody>
            <a:bodyPr spcFirstLastPara="1" wrap="square" lIns="91425" tIns="91425" rIns="91425" bIns="91425" anchor="t" anchorCtr="0">
              <a:noAutofit/>
            </a:bodyPr>
            <a:lstStyle/>
            <a:p>
              <a:r>
                <a:rPr lang="en-US" sz="1000"/>
                <a:t>79.4</a:t>
              </a:r>
              <a:endParaRPr sz="1000"/>
            </a:p>
            <a:p>
              <a:pPr>
                <a:buClr>
                  <a:schemeClr val="dk1"/>
                </a:buClr>
                <a:buSzPts val="1100"/>
              </a:pPr>
              <a:r>
                <a:rPr lang="en-US" sz="800">
                  <a:solidFill>
                    <a:srgbClr val="999999"/>
                  </a:solidFill>
                </a:rPr>
                <a:t>(ReasoNet)</a:t>
              </a:r>
              <a:endParaRPr sz="1000"/>
            </a:p>
          </p:txBody>
        </p:sp>
      </p:grpSp>
      <p:sp>
        <p:nvSpPr>
          <p:cNvPr id="1183" name="Google Shape;1183;p96"/>
          <p:cNvSpPr/>
          <p:nvPr/>
        </p:nvSpPr>
        <p:spPr>
          <a:xfrm>
            <a:off x="2924471" y="2533350"/>
            <a:ext cx="127500" cy="4800"/>
          </a:xfrm>
          <a:prstGeom prst="mathMin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1184" name="Google Shape;1184;p96"/>
          <p:cNvGrpSpPr/>
          <p:nvPr/>
        </p:nvGrpSpPr>
        <p:grpSpPr>
          <a:xfrm>
            <a:off x="3368587" y="2453303"/>
            <a:ext cx="1191000" cy="452773"/>
            <a:chOff x="4282987" y="1996102"/>
            <a:chExt cx="1191000" cy="452773"/>
          </a:xfrm>
        </p:grpSpPr>
        <p:sp>
          <p:nvSpPr>
            <p:cNvPr id="1185" name="Google Shape;1185;p96"/>
            <p:cNvSpPr/>
            <p:nvPr/>
          </p:nvSpPr>
          <p:spPr>
            <a:xfrm>
              <a:off x="5231175" y="2347175"/>
              <a:ext cx="97800" cy="101700"/>
            </a:xfrm>
            <a:prstGeom prst="ellipse">
              <a:avLst/>
            </a:prstGeom>
            <a:solidFill>
              <a:srgbClr val="F4CCCC"/>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86" name="Google Shape;1186;p96"/>
            <p:cNvSpPr txBox="1"/>
            <p:nvPr/>
          </p:nvSpPr>
          <p:spPr>
            <a:xfrm>
              <a:off x="4282987" y="1996102"/>
              <a:ext cx="1191000" cy="330000"/>
            </a:xfrm>
            <a:prstGeom prst="rect">
              <a:avLst/>
            </a:prstGeom>
            <a:noFill/>
            <a:ln>
              <a:noFill/>
            </a:ln>
          </p:spPr>
          <p:txBody>
            <a:bodyPr spcFirstLastPara="1" wrap="square" lIns="91425" tIns="91425" rIns="91425" bIns="91425" anchor="t" anchorCtr="0">
              <a:noAutofit/>
            </a:bodyPr>
            <a:lstStyle/>
            <a:p>
              <a:pPr algn="r"/>
              <a:r>
                <a:rPr lang="en-US" sz="800">
                  <a:solidFill>
                    <a:srgbClr val="999999"/>
                  </a:solidFill>
                </a:rPr>
                <a:t>(BiDAF)</a:t>
              </a:r>
              <a:endParaRPr sz="1000"/>
            </a:p>
            <a:p>
              <a:pPr algn="r"/>
              <a:r>
                <a:rPr lang="en-US" sz="1000"/>
                <a:t>77.3</a:t>
              </a:r>
              <a:endParaRPr sz="800">
                <a:solidFill>
                  <a:srgbClr val="999999"/>
                </a:solidFill>
              </a:endParaRPr>
            </a:p>
          </p:txBody>
        </p:sp>
      </p:grpSp>
      <p:sp>
        <p:nvSpPr>
          <p:cNvPr id="1187" name="Google Shape;1187;p96"/>
          <p:cNvSpPr/>
          <p:nvPr/>
        </p:nvSpPr>
        <p:spPr>
          <a:xfrm>
            <a:off x="2924471" y="4977761"/>
            <a:ext cx="127500" cy="4800"/>
          </a:xfrm>
          <a:prstGeom prst="mathMin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88" name="Google Shape;1188;p96"/>
          <p:cNvSpPr/>
          <p:nvPr/>
        </p:nvSpPr>
        <p:spPr>
          <a:xfrm>
            <a:off x="2924471" y="4215761"/>
            <a:ext cx="127500" cy="4800"/>
          </a:xfrm>
          <a:prstGeom prst="mathMin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89" name="Google Shape;1189;p96"/>
          <p:cNvSpPr/>
          <p:nvPr/>
        </p:nvSpPr>
        <p:spPr>
          <a:xfrm>
            <a:off x="2924471" y="3377561"/>
            <a:ext cx="127500" cy="4800"/>
          </a:xfrm>
          <a:prstGeom prst="mathMin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0" name="Google Shape;1190;p96"/>
          <p:cNvSpPr/>
          <p:nvPr/>
        </p:nvSpPr>
        <p:spPr>
          <a:xfrm>
            <a:off x="2924471" y="1853561"/>
            <a:ext cx="127500" cy="4800"/>
          </a:xfrm>
          <a:prstGeom prst="mathMin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1" name="Google Shape;1191;p96"/>
          <p:cNvSpPr txBox="1"/>
          <p:nvPr/>
        </p:nvSpPr>
        <p:spPr>
          <a:xfrm>
            <a:off x="5137281" y="1821613"/>
            <a:ext cx="1191000" cy="330000"/>
          </a:xfrm>
          <a:prstGeom prst="rect">
            <a:avLst/>
          </a:prstGeom>
          <a:noFill/>
          <a:ln>
            <a:noFill/>
          </a:ln>
        </p:spPr>
        <p:txBody>
          <a:bodyPr spcFirstLastPara="1" wrap="square" lIns="91425" tIns="91425" rIns="91425" bIns="91425" anchor="t" anchorCtr="0">
            <a:noAutofit/>
          </a:bodyPr>
          <a:lstStyle/>
          <a:p>
            <a:pPr algn="r">
              <a:buClr>
                <a:schemeClr val="dk1"/>
              </a:buClr>
              <a:buSzPts val="1100"/>
            </a:pPr>
            <a:r>
              <a:rPr lang="en-US" sz="800">
                <a:solidFill>
                  <a:srgbClr val="999999"/>
                </a:solidFill>
              </a:rPr>
              <a:t>(AoA Reader)</a:t>
            </a:r>
            <a:endParaRPr sz="1000"/>
          </a:p>
          <a:p>
            <a:pPr algn="r"/>
            <a:r>
              <a:rPr lang="en-US" sz="1000"/>
              <a:t>85.3</a:t>
            </a:r>
            <a:endParaRPr sz="800">
              <a:solidFill>
                <a:srgbClr val="999999"/>
              </a:solidFill>
            </a:endParaRPr>
          </a:p>
        </p:txBody>
      </p:sp>
      <p:grpSp>
        <p:nvGrpSpPr>
          <p:cNvPr id="1192" name="Google Shape;1192;p96"/>
          <p:cNvGrpSpPr/>
          <p:nvPr/>
        </p:nvGrpSpPr>
        <p:grpSpPr>
          <a:xfrm>
            <a:off x="2991879" y="2889951"/>
            <a:ext cx="2178782" cy="829855"/>
            <a:chOff x="1467879" y="2889950"/>
            <a:chExt cx="2178782" cy="829855"/>
          </a:xfrm>
        </p:grpSpPr>
        <p:sp>
          <p:nvSpPr>
            <p:cNvPr id="1166" name="Google Shape;1166;p96"/>
            <p:cNvSpPr/>
            <p:nvPr/>
          </p:nvSpPr>
          <p:spPr>
            <a:xfrm>
              <a:off x="2242435" y="3262225"/>
              <a:ext cx="97800" cy="101700"/>
            </a:xfrm>
            <a:prstGeom prst="ellipse">
              <a:avLst/>
            </a:prstGeom>
            <a:solidFill>
              <a:srgbClr val="00FF00"/>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1193" name="Google Shape;1193;p96"/>
            <p:cNvGrpSpPr/>
            <p:nvPr/>
          </p:nvGrpSpPr>
          <p:grpSpPr>
            <a:xfrm>
              <a:off x="2143361" y="3347859"/>
              <a:ext cx="1503300" cy="371946"/>
              <a:chOff x="5133193" y="2347175"/>
              <a:chExt cx="1503300" cy="371946"/>
            </a:xfrm>
          </p:grpSpPr>
          <p:sp>
            <p:nvSpPr>
              <p:cNvPr id="1194" name="Google Shape;1194;p96"/>
              <p:cNvSpPr/>
              <p:nvPr/>
            </p:nvSpPr>
            <p:spPr>
              <a:xfrm>
                <a:off x="5231175" y="2347175"/>
                <a:ext cx="97800" cy="101700"/>
              </a:xfrm>
              <a:prstGeom prst="ellipse">
                <a:avLst/>
              </a:prstGeom>
              <a:solidFill>
                <a:srgbClr val="F4CCCC"/>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5" name="Google Shape;1195;p96"/>
              <p:cNvSpPr txBox="1"/>
              <p:nvPr/>
            </p:nvSpPr>
            <p:spPr>
              <a:xfrm>
                <a:off x="5133193" y="2389121"/>
                <a:ext cx="1503300" cy="330000"/>
              </a:xfrm>
              <a:prstGeom prst="rect">
                <a:avLst/>
              </a:prstGeom>
              <a:noFill/>
              <a:ln>
                <a:noFill/>
              </a:ln>
            </p:spPr>
            <p:txBody>
              <a:bodyPr spcFirstLastPara="1" wrap="square" lIns="91425" tIns="91425" rIns="91425" bIns="91425" anchor="t" anchorCtr="0">
                <a:noAutofit/>
              </a:bodyPr>
              <a:lstStyle/>
              <a:p>
                <a:r>
                  <a:rPr lang="en-US" sz="1000"/>
                  <a:t>70.1 </a:t>
                </a:r>
                <a:br>
                  <a:rPr lang="en-US" sz="1000"/>
                </a:br>
                <a:r>
                  <a:rPr lang="en-US" sz="800">
                    <a:solidFill>
                      <a:srgbClr val="999999"/>
                    </a:solidFill>
                  </a:rPr>
                  <a:t>(MatchLSTM)</a:t>
                </a:r>
                <a:endParaRPr sz="800">
                  <a:solidFill>
                    <a:srgbClr val="999999"/>
                  </a:solidFill>
                </a:endParaRPr>
              </a:p>
            </p:txBody>
          </p:sp>
        </p:grpSp>
        <p:sp>
          <p:nvSpPr>
            <p:cNvPr id="1196" name="Google Shape;1196;p96"/>
            <p:cNvSpPr txBox="1"/>
            <p:nvPr/>
          </p:nvSpPr>
          <p:spPr>
            <a:xfrm>
              <a:off x="1467879" y="2889950"/>
              <a:ext cx="1002000" cy="330000"/>
            </a:xfrm>
            <a:prstGeom prst="rect">
              <a:avLst/>
            </a:prstGeom>
            <a:noFill/>
            <a:ln>
              <a:noFill/>
            </a:ln>
          </p:spPr>
          <p:txBody>
            <a:bodyPr spcFirstLastPara="1" wrap="square" lIns="91425" tIns="91425" rIns="91425" bIns="91425" anchor="t" anchorCtr="0">
              <a:noAutofit/>
            </a:bodyPr>
            <a:lstStyle/>
            <a:p>
              <a:pPr algn="r">
                <a:buClr>
                  <a:schemeClr val="dk1"/>
                </a:buClr>
                <a:buSzPts val="1100"/>
              </a:pPr>
              <a:r>
                <a:rPr lang="en-US" sz="800">
                  <a:solidFill>
                    <a:srgbClr val="999999"/>
                  </a:solidFill>
                </a:rPr>
                <a:t>(Match-LSTM)</a:t>
              </a:r>
              <a:endParaRPr sz="1000"/>
            </a:p>
            <a:p>
              <a:pPr algn="r"/>
              <a:r>
                <a:rPr lang="en-US" sz="1000"/>
                <a:t>70.7</a:t>
              </a:r>
              <a:endParaRPr sz="800">
                <a:solidFill>
                  <a:srgbClr val="999999"/>
                </a:solidFill>
              </a:endParaRPr>
            </a:p>
          </p:txBody>
        </p:sp>
        <p:cxnSp>
          <p:nvCxnSpPr>
            <p:cNvPr id="1197" name="Google Shape;1197;p96"/>
            <p:cNvCxnSpPr/>
            <p:nvPr/>
          </p:nvCxnSpPr>
          <p:spPr>
            <a:xfrm rot="10800000" flipH="1">
              <a:off x="2314197" y="2891181"/>
              <a:ext cx="492900" cy="505200"/>
            </a:xfrm>
            <a:prstGeom prst="straightConnector1">
              <a:avLst/>
            </a:prstGeom>
            <a:noFill/>
            <a:ln w="9525" cap="flat" cmpd="sng">
              <a:solidFill>
                <a:srgbClr val="FF0000"/>
              </a:solidFill>
              <a:prstDash val="solid"/>
              <a:round/>
              <a:headEnd type="none" w="med" len="med"/>
              <a:tailEnd type="none" w="med" len="med"/>
            </a:ln>
          </p:spPr>
        </p:cxnSp>
      </p:grpSp>
      <p:cxnSp>
        <p:nvCxnSpPr>
          <p:cNvPr id="1198" name="Google Shape;1198;p96"/>
          <p:cNvCxnSpPr>
            <a:stCxn id="1185" idx="6"/>
          </p:cNvCxnSpPr>
          <p:nvPr/>
        </p:nvCxnSpPr>
        <p:spPr>
          <a:xfrm rot="10800000" flipH="1">
            <a:off x="4414575" y="2560925"/>
            <a:ext cx="553200" cy="294300"/>
          </a:xfrm>
          <a:prstGeom prst="straightConnector1">
            <a:avLst/>
          </a:prstGeom>
          <a:noFill/>
          <a:ln w="9525" cap="flat" cmpd="sng">
            <a:solidFill>
              <a:srgbClr val="FF0000"/>
            </a:solidFill>
            <a:prstDash val="solid"/>
            <a:round/>
            <a:headEnd type="none" w="med" len="med"/>
            <a:tailEnd type="none" w="med" len="med"/>
          </a:ln>
        </p:spPr>
      </p:cxnSp>
      <p:cxnSp>
        <p:nvCxnSpPr>
          <p:cNvPr id="1199" name="Google Shape;1199;p96"/>
          <p:cNvCxnSpPr/>
          <p:nvPr/>
        </p:nvCxnSpPr>
        <p:spPr>
          <a:xfrm rot="10800000" flipH="1">
            <a:off x="4998100" y="2338650"/>
            <a:ext cx="1484700" cy="204300"/>
          </a:xfrm>
          <a:prstGeom prst="straightConnector1">
            <a:avLst/>
          </a:prstGeom>
          <a:noFill/>
          <a:ln w="9525" cap="flat" cmpd="sng">
            <a:solidFill>
              <a:srgbClr val="FF0000"/>
            </a:solidFill>
            <a:prstDash val="solid"/>
            <a:round/>
            <a:headEnd type="none" w="med" len="med"/>
            <a:tailEnd type="none" w="med" len="med"/>
          </a:ln>
        </p:spPr>
      </p:cxnSp>
      <p:cxnSp>
        <p:nvCxnSpPr>
          <p:cNvPr id="1200" name="Google Shape;1200;p96"/>
          <p:cNvCxnSpPr/>
          <p:nvPr/>
        </p:nvCxnSpPr>
        <p:spPr>
          <a:xfrm rot="10800000" flipH="1">
            <a:off x="6530775" y="2218275"/>
            <a:ext cx="498900" cy="102300"/>
          </a:xfrm>
          <a:prstGeom prst="straightConnector1">
            <a:avLst/>
          </a:prstGeom>
          <a:noFill/>
          <a:ln w="9525" cap="flat" cmpd="sng">
            <a:solidFill>
              <a:srgbClr val="FF0000"/>
            </a:solidFill>
            <a:prstDash val="solid"/>
            <a:round/>
            <a:headEnd type="none" w="med" len="med"/>
            <a:tailEnd type="none" w="med" len="med"/>
          </a:ln>
        </p:spPr>
      </p:cxnSp>
      <p:cxnSp>
        <p:nvCxnSpPr>
          <p:cNvPr id="1201" name="Google Shape;1201;p96"/>
          <p:cNvCxnSpPr/>
          <p:nvPr/>
        </p:nvCxnSpPr>
        <p:spPr>
          <a:xfrm rot="10800000" flipH="1">
            <a:off x="7077750" y="2092375"/>
            <a:ext cx="396900" cy="120000"/>
          </a:xfrm>
          <a:prstGeom prst="straightConnector1">
            <a:avLst/>
          </a:prstGeom>
          <a:noFill/>
          <a:ln w="9525" cap="flat" cmpd="sng">
            <a:solidFill>
              <a:srgbClr val="FF0000"/>
            </a:solidFill>
            <a:prstDash val="solid"/>
            <a:round/>
            <a:headEnd type="none" w="med" len="med"/>
            <a:tailEnd type="none" w="med" len="med"/>
          </a:ln>
        </p:spPr>
      </p:cxnSp>
      <p:cxnSp>
        <p:nvCxnSpPr>
          <p:cNvPr id="1202" name="Google Shape;1202;p96"/>
          <p:cNvCxnSpPr>
            <a:endCxn id="1170" idx="2"/>
          </p:cNvCxnSpPr>
          <p:nvPr/>
        </p:nvCxnSpPr>
        <p:spPr>
          <a:xfrm rot="10800000" flipH="1">
            <a:off x="7498564" y="1958857"/>
            <a:ext cx="698400" cy="121200"/>
          </a:xfrm>
          <a:prstGeom prst="straightConnector1">
            <a:avLst/>
          </a:prstGeom>
          <a:noFill/>
          <a:ln w="9525" cap="flat" cmpd="sng">
            <a:solidFill>
              <a:srgbClr val="FF0000"/>
            </a:solidFill>
            <a:prstDash val="solid"/>
            <a:round/>
            <a:headEnd type="none" w="med" len="med"/>
            <a:tailEnd type="none" w="med" len="med"/>
          </a:ln>
        </p:spPr>
      </p:cxnSp>
      <p:pic>
        <p:nvPicPr>
          <p:cNvPr id="1203" name="Google Shape;1203;p96"/>
          <p:cNvPicPr preferRelativeResize="0"/>
          <p:nvPr/>
        </p:nvPicPr>
        <p:blipFill rotWithShape="1">
          <a:blip r:embed="rId4">
            <a:alphaModFix/>
          </a:blip>
          <a:srcRect t="1806"/>
          <a:stretch/>
        </p:blipFill>
        <p:spPr>
          <a:xfrm>
            <a:off x="3469027" y="2244373"/>
            <a:ext cx="5579394" cy="4474900"/>
          </a:xfrm>
          <a:prstGeom prst="rect">
            <a:avLst/>
          </a:prstGeom>
          <a:noFill/>
          <a:ln w="28575" cap="flat" cmpd="sng">
            <a:solidFill>
              <a:srgbClr val="000000"/>
            </a:solidFill>
            <a:prstDash val="solid"/>
            <a:round/>
            <a:headEnd type="none" w="sm" len="sm"/>
            <a:tailEnd type="none" w="sm" len="sm"/>
          </a:ln>
        </p:spPr>
      </p:pic>
    </p:spTree>
    <p:extLst>
      <p:ext uri="{BB962C8B-B14F-4D97-AF65-F5344CB8AC3E}">
        <p14:creationId xmlns:p14="http://schemas.microsoft.com/office/powerpoint/2010/main" val="75791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3"/>
                                        </p:tgtEl>
                                        <p:attrNameLst>
                                          <p:attrName>style.visibility</p:attrName>
                                        </p:attrNameLst>
                                      </p:cBhvr>
                                      <p:to>
                                        <p:strVal val="visible"/>
                                      </p:to>
                                    </p:set>
                                    <p:animEffect transition="in" filter="fade">
                                      <p:cBhvr>
                                        <p:cTn id="7" dur="1000"/>
                                        <p:tgtEl>
                                          <p:spTgt spid="1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78"/>
          <p:cNvSpPr txBox="1"/>
          <p:nvPr/>
        </p:nvSpPr>
        <p:spPr>
          <a:xfrm>
            <a:off x="533394" y="2993900"/>
            <a:ext cx="8999400" cy="1182900"/>
          </a:xfrm>
          <a:prstGeom prst="rect">
            <a:avLst/>
          </a:prstGeom>
          <a:noFill/>
          <a:ln>
            <a:noFill/>
          </a:ln>
        </p:spPr>
        <p:txBody>
          <a:bodyPr spcFirstLastPara="1" wrap="square" lIns="91425" tIns="91425" rIns="91425" bIns="91425" anchor="t" anchorCtr="0">
            <a:noAutofit/>
          </a:bodyPr>
          <a:lstStyle/>
          <a:p>
            <a:pPr marL="457200" indent="-342900">
              <a:lnSpc>
                <a:spcPct val="115000"/>
              </a:lnSpc>
              <a:buClr>
                <a:schemeClr val="dk1"/>
              </a:buClr>
              <a:buSzPts val="1800"/>
              <a:buFont typeface="Noto Sans Symbols"/>
              <a:buChar char="●"/>
            </a:pPr>
            <a:r>
              <a:rPr lang="en-US">
                <a:solidFill>
                  <a:schemeClr val="dk1"/>
                </a:solidFill>
              </a:rPr>
              <a:t>Many problems that might </a:t>
            </a:r>
            <a:r>
              <a:rPr lang="en-US">
                <a:solidFill>
                  <a:srgbClr val="0000FF"/>
                </a:solidFill>
              </a:rPr>
              <a:t>not</a:t>
            </a:r>
            <a:r>
              <a:rPr lang="en-US">
                <a:solidFill>
                  <a:schemeClr val="dk1"/>
                </a:solidFill>
              </a:rPr>
              <a:t> be easy to be solved with </a:t>
            </a:r>
            <a:r>
              <a:rPr lang="en-US"/>
              <a:t>induction</a:t>
            </a:r>
            <a:r>
              <a:rPr lang="en-US">
                <a:solidFill>
                  <a:schemeClr val="dk1"/>
                </a:solidFill>
              </a:rPr>
              <a:t>: </a:t>
            </a:r>
            <a:endParaRPr>
              <a:solidFill>
                <a:schemeClr val="dk1"/>
              </a:solidFill>
            </a:endParaRPr>
          </a:p>
          <a:p>
            <a:pPr marL="914400" lvl="1" indent="-342900">
              <a:lnSpc>
                <a:spcPct val="115000"/>
              </a:lnSpc>
              <a:buClr>
                <a:schemeClr val="dk1"/>
              </a:buClr>
              <a:buSzPts val="1800"/>
              <a:buFont typeface="Noto Sans Symbols"/>
              <a:buChar char="○"/>
            </a:pPr>
            <a:r>
              <a:rPr lang="en-US">
                <a:solidFill>
                  <a:schemeClr val="dk1"/>
                </a:solidFill>
              </a:rPr>
              <a:t>Math word problems </a:t>
            </a:r>
            <a:endParaRPr>
              <a:solidFill>
                <a:schemeClr val="dk1"/>
              </a:solidFill>
            </a:endParaRPr>
          </a:p>
          <a:p>
            <a:pPr marL="914400" lvl="1" indent="-342900">
              <a:lnSpc>
                <a:spcPct val="115000"/>
              </a:lnSpc>
              <a:buClr>
                <a:schemeClr val="dk1"/>
              </a:buClr>
              <a:buSzPts val="1800"/>
              <a:buFont typeface="Noto Sans Symbols"/>
              <a:buChar char="○"/>
            </a:pPr>
            <a:r>
              <a:rPr lang="en-US">
                <a:solidFill>
                  <a:schemeClr val="dk1"/>
                </a:solidFill>
              </a:rPr>
              <a:t>Fiction story understanding </a:t>
            </a:r>
            <a:endParaRPr>
              <a:solidFill>
                <a:schemeClr val="dk1"/>
              </a:solidFill>
            </a:endParaRPr>
          </a:p>
        </p:txBody>
      </p:sp>
      <p:sp>
        <p:nvSpPr>
          <p:cNvPr id="726" name="Google Shape;726;p78"/>
          <p:cNvSpPr txBox="1">
            <a:spLocks noGrp="1"/>
          </p:cNvSpPr>
          <p:nvPr>
            <p:ph type="title"/>
          </p:nvPr>
        </p:nvSpPr>
        <p:spPr>
          <a:xfrm>
            <a:off x="1524000" y="0"/>
            <a:ext cx="9144000" cy="533400"/>
          </a:xfrm>
          <a:prstGeom prst="rect">
            <a:avLst/>
          </a:prstGeom>
        </p:spPr>
        <p:txBody>
          <a:bodyPr spcFirstLastPara="1" vert="horz" wrap="square" lIns="91425" tIns="91425" rIns="91425" bIns="91425" rtlCol="0" anchor="ctr" anchorCtr="0">
            <a:noAutofit/>
          </a:bodyPr>
          <a:lstStyle/>
          <a:p>
            <a:pPr algn="l">
              <a:spcBef>
                <a:spcPts val="0"/>
              </a:spcBef>
            </a:pPr>
            <a:r>
              <a:rPr lang="en-US" dirty="0"/>
              <a:t>Not everything is (easily) inductively learnable </a:t>
            </a:r>
            <a:endParaRPr dirty="0"/>
          </a:p>
        </p:txBody>
      </p:sp>
      <p:sp>
        <p:nvSpPr>
          <p:cNvPr id="727" name="Google Shape;727;p78"/>
          <p:cNvSpPr txBox="1">
            <a:spLocks noGrp="1"/>
          </p:cNvSpPr>
          <p:nvPr>
            <p:ph type="sldNum" idx="12"/>
          </p:nvPr>
        </p:nvSpPr>
        <p:spPr>
          <a:xfrm>
            <a:off x="1924664" y="6245225"/>
            <a:ext cx="2133600" cy="476100"/>
          </a:xfrm>
          <a:prstGeom prst="rect">
            <a:avLst/>
          </a:prstGeom>
        </p:spPr>
        <p:txBody>
          <a:bodyPr spcFirstLastPara="1" vert="horz" wrap="square" lIns="91425" tIns="45700" rIns="91425" bIns="45700" rtlCol="0" anchor="t" anchorCtr="0">
            <a:noAutofit/>
          </a:bodyPr>
          <a:lstStyle/>
          <a:p>
            <a:pPr algn="l">
              <a:buClr>
                <a:srgbClr val="000000"/>
              </a:buClr>
            </a:pPr>
            <a:fld id="{00000000-1234-1234-1234-123412341234}" type="slidenum">
              <a:rPr lang="en-US"/>
              <a:pPr algn="l">
                <a:buClr>
                  <a:srgbClr val="000000"/>
                </a:buClr>
              </a:pPr>
              <a:t>135</a:t>
            </a:fld>
            <a:endParaRPr/>
          </a:p>
        </p:txBody>
      </p:sp>
      <p:sp>
        <p:nvSpPr>
          <p:cNvPr id="728" name="Google Shape;728;p78"/>
          <p:cNvSpPr txBox="1"/>
          <p:nvPr/>
        </p:nvSpPr>
        <p:spPr>
          <a:xfrm>
            <a:off x="609594" y="5014875"/>
            <a:ext cx="8936700" cy="632100"/>
          </a:xfrm>
          <a:prstGeom prst="rect">
            <a:avLst/>
          </a:prstGeom>
          <a:noFill/>
          <a:ln>
            <a:noFill/>
          </a:ln>
        </p:spPr>
        <p:txBody>
          <a:bodyPr spcFirstLastPara="1" wrap="square" lIns="91425" tIns="91425" rIns="91425" bIns="91425" anchor="ctr" anchorCtr="0">
            <a:noAutofit/>
          </a:bodyPr>
          <a:lstStyle/>
          <a:p>
            <a:pPr marL="457200" indent="-342900">
              <a:lnSpc>
                <a:spcPct val="115000"/>
              </a:lnSpc>
              <a:buClr>
                <a:schemeClr val="dk1"/>
              </a:buClr>
              <a:buSzPts val="1800"/>
              <a:buChar char="●"/>
            </a:pPr>
            <a:r>
              <a:rPr lang="en-US">
                <a:solidFill>
                  <a:schemeClr val="dk1"/>
                </a:solidFill>
              </a:rPr>
              <a:t>Sensitive to deviations from the dominant bias (aka </a:t>
            </a:r>
            <a:r>
              <a:rPr lang="en-US" i="1">
                <a:solidFill>
                  <a:schemeClr val="dk1"/>
                </a:solidFill>
              </a:rPr>
              <a:t>adversarial examples</a:t>
            </a:r>
            <a:r>
              <a:rPr lang="en-US">
                <a:solidFill>
                  <a:schemeClr val="dk1"/>
                </a:solidFill>
              </a:rPr>
              <a:t>)</a:t>
            </a:r>
            <a:endParaRPr>
              <a:solidFill>
                <a:schemeClr val="dk1"/>
              </a:solidFill>
            </a:endParaRPr>
          </a:p>
          <a:p>
            <a:pPr marL="457200">
              <a:lnSpc>
                <a:spcPct val="115000"/>
              </a:lnSpc>
            </a:pPr>
            <a:endParaRPr i="1">
              <a:solidFill>
                <a:schemeClr val="dk1"/>
              </a:solidFill>
            </a:endParaRPr>
          </a:p>
        </p:txBody>
      </p:sp>
      <p:sp>
        <p:nvSpPr>
          <p:cNvPr id="729" name="Google Shape;729;p78"/>
          <p:cNvSpPr txBox="1"/>
          <p:nvPr/>
        </p:nvSpPr>
        <p:spPr>
          <a:xfrm>
            <a:off x="534038" y="1875192"/>
            <a:ext cx="4248600" cy="533400"/>
          </a:xfrm>
          <a:prstGeom prst="rect">
            <a:avLst/>
          </a:prstGeom>
          <a:noFill/>
          <a:ln>
            <a:noFill/>
          </a:ln>
        </p:spPr>
        <p:txBody>
          <a:bodyPr spcFirstLastPara="1" wrap="square" lIns="91425" tIns="91425" rIns="91425" bIns="91425" anchor="t" anchorCtr="0">
            <a:noAutofit/>
          </a:bodyPr>
          <a:lstStyle/>
          <a:p>
            <a:pPr marL="457200" indent="-342900">
              <a:lnSpc>
                <a:spcPct val="115000"/>
              </a:lnSpc>
              <a:buClr>
                <a:schemeClr val="dk1"/>
              </a:buClr>
              <a:buSzPts val="1800"/>
              <a:buChar char="●"/>
            </a:pPr>
            <a:r>
              <a:rPr lang="en-US" dirty="0">
                <a:solidFill>
                  <a:schemeClr val="dk1"/>
                </a:solidFill>
              </a:rPr>
              <a:t>Close to how </a:t>
            </a:r>
            <a:r>
              <a:rPr lang="en-US" dirty="0">
                <a:solidFill>
                  <a:srgbClr val="0000FF"/>
                </a:solidFill>
              </a:rPr>
              <a:t>induction</a:t>
            </a:r>
            <a:r>
              <a:rPr lang="en-US" dirty="0">
                <a:solidFill>
                  <a:schemeClr val="dk1"/>
                </a:solidFill>
              </a:rPr>
              <a:t> works: </a:t>
            </a:r>
            <a:endParaRPr dirty="0">
              <a:solidFill>
                <a:schemeClr val="dk1"/>
              </a:solidFill>
            </a:endParaRPr>
          </a:p>
        </p:txBody>
      </p:sp>
      <p:grpSp>
        <p:nvGrpSpPr>
          <p:cNvPr id="730" name="Google Shape;730;p78"/>
          <p:cNvGrpSpPr/>
          <p:nvPr/>
        </p:nvGrpSpPr>
        <p:grpSpPr>
          <a:xfrm>
            <a:off x="4821218" y="2135081"/>
            <a:ext cx="4286156" cy="476100"/>
            <a:chOff x="1101825" y="2080700"/>
            <a:chExt cx="5030700" cy="476100"/>
          </a:xfrm>
        </p:grpSpPr>
        <p:sp>
          <p:nvSpPr>
            <p:cNvPr id="731" name="Google Shape;731;p78"/>
            <p:cNvSpPr txBox="1"/>
            <p:nvPr/>
          </p:nvSpPr>
          <p:spPr>
            <a:xfrm>
              <a:off x="1101825" y="2080700"/>
              <a:ext cx="1373100" cy="476100"/>
            </a:xfrm>
            <a:prstGeom prst="rect">
              <a:avLst/>
            </a:prstGeom>
            <a:solidFill>
              <a:srgbClr val="C9DAF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algn="ctr"/>
              <a:r>
                <a:rPr lang="en-US" dirty="0"/>
                <a:t>Observation</a:t>
              </a:r>
              <a:endParaRPr dirty="0"/>
            </a:p>
          </p:txBody>
        </p:sp>
        <p:sp>
          <p:nvSpPr>
            <p:cNvPr id="732" name="Google Shape;732;p78"/>
            <p:cNvSpPr txBox="1"/>
            <p:nvPr/>
          </p:nvSpPr>
          <p:spPr>
            <a:xfrm>
              <a:off x="2930625" y="2080700"/>
              <a:ext cx="1373100" cy="476100"/>
            </a:xfrm>
            <a:prstGeom prst="rect">
              <a:avLst/>
            </a:prstGeom>
            <a:solidFill>
              <a:srgbClr val="C9DAF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algn="ctr"/>
              <a:r>
                <a:rPr lang="en-US"/>
                <a:t>Pattern</a:t>
              </a:r>
              <a:endParaRPr/>
            </a:p>
          </p:txBody>
        </p:sp>
        <p:sp>
          <p:nvSpPr>
            <p:cNvPr id="733" name="Google Shape;733;p78"/>
            <p:cNvSpPr txBox="1"/>
            <p:nvPr/>
          </p:nvSpPr>
          <p:spPr>
            <a:xfrm>
              <a:off x="4759425" y="2080700"/>
              <a:ext cx="1373100" cy="476100"/>
            </a:xfrm>
            <a:prstGeom prst="rect">
              <a:avLst/>
            </a:prstGeom>
            <a:solidFill>
              <a:srgbClr val="C9DAF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algn="ctr"/>
              <a:r>
                <a:rPr lang="en-US"/>
                <a:t>Hypothesis</a:t>
              </a:r>
              <a:endParaRPr/>
            </a:p>
          </p:txBody>
        </p:sp>
        <p:cxnSp>
          <p:nvCxnSpPr>
            <p:cNvPr id="734" name="Google Shape;734;p78"/>
            <p:cNvCxnSpPr>
              <a:stCxn id="731" idx="3"/>
              <a:endCxn id="732" idx="1"/>
            </p:cNvCxnSpPr>
            <p:nvPr/>
          </p:nvCxnSpPr>
          <p:spPr>
            <a:xfrm>
              <a:off x="2474925" y="2318750"/>
              <a:ext cx="455700" cy="0"/>
            </a:xfrm>
            <a:prstGeom prst="straightConnector1">
              <a:avLst/>
            </a:prstGeom>
            <a:noFill/>
            <a:ln w="9525" cap="flat" cmpd="sng">
              <a:solidFill>
                <a:schemeClr val="dk2"/>
              </a:solidFill>
              <a:prstDash val="solid"/>
              <a:round/>
              <a:headEnd type="none" w="med" len="med"/>
              <a:tailEnd type="triangle" w="med" len="med"/>
            </a:ln>
          </p:spPr>
        </p:cxnSp>
        <p:cxnSp>
          <p:nvCxnSpPr>
            <p:cNvPr id="735" name="Google Shape;735;p78"/>
            <p:cNvCxnSpPr>
              <a:stCxn id="732" idx="3"/>
              <a:endCxn id="733" idx="1"/>
            </p:cNvCxnSpPr>
            <p:nvPr/>
          </p:nvCxnSpPr>
          <p:spPr>
            <a:xfrm>
              <a:off x="4303725" y="2318750"/>
              <a:ext cx="455700" cy="0"/>
            </a:xfrm>
            <a:prstGeom prst="straightConnector1">
              <a:avLst/>
            </a:prstGeom>
            <a:noFill/>
            <a:ln w="9525" cap="flat" cmpd="sng">
              <a:solidFill>
                <a:schemeClr val="dk2"/>
              </a:solidFill>
              <a:prstDash val="solid"/>
              <a:round/>
              <a:headEnd type="none" w="med" len="med"/>
              <a:tailEnd type="triangle" w="med" len="med"/>
            </a:ln>
          </p:spPr>
        </p:cxnSp>
      </p:grpSp>
      <p:sp>
        <p:nvSpPr>
          <p:cNvPr id="736" name="Google Shape;736;p78"/>
          <p:cNvSpPr txBox="1"/>
          <p:nvPr/>
        </p:nvSpPr>
        <p:spPr>
          <a:xfrm>
            <a:off x="696683" y="1197430"/>
            <a:ext cx="9144000" cy="707700"/>
          </a:xfrm>
          <a:prstGeom prst="rect">
            <a:avLst/>
          </a:prstGeom>
          <a:noFill/>
          <a:ln>
            <a:noFill/>
          </a:ln>
        </p:spPr>
        <p:txBody>
          <a:bodyPr spcFirstLastPara="1" wrap="square" lIns="91425" tIns="91425" rIns="91425" bIns="91425" anchor="ctr" anchorCtr="0">
            <a:noAutofit/>
          </a:bodyPr>
          <a:lstStyle/>
          <a:p>
            <a:pPr>
              <a:lnSpc>
                <a:spcPct val="115000"/>
              </a:lnSpc>
            </a:pPr>
            <a:r>
              <a:rPr lang="en-US" dirty="0">
                <a:solidFill>
                  <a:schemeClr val="dk1"/>
                </a:solidFill>
              </a:rPr>
              <a:t>The dominant approach to “learning” is by </a:t>
            </a:r>
            <a:r>
              <a:rPr lang="en-US" dirty="0">
                <a:solidFill>
                  <a:srgbClr val="0000FF"/>
                </a:solidFill>
              </a:rPr>
              <a:t>“many observations”</a:t>
            </a:r>
            <a:r>
              <a:rPr lang="en-US" dirty="0">
                <a:solidFill>
                  <a:schemeClr val="dk1"/>
                </a:solidFill>
              </a:rPr>
              <a:t>. </a:t>
            </a:r>
            <a:endParaRPr dirty="0"/>
          </a:p>
        </p:txBody>
      </p:sp>
      <p:sp>
        <p:nvSpPr>
          <p:cNvPr id="737" name="Google Shape;737;p78"/>
          <p:cNvSpPr txBox="1"/>
          <p:nvPr/>
        </p:nvSpPr>
        <p:spPr>
          <a:xfrm>
            <a:off x="558094" y="2373864"/>
            <a:ext cx="3000000" cy="783300"/>
          </a:xfrm>
          <a:prstGeom prst="rect">
            <a:avLst/>
          </a:prstGeom>
          <a:noFill/>
          <a:ln>
            <a:noFill/>
          </a:ln>
        </p:spPr>
        <p:txBody>
          <a:bodyPr spcFirstLastPara="1" wrap="square" lIns="91425" tIns="91425" rIns="91425" bIns="91425" anchor="ctr" anchorCtr="0">
            <a:noAutofit/>
          </a:bodyPr>
          <a:lstStyle/>
          <a:p>
            <a:pPr marL="457200" indent="-342900">
              <a:lnSpc>
                <a:spcPct val="115000"/>
              </a:lnSpc>
              <a:buClr>
                <a:schemeClr val="dk1"/>
              </a:buClr>
              <a:buSzPts val="1800"/>
              <a:buChar char="●"/>
            </a:pPr>
            <a:r>
              <a:rPr lang="en-US">
                <a:solidFill>
                  <a:schemeClr val="dk1"/>
                </a:solidFill>
              </a:rPr>
              <a:t>Not a good induction. </a:t>
            </a:r>
            <a:endParaRPr/>
          </a:p>
        </p:txBody>
      </p:sp>
      <p:sp>
        <p:nvSpPr>
          <p:cNvPr id="738" name="Google Shape;738;p78"/>
          <p:cNvSpPr/>
          <p:nvPr/>
        </p:nvSpPr>
        <p:spPr>
          <a:xfrm>
            <a:off x="6209182" y="3443400"/>
            <a:ext cx="3000000" cy="533400"/>
          </a:xfrm>
          <a:prstGeom prst="wedgeRoundRectCallout">
            <a:avLst>
              <a:gd name="adj1" fmla="val -68686"/>
              <a:gd name="adj2" fmla="val 22071"/>
              <a:gd name="adj3" fmla="val 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t>In fact you can’t even create big enough training set for them. </a:t>
            </a:r>
            <a:endParaRPr/>
          </a:p>
        </p:txBody>
      </p:sp>
      <p:sp>
        <p:nvSpPr>
          <p:cNvPr id="739" name="Google Shape;739;p78"/>
          <p:cNvSpPr txBox="1"/>
          <p:nvPr/>
        </p:nvSpPr>
        <p:spPr>
          <a:xfrm>
            <a:off x="1904544" y="4125450"/>
            <a:ext cx="6419100" cy="632100"/>
          </a:xfrm>
          <a:prstGeom prst="rect">
            <a:avLst/>
          </a:prstGeom>
          <a:solidFill>
            <a:srgbClr val="C9DAF8"/>
          </a:solidFill>
          <a:ln>
            <a:noFill/>
          </a:ln>
        </p:spPr>
        <p:txBody>
          <a:bodyPr spcFirstLastPara="1" wrap="square" lIns="91425" tIns="91425" rIns="91425" bIns="91425" anchor="ctr" anchorCtr="0">
            <a:noAutofit/>
          </a:bodyPr>
          <a:lstStyle/>
          <a:p>
            <a:pPr>
              <a:spcBef>
                <a:spcPts val="400"/>
              </a:spcBef>
            </a:pPr>
            <a:r>
              <a:rPr lang="en-US">
                <a:solidFill>
                  <a:srgbClr val="000080"/>
                </a:solidFill>
                <a:latin typeface="Calibri"/>
                <a:ea typeface="Calibri"/>
                <a:cs typeface="Calibri"/>
                <a:sym typeface="Calibri"/>
              </a:rPr>
              <a:t>John had 6 books; he wanted to give them to two of his friends. How many will each one get?</a:t>
            </a:r>
            <a:endParaRPr/>
          </a:p>
        </p:txBody>
      </p:sp>
      <p:sp>
        <p:nvSpPr>
          <p:cNvPr id="740" name="Google Shape;740;p78"/>
          <p:cNvSpPr/>
          <p:nvPr/>
        </p:nvSpPr>
        <p:spPr>
          <a:xfrm>
            <a:off x="2852321" y="4221851"/>
            <a:ext cx="186300" cy="250500"/>
          </a:xfrm>
          <a:prstGeom prst="roundRect">
            <a:avLst>
              <a:gd name="adj" fmla="val 16667"/>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41" name="Google Shape;741;p78"/>
          <p:cNvSpPr txBox="1"/>
          <p:nvPr/>
        </p:nvSpPr>
        <p:spPr>
          <a:xfrm>
            <a:off x="1254611" y="5330920"/>
            <a:ext cx="7313100" cy="951000"/>
          </a:xfrm>
          <a:prstGeom prst="rect">
            <a:avLst/>
          </a:prstGeom>
          <a:solidFill>
            <a:srgbClr val="FFF2CC"/>
          </a:solidFill>
          <a:ln>
            <a:noFill/>
          </a:ln>
        </p:spPr>
        <p:txBody>
          <a:bodyPr spcFirstLastPara="1" wrap="square" lIns="91425" tIns="91425" rIns="91425" bIns="91425" anchor="ctr" anchorCtr="0">
            <a:noAutofit/>
          </a:bodyPr>
          <a:lstStyle/>
          <a:p>
            <a:pPr>
              <a:spcBef>
                <a:spcPts val="400"/>
              </a:spcBef>
            </a:pPr>
            <a:endParaRPr>
              <a:solidFill>
                <a:srgbClr val="000080"/>
              </a:solidFill>
              <a:latin typeface="Calibri"/>
              <a:ea typeface="Calibri"/>
              <a:cs typeface="Calibri"/>
              <a:sym typeface="Calibri"/>
            </a:endParaRPr>
          </a:p>
          <a:p>
            <a:pPr>
              <a:spcBef>
                <a:spcPts val="400"/>
              </a:spcBef>
            </a:pPr>
            <a:endParaRPr>
              <a:solidFill>
                <a:srgbClr val="000080"/>
              </a:solidFill>
              <a:latin typeface="Calibri"/>
              <a:ea typeface="Calibri"/>
              <a:cs typeface="Calibri"/>
              <a:sym typeface="Calibri"/>
            </a:endParaRPr>
          </a:p>
          <a:p>
            <a:pPr algn="r">
              <a:spcBef>
                <a:spcPts val="400"/>
              </a:spcBef>
            </a:pPr>
            <a:r>
              <a:rPr lang="en-US" sz="1500" i="1">
                <a:solidFill>
                  <a:srgbClr val="000080"/>
                </a:solidFill>
                <a:latin typeface="Calibri"/>
                <a:ea typeface="Calibri"/>
                <a:cs typeface="Calibri"/>
                <a:sym typeface="Calibri"/>
              </a:rPr>
              <a:t>--Bertrand Russell </a:t>
            </a:r>
            <a:endParaRPr sz="1500" i="1">
              <a:solidFill>
                <a:srgbClr val="000080"/>
              </a:solidFill>
              <a:latin typeface="Calibri"/>
              <a:ea typeface="Calibri"/>
              <a:cs typeface="Calibri"/>
              <a:sym typeface="Calibri"/>
            </a:endParaRPr>
          </a:p>
        </p:txBody>
      </p:sp>
      <p:sp>
        <p:nvSpPr>
          <p:cNvPr id="742" name="Google Shape;742;p78"/>
          <p:cNvSpPr txBox="1"/>
          <p:nvPr/>
        </p:nvSpPr>
        <p:spPr>
          <a:xfrm>
            <a:off x="1363469" y="5265950"/>
            <a:ext cx="7313100" cy="411900"/>
          </a:xfrm>
          <a:prstGeom prst="rect">
            <a:avLst/>
          </a:prstGeom>
          <a:noFill/>
          <a:ln>
            <a:noFill/>
          </a:ln>
        </p:spPr>
        <p:txBody>
          <a:bodyPr spcFirstLastPara="1" wrap="square" lIns="91425" tIns="91425" rIns="91425" bIns="91425" anchor="ctr" anchorCtr="0">
            <a:noAutofit/>
          </a:bodyPr>
          <a:lstStyle/>
          <a:p>
            <a:pPr>
              <a:spcBef>
                <a:spcPts val="400"/>
              </a:spcBef>
            </a:pPr>
            <a:r>
              <a:rPr lang="en-US">
                <a:solidFill>
                  <a:srgbClr val="000080"/>
                </a:solidFill>
                <a:latin typeface="Calibri"/>
                <a:ea typeface="Calibri"/>
                <a:cs typeface="Calibri"/>
                <a:sym typeface="Calibri"/>
              </a:rPr>
              <a:t>A turkey, fed every morning without fail, </a:t>
            </a:r>
            <a:endParaRPr/>
          </a:p>
        </p:txBody>
      </p:sp>
      <p:sp>
        <p:nvSpPr>
          <p:cNvPr id="743" name="Google Shape;743;p78"/>
          <p:cNvSpPr txBox="1"/>
          <p:nvPr/>
        </p:nvSpPr>
        <p:spPr>
          <a:xfrm>
            <a:off x="1363469" y="5364405"/>
            <a:ext cx="7313100" cy="632100"/>
          </a:xfrm>
          <a:prstGeom prst="rect">
            <a:avLst/>
          </a:prstGeom>
          <a:noFill/>
          <a:ln>
            <a:noFill/>
          </a:ln>
        </p:spPr>
        <p:txBody>
          <a:bodyPr spcFirstLastPara="1" wrap="square" lIns="91425" tIns="91425" rIns="91425" bIns="91425" anchor="b" anchorCtr="0">
            <a:noAutofit/>
          </a:bodyPr>
          <a:lstStyle/>
          <a:p>
            <a:pPr>
              <a:spcBef>
                <a:spcPts val="400"/>
              </a:spcBef>
            </a:pPr>
            <a:r>
              <a:rPr lang="en-US">
                <a:solidFill>
                  <a:srgbClr val="000080"/>
                </a:solidFill>
                <a:latin typeface="Calibri"/>
                <a:ea typeface="Calibri"/>
                <a:cs typeface="Calibri"/>
                <a:sym typeface="Calibri"/>
              </a:rPr>
              <a:t>                                                                         who following the laws of induction concludes this will continue, </a:t>
            </a:r>
            <a:endParaRPr/>
          </a:p>
        </p:txBody>
      </p:sp>
      <p:sp>
        <p:nvSpPr>
          <p:cNvPr id="744" name="Google Shape;744;p78"/>
          <p:cNvSpPr txBox="1"/>
          <p:nvPr/>
        </p:nvSpPr>
        <p:spPr>
          <a:xfrm>
            <a:off x="4027594" y="5515450"/>
            <a:ext cx="4516500" cy="444900"/>
          </a:xfrm>
          <a:prstGeom prst="rect">
            <a:avLst/>
          </a:prstGeom>
          <a:noFill/>
          <a:ln>
            <a:noFill/>
          </a:ln>
        </p:spPr>
        <p:txBody>
          <a:bodyPr spcFirstLastPara="1" wrap="square" lIns="91425" tIns="91425" rIns="91425" bIns="91425" anchor="ctr" anchorCtr="0">
            <a:noAutofit/>
          </a:bodyPr>
          <a:lstStyle/>
          <a:p>
            <a:pPr>
              <a:spcBef>
                <a:spcPts val="400"/>
              </a:spcBef>
            </a:pPr>
            <a:r>
              <a:rPr lang="en-US">
                <a:solidFill>
                  <a:srgbClr val="000080"/>
                </a:solidFill>
                <a:latin typeface="Calibri"/>
                <a:ea typeface="Calibri"/>
                <a:cs typeface="Calibri"/>
                <a:sym typeface="Calibri"/>
              </a:rPr>
              <a:t>but then his throat is cut on Thanksgiving Day.</a:t>
            </a:r>
            <a:endParaRPr/>
          </a:p>
        </p:txBody>
      </p:sp>
      <p:grpSp>
        <p:nvGrpSpPr>
          <p:cNvPr id="745" name="Google Shape;745;p78"/>
          <p:cNvGrpSpPr/>
          <p:nvPr/>
        </p:nvGrpSpPr>
        <p:grpSpPr>
          <a:xfrm>
            <a:off x="8389883" y="1229493"/>
            <a:ext cx="3798623" cy="923682"/>
            <a:chOff x="4320095" y="1241100"/>
            <a:chExt cx="3798623" cy="923682"/>
          </a:xfrm>
        </p:grpSpPr>
        <p:grpSp>
          <p:nvGrpSpPr>
            <p:cNvPr id="746" name="Google Shape;746;p78"/>
            <p:cNvGrpSpPr/>
            <p:nvPr/>
          </p:nvGrpSpPr>
          <p:grpSpPr>
            <a:xfrm>
              <a:off x="4320095" y="1241100"/>
              <a:ext cx="3798623" cy="923682"/>
              <a:chOff x="5082095" y="1164900"/>
              <a:chExt cx="3798623" cy="923682"/>
            </a:xfrm>
          </p:grpSpPr>
          <p:pic>
            <p:nvPicPr>
              <p:cNvPr id="747" name="Google Shape;747;p78" descr="Image result for machine learning design process annotation"/>
              <p:cNvPicPr preferRelativeResize="0"/>
              <p:nvPr/>
            </p:nvPicPr>
            <p:blipFill rotWithShape="1">
              <a:blip r:embed="rId3">
                <a:alphaModFix/>
              </a:blip>
              <a:srcRect l="49998" t="11490" r="25218" b="62744"/>
              <a:stretch/>
            </p:blipFill>
            <p:spPr>
              <a:xfrm>
                <a:off x="7298900" y="1276250"/>
                <a:ext cx="938925" cy="476100"/>
              </a:xfrm>
              <a:prstGeom prst="rect">
                <a:avLst/>
              </a:prstGeom>
              <a:noFill/>
              <a:ln>
                <a:noFill/>
              </a:ln>
            </p:spPr>
          </p:pic>
          <p:grpSp>
            <p:nvGrpSpPr>
              <p:cNvPr id="748" name="Google Shape;748;p78"/>
              <p:cNvGrpSpPr/>
              <p:nvPr/>
            </p:nvGrpSpPr>
            <p:grpSpPr>
              <a:xfrm>
                <a:off x="5082095" y="1164900"/>
                <a:ext cx="3798623" cy="923682"/>
                <a:chOff x="5082095" y="1164900"/>
                <a:chExt cx="3798623" cy="923682"/>
              </a:xfrm>
            </p:grpSpPr>
            <p:sp>
              <p:nvSpPr>
                <p:cNvPr id="749" name="Google Shape;749;p78"/>
                <p:cNvSpPr txBox="1"/>
                <p:nvPr/>
              </p:nvSpPr>
              <p:spPr>
                <a:xfrm>
                  <a:off x="6684118" y="1679382"/>
                  <a:ext cx="2196600" cy="409200"/>
                </a:xfrm>
                <a:prstGeom prst="rect">
                  <a:avLst/>
                </a:prstGeom>
                <a:noFill/>
                <a:ln>
                  <a:noFill/>
                </a:ln>
              </p:spPr>
              <p:txBody>
                <a:bodyPr spcFirstLastPara="1" wrap="square" lIns="91425" tIns="91425" rIns="91425" bIns="91425" anchor="t" anchorCtr="0">
                  <a:noAutofit/>
                </a:bodyPr>
                <a:lstStyle/>
                <a:p>
                  <a:pPr algn="ctr"/>
                  <a:r>
                    <a:rPr lang="en-US" sz="1000" b="1">
                      <a:latin typeface="Comfortaa"/>
                      <a:ea typeface="Comfortaa"/>
                      <a:cs typeface="Comfortaa"/>
                      <a:sym typeface="Comfortaa"/>
                    </a:rPr>
                    <a:t>Finding the </a:t>
                  </a:r>
                  <a:endParaRPr sz="1000" b="1">
                    <a:latin typeface="Comfortaa"/>
                    <a:ea typeface="Comfortaa"/>
                    <a:cs typeface="Comfortaa"/>
                    <a:sym typeface="Comfortaa"/>
                  </a:endParaRPr>
                </a:p>
                <a:p>
                  <a:pPr algn="ctr"/>
                  <a:r>
                    <a:rPr lang="en-US" sz="1000" b="1">
                      <a:latin typeface="Comfortaa"/>
                      <a:ea typeface="Comfortaa"/>
                      <a:cs typeface="Comfortaa"/>
                      <a:sym typeface="Comfortaa"/>
                    </a:rPr>
                    <a:t>Patterns/Preferences/Biases</a:t>
                  </a:r>
                  <a:endParaRPr sz="1000" b="1">
                    <a:latin typeface="Comfortaa"/>
                    <a:ea typeface="Comfortaa"/>
                    <a:cs typeface="Comfortaa"/>
                    <a:sym typeface="Comfortaa"/>
                  </a:endParaRPr>
                </a:p>
              </p:txBody>
            </p:sp>
            <p:sp>
              <p:nvSpPr>
                <p:cNvPr id="750" name="Google Shape;750;p78"/>
                <p:cNvSpPr txBox="1"/>
                <p:nvPr/>
              </p:nvSpPr>
              <p:spPr>
                <a:xfrm>
                  <a:off x="5082095" y="1709398"/>
                  <a:ext cx="1688700" cy="289200"/>
                </a:xfrm>
                <a:prstGeom prst="rect">
                  <a:avLst/>
                </a:prstGeom>
                <a:noFill/>
                <a:ln>
                  <a:noFill/>
                </a:ln>
              </p:spPr>
              <p:txBody>
                <a:bodyPr spcFirstLastPara="1" wrap="square" lIns="91425" tIns="91425" rIns="91425" bIns="91425" anchor="b" anchorCtr="0">
                  <a:noAutofit/>
                </a:bodyPr>
                <a:lstStyle/>
                <a:p>
                  <a:pPr algn="ctr"/>
                  <a:r>
                    <a:rPr lang="en-US" sz="1000" b="1">
                      <a:latin typeface="Comfortaa"/>
                      <a:ea typeface="Comfortaa"/>
                      <a:cs typeface="Comfortaa"/>
                      <a:sym typeface="Comfortaa"/>
                    </a:rPr>
                    <a:t>Observation</a:t>
                  </a:r>
                  <a:endParaRPr sz="1000" b="1">
                    <a:latin typeface="Comfortaa"/>
                    <a:ea typeface="Comfortaa"/>
                    <a:cs typeface="Comfortaa"/>
                    <a:sym typeface="Comfortaa"/>
                  </a:endParaRPr>
                </a:p>
              </p:txBody>
            </p:sp>
            <p:pic>
              <p:nvPicPr>
                <p:cNvPr id="751" name="Google Shape;751;p78" descr="Image result for machine learning design process annotation"/>
                <p:cNvPicPr preferRelativeResize="0"/>
                <p:nvPr/>
              </p:nvPicPr>
              <p:blipFill rotWithShape="1">
                <a:blip r:embed="rId3">
                  <a:alphaModFix/>
                </a:blip>
                <a:srcRect t="11492" r="82262" b="64429"/>
                <a:stretch/>
              </p:blipFill>
              <p:spPr>
                <a:xfrm>
                  <a:off x="5481946" y="1164900"/>
                  <a:ext cx="893125" cy="591325"/>
                </a:xfrm>
                <a:prstGeom prst="rect">
                  <a:avLst/>
                </a:prstGeom>
                <a:noFill/>
                <a:ln>
                  <a:noFill/>
                </a:ln>
              </p:spPr>
            </p:pic>
          </p:grpSp>
        </p:grpSp>
        <p:cxnSp>
          <p:nvCxnSpPr>
            <p:cNvPr id="752" name="Google Shape;752;p78"/>
            <p:cNvCxnSpPr/>
            <p:nvPr/>
          </p:nvCxnSpPr>
          <p:spPr>
            <a:xfrm>
              <a:off x="5830493" y="1600069"/>
              <a:ext cx="388200" cy="0"/>
            </a:xfrm>
            <a:prstGeom prst="straightConnector1">
              <a:avLst/>
            </a:prstGeom>
            <a:noFill/>
            <a:ln w="9525" cap="flat" cmpd="sng">
              <a:solidFill>
                <a:schemeClr val="dk2"/>
              </a:solidFill>
              <a:prstDash val="solid"/>
              <a:round/>
              <a:headEnd type="none" w="med" len="med"/>
              <a:tailEnd type="triangle" w="med" len="med"/>
            </a:ln>
          </p:spPr>
        </p:cxnSp>
      </p:grpSp>
    </p:spTree>
    <p:extLst>
      <p:ext uri="{BB962C8B-B14F-4D97-AF65-F5344CB8AC3E}">
        <p14:creationId xmlns:p14="http://schemas.microsoft.com/office/powerpoint/2010/main" val="75949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9"/>
                                        </p:tgtEl>
                                        <p:attrNameLst>
                                          <p:attrName>style.visibility</p:attrName>
                                        </p:attrNameLst>
                                      </p:cBhvr>
                                      <p:to>
                                        <p:strVal val="visible"/>
                                      </p:to>
                                    </p:set>
                                    <p:animEffect transition="in" filter="fade">
                                      <p:cBhvr>
                                        <p:cTn id="7" dur="1000"/>
                                        <p:tgtEl>
                                          <p:spTgt spid="7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0"/>
                                        </p:tgtEl>
                                        <p:attrNameLst>
                                          <p:attrName>style.visibility</p:attrName>
                                        </p:attrNameLst>
                                      </p:cBhvr>
                                      <p:to>
                                        <p:strVal val="visible"/>
                                      </p:to>
                                    </p:set>
                                    <p:animEffect transition="in" filter="fade">
                                      <p:cBhvr>
                                        <p:cTn id="12" dur="1000"/>
                                        <p:tgtEl>
                                          <p:spTgt spid="7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37"/>
                                        </p:tgtEl>
                                        <p:attrNameLst>
                                          <p:attrName>style.visibility</p:attrName>
                                        </p:attrNameLst>
                                      </p:cBhvr>
                                      <p:to>
                                        <p:strVal val="visible"/>
                                      </p:to>
                                    </p:set>
                                    <p:animEffect transition="in" filter="fade">
                                      <p:cBhvr>
                                        <p:cTn id="17" dur="1000"/>
                                        <p:tgtEl>
                                          <p:spTgt spid="7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25"/>
                                        </p:tgtEl>
                                        <p:attrNameLst>
                                          <p:attrName>style.visibility</p:attrName>
                                        </p:attrNameLst>
                                      </p:cBhvr>
                                      <p:to>
                                        <p:strVal val="visible"/>
                                      </p:to>
                                    </p:set>
                                    <p:animEffect transition="in" filter="fade">
                                      <p:cBhvr>
                                        <p:cTn id="22" dur="1000"/>
                                        <p:tgtEl>
                                          <p:spTgt spid="7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9"/>
                                        </p:tgtEl>
                                        <p:attrNameLst>
                                          <p:attrName>style.visibility</p:attrName>
                                        </p:attrNameLst>
                                      </p:cBhvr>
                                      <p:to>
                                        <p:strVal val="visible"/>
                                      </p:to>
                                    </p:set>
                                    <p:animEffect transition="in" filter="fade">
                                      <p:cBhvr>
                                        <p:cTn id="27" dur="1000"/>
                                        <p:tgtEl>
                                          <p:spTgt spid="7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40"/>
                                        </p:tgtEl>
                                        <p:attrNameLst>
                                          <p:attrName>style.visibility</p:attrName>
                                        </p:attrNameLst>
                                      </p:cBhvr>
                                      <p:to>
                                        <p:strVal val="visible"/>
                                      </p:to>
                                    </p:set>
                                    <p:animEffect transition="in" filter="fade">
                                      <p:cBhvr>
                                        <p:cTn id="32" dur="1000"/>
                                        <p:tgtEl>
                                          <p:spTgt spid="7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38"/>
                                        </p:tgtEl>
                                        <p:attrNameLst>
                                          <p:attrName>style.visibility</p:attrName>
                                        </p:attrNameLst>
                                      </p:cBhvr>
                                      <p:to>
                                        <p:strVal val="visible"/>
                                      </p:to>
                                    </p:set>
                                    <p:animEffect transition="in" filter="fade">
                                      <p:cBhvr>
                                        <p:cTn id="37" dur="1000"/>
                                        <p:tgtEl>
                                          <p:spTgt spid="7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28"/>
                                        </p:tgtEl>
                                        <p:attrNameLst>
                                          <p:attrName>style.visibility</p:attrName>
                                        </p:attrNameLst>
                                      </p:cBhvr>
                                      <p:to>
                                        <p:strVal val="visible"/>
                                      </p:to>
                                    </p:set>
                                    <p:animEffect transition="in" filter="fade">
                                      <p:cBhvr>
                                        <p:cTn id="42" dur="1000"/>
                                        <p:tgtEl>
                                          <p:spTgt spid="7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41"/>
                                        </p:tgtEl>
                                        <p:attrNameLst>
                                          <p:attrName>style.visibility</p:attrName>
                                        </p:attrNameLst>
                                      </p:cBhvr>
                                      <p:to>
                                        <p:strVal val="visible"/>
                                      </p:to>
                                    </p:set>
                                    <p:animEffect transition="in" filter="fade">
                                      <p:cBhvr>
                                        <p:cTn id="47" dur="1000"/>
                                        <p:tgtEl>
                                          <p:spTgt spid="7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42"/>
                                        </p:tgtEl>
                                        <p:attrNameLst>
                                          <p:attrName>style.visibility</p:attrName>
                                        </p:attrNameLst>
                                      </p:cBhvr>
                                      <p:to>
                                        <p:strVal val="visible"/>
                                      </p:to>
                                    </p:set>
                                    <p:animEffect transition="in" filter="fade">
                                      <p:cBhvr>
                                        <p:cTn id="52" dur="1000"/>
                                        <p:tgtEl>
                                          <p:spTgt spid="74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43"/>
                                        </p:tgtEl>
                                        <p:attrNameLst>
                                          <p:attrName>style.visibility</p:attrName>
                                        </p:attrNameLst>
                                      </p:cBhvr>
                                      <p:to>
                                        <p:strVal val="visible"/>
                                      </p:to>
                                    </p:set>
                                    <p:animEffect transition="in" filter="fade">
                                      <p:cBhvr>
                                        <p:cTn id="57" dur="1000"/>
                                        <p:tgtEl>
                                          <p:spTgt spid="74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44"/>
                                        </p:tgtEl>
                                        <p:attrNameLst>
                                          <p:attrName>style.visibility</p:attrName>
                                        </p:attrNameLst>
                                      </p:cBhvr>
                                      <p:to>
                                        <p:strVal val="visible"/>
                                      </p:to>
                                    </p:set>
                                    <p:animEffect transition="in" filter="fade">
                                      <p:cBhvr>
                                        <p:cTn id="62" dur="1000"/>
                                        <p:tgtEl>
                                          <p:spTgt spid="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8"/>
          <p:cNvSpPr txBox="1">
            <a:spLocks noGrp="1"/>
          </p:cNvSpPr>
          <p:nvPr>
            <p:ph type="body" idx="4294967295"/>
          </p:nvPr>
        </p:nvSpPr>
        <p:spPr>
          <a:xfrm>
            <a:off x="141515" y="478970"/>
            <a:ext cx="8382000" cy="617538"/>
          </a:xfrm>
          <a:prstGeom prst="rect">
            <a:avLst/>
          </a:prstGeom>
        </p:spPr>
        <p:txBody>
          <a:bodyPr spcFirstLastPara="1" vert="horz" wrap="square" lIns="91425" tIns="91425" rIns="91425" bIns="91425" rtlCol="0" anchor="t" anchorCtr="0">
            <a:noAutofit/>
          </a:bodyPr>
          <a:lstStyle/>
          <a:p>
            <a:pPr marL="457200" indent="-336550">
              <a:lnSpc>
                <a:spcPct val="115000"/>
              </a:lnSpc>
              <a:spcBef>
                <a:spcPts val="480"/>
              </a:spcBef>
              <a:buSzPts val="1700"/>
              <a:buChar char="▪"/>
            </a:pPr>
            <a:r>
              <a:rPr lang="en-US" sz="1700" dirty="0"/>
              <a:t>For a “good” QA there is </a:t>
            </a:r>
            <a:r>
              <a:rPr lang="en-US" sz="1700" dirty="0">
                <a:solidFill>
                  <a:schemeClr val="hlink"/>
                </a:solidFill>
              </a:rPr>
              <a:t>no notion of domain or dataset</a:t>
            </a:r>
            <a:r>
              <a:rPr lang="en-US" sz="1700" dirty="0"/>
              <a:t>. </a:t>
            </a:r>
            <a:endParaRPr sz="1700" dirty="0"/>
          </a:p>
        </p:txBody>
      </p:sp>
      <p:sp>
        <p:nvSpPr>
          <p:cNvPr id="1371" name="Google Shape;1371;p108"/>
          <p:cNvSpPr txBox="1">
            <a:spLocks noGrp="1"/>
          </p:cNvSpPr>
          <p:nvPr>
            <p:ph type="sldNum" idx="4294967295"/>
          </p:nvPr>
        </p:nvSpPr>
        <p:spPr>
          <a:xfrm>
            <a:off x="0" y="6245225"/>
            <a:ext cx="2133600" cy="476250"/>
          </a:xfrm>
          <a:prstGeom prst="rect">
            <a:avLst/>
          </a:prstGeom>
        </p:spPr>
        <p:txBody>
          <a:bodyPr spcFirstLastPara="1" vert="horz" wrap="square" lIns="91425" tIns="45700" rIns="91425" bIns="45700" rtlCol="0" anchor="t" anchorCtr="0">
            <a:noAutofit/>
          </a:bodyPr>
          <a:lstStyle/>
          <a:p>
            <a:pPr algn="l">
              <a:buClr>
                <a:srgbClr val="000000"/>
              </a:buClr>
            </a:pPr>
            <a:fld id="{00000000-1234-1234-1234-123412341234}" type="slidenum">
              <a:rPr lang="en-US"/>
              <a:pPr algn="l">
                <a:buClr>
                  <a:srgbClr val="000000"/>
                </a:buClr>
              </a:pPr>
              <a:t>136</a:t>
            </a:fld>
            <a:endParaRPr/>
          </a:p>
        </p:txBody>
      </p:sp>
      <p:sp>
        <p:nvSpPr>
          <p:cNvPr id="1369" name="Google Shape;1369;p108"/>
          <p:cNvSpPr/>
          <p:nvPr/>
        </p:nvSpPr>
        <p:spPr>
          <a:xfrm>
            <a:off x="3443436" y="2552631"/>
            <a:ext cx="1851600" cy="759600"/>
          </a:xfrm>
          <a:prstGeom prst="wedgeRectCallout">
            <a:avLst>
              <a:gd name="adj1" fmla="val 23981"/>
              <a:gd name="adj2" fmla="val 78143"/>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400" dirty="0"/>
              <a:t>No idea how to effectively combine the capabilities </a:t>
            </a:r>
            <a:endParaRPr sz="1400" dirty="0"/>
          </a:p>
        </p:txBody>
      </p:sp>
      <p:sp>
        <p:nvSpPr>
          <p:cNvPr id="1372" name="Google Shape;1372;p108"/>
          <p:cNvSpPr/>
          <p:nvPr/>
        </p:nvSpPr>
        <p:spPr>
          <a:xfrm>
            <a:off x="2367636" y="3840281"/>
            <a:ext cx="1226100" cy="711000"/>
          </a:xfrm>
          <a:prstGeom prst="downArrowCallout">
            <a:avLst>
              <a:gd name="adj1" fmla="val 4360"/>
              <a:gd name="adj2" fmla="val 8743"/>
              <a:gd name="adj3" fmla="val 14464"/>
              <a:gd name="adj4" fmla="val 6247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400" dirty="0"/>
              <a:t>Paraphrase reasoning </a:t>
            </a:r>
            <a:endParaRPr sz="1400" dirty="0"/>
          </a:p>
        </p:txBody>
      </p:sp>
      <p:sp>
        <p:nvSpPr>
          <p:cNvPr id="1373" name="Google Shape;1373;p108"/>
          <p:cNvSpPr/>
          <p:nvPr/>
        </p:nvSpPr>
        <p:spPr>
          <a:xfrm>
            <a:off x="3891636" y="3492806"/>
            <a:ext cx="1290000" cy="1058400"/>
          </a:xfrm>
          <a:prstGeom prst="downArrowCallout">
            <a:avLst>
              <a:gd name="adj1" fmla="val 4360"/>
              <a:gd name="adj2" fmla="val 8743"/>
              <a:gd name="adj3" fmla="val 14464"/>
              <a:gd name="adj4" fmla="val 6456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400" dirty="0"/>
              <a:t>Paraphrase </a:t>
            </a:r>
            <a:r>
              <a:rPr lang="en-US" sz="1400" b="1" dirty="0">
                <a:solidFill>
                  <a:srgbClr val="FF0000"/>
                </a:solidFill>
              </a:rPr>
              <a:t>+</a:t>
            </a:r>
            <a:r>
              <a:rPr lang="en-US" sz="1400" dirty="0"/>
              <a:t> quantitative  reasoning </a:t>
            </a:r>
            <a:endParaRPr sz="1400" dirty="0"/>
          </a:p>
        </p:txBody>
      </p:sp>
      <p:sp>
        <p:nvSpPr>
          <p:cNvPr id="1374" name="Google Shape;1374;p108"/>
          <p:cNvSpPr/>
          <p:nvPr/>
        </p:nvSpPr>
        <p:spPr>
          <a:xfrm>
            <a:off x="2367636" y="4662431"/>
            <a:ext cx="1226100" cy="759600"/>
          </a:xfrm>
          <a:prstGeom prst="upArrowCallout">
            <a:avLst>
              <a:gd name="adj1" fmla="val 7854"/>
              <a:gd name="adj2" fmla="val 11734"/>
              <a:gd name="adj3" fmla="val 16347"/>
              <a:gd name="adj4" fmla="val 660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Clr>
                <a:schemeClr val="dk1"/>
              </a:buClr>
              <a:buSzPts val="1100"/>
            </a:pPr>
            <a:r>
              <a:rPr lang="en-US" sz="1400" dirty="0">
                <a:solidFill>
                  <a:schemeClr val="dk1"/>
                </a:solidFill>
              </a:rPr>
              <a:t>quantitative  reasoning</a:t>
            </a:r>
            <a:endParaRPr sz="1400" dirty="0"/>
          </a:p>
        </p:txBody>
      </p:sp>
      <p:grpSp>
        <p:nvGrpSpPr>
          <p:cNvPr id="1375" name="Google Shape;1375;p108"/>
          <p:cNvGrpSpPr/>
          <p:nvPr/>
        </p:nvGrpSpPr>
        <p:grpSpPr>
          <a:xfrm>
            <a:off x="2311587" y="4037757"/>
            <a:ext cx="8334125" cy="2259025"/>
            <a:chOff x="700500" y="4309900"/>
            <a:chExt cx="8334125" cy="2259025"/>
          </a:xfrm>
        </p:grpSpPr>
        <p:sp>
          <p:nvSpPr>
            <p:cNvPr id="1376" name="Google Shape;1376;p108"/>
            <p:cNvSpPr/>
            <p:nvPr/>
          </p:nvSpPr>
          <p:spPr>
            <a:xfrm>
              <a:off x="700500" y="4787575"/>
              <a:ext cx="7743000" cy="147000"/>
            </a:xfrm>
            <a:prstGeom prst="rightArrow">
              <a:avLst>
                <a:gd name="adj1" fmla="val 50000"/>
                <a:gd name="adj2" fmla="val 9219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77" name="Google Shape;1377;p108"/>
            <p:cNvSpPr txBox="1"/>
            <p:nvPr/>
          </p:nvSpPr>
          <p:spPr>
            <a:xfrm>
              <a:off x="7509725" y="4309900"/>
              <a:ext cx="1524900" cy="395700"/>
            </a:xfrm>
            <a:prstGeom prst="rect">
              <a:avLst/>
            </a:prstGeom>
            <a:solidFill>
              <a:srgbClr val="D9EAD3"/>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algn="ctr"/>
              <a:r>
                <a:rPr lang="en-US" sz="1200">
                  <a:solidFill>
                    <a:schemeClr val="dk1"/>
                  </a:solidFill>
                </a:rPr>
                <a:t>More generality (transferability)</a:t>
              </a:r>
              <a:endParaRPr sz="1200"/>
            </a:p>
          </p:txBody>
        </p:sp>
        <p:sp>
          <p:nvSpPr>
            <p:cNvPr id="1378" name="Google Shape;1378;p108"/>
            <p:cNvSpPr/>
            <p:nvPr/>
          </p:nvSpPr>
          <p:spPr>
            <a:xfrm>
              <a:off x="3652100" y="5510525"/>
              <a:ext cx="1851600" cy="1058400"/>
            </a:xfrm>
            <a:prstGeom prst="right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b="1">
                  <a:solidFill>
                    <a:srgbClr val="FFFFFF"/>
                  </a:solidFill>
                </a:rPr>
                <a:t>We should push</a:t>
              </a:r>
              <a:endParaRPr b="1">
                <a:solidFill>
                  <a:srgbClr val="FFFFFF"/>
                </a:solidFill>
              </a:endParaRPr>
            </a:p>
          </p:txBody>
        </p:sp>
      </p:grpSp>
      <p:sp>
        <p:nvSpPr>
          <p:cNvPr id="1379" name="Google Shape;1379;p108"/>
          <p:cNvSpPr/>
          <p:nvPr/>
        </p:nvSpPr>
        <p:spPr>
          <a:xfrm>
            <a:off x="2520036" y="3459281"/>
            <a:ext cx="1226100" cy="1058400"/>
          </a:xfrm>
          <a:prstGeom prst="downArrowCallout">
            <a:avLst>
              <a:gd name="adj1" fmla="val 4360"/>
              <a:gd name="adj2" fmla="val 8743"/>
              <a:gd name="adj3" fmla="val 14464"/>
              <a:gd name="adj4" fmla="val 62475"/>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t>10k training</a:t>
            </a:r>
            <a:endParaRPr/>
          </a:p>
        </p:txBody>
      </p:sp>
      <p:sp>
        <p:nvSpPr>
          <p:cNvPr id="1380" name="Google Shape;1380;p108"/>
          <p:cNvSpPr/>
          <p:nvPr/>
        </p:nvSpPr>
        <p:spPr>
          <a:xfrm>
            <a:off x="3810036" y="3459281"/>
            <a:ext cx="1226100" cy="1058400"/>
          </a:xfrm>
          <a:prstGeom prst="downArrowCallout">
            <a:avLst>
              <a:gd name="adj1" fmla="val 4360"/>
              <a:gd name="adj2" fmla="val 8743"/>
              <a:gd name="adj3" fmla="val 14464"/>
              <a:gd name="adj4" fmla="val 62475"/>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t>100k training</a:t>
            </a:r>
            <a:endParaRPr/>
          </a:p>
        </p:txBody>
      </p:sp>
      <p:sp>
        <p:nvSpPr>
          <p:cNvPr id="1381" name="Google Shape;1381;p108"/>
          <p:cNvSpPr/>
          <p:nvPr/>
        </p:nvSpPr>
        <p:spPr>
          <a:xfrm>
            <a:off x="5100036" y="3459281"/>
            <a:ext cx="1226100" cy="1058400"/>
          </a:xfrm>
          <a:prstGeom prst="downArrowCallout">
            <a:avLst>
              <a:gd name="adj1" fmla="val 4360"/>
              <a:gd name="adj2" fmla="val 8743"/>
              <a:gd name="adj3" fmla="val 14464"/>
              <a:gd name="adj4" fmla="val 62475"/>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t>1m training</a:t>
            </a:r>
            <a:endParaRPr/>
          </a:p>
        </p:txBody>
      </p:sp>
      <p:cxnSp>
        <p:nvCxnSpPr>
          <p:cNvPr id="1382" name="Google Shape;1382;p108"/>
          <p:cNvCxnSpPr/>
          <p:nvPr/>
        </p:nvCxnSpPr>
        <p:spPr>
          <a:xfrm flipH="1">
            <a:off x="8445961" y="2843556"/>
            <a:ext cx="12300" cy="2974200"/>
          </a:xfrm>
          <a:prstGeom prst="straightConnector1">
            <a:avLst/>
          </a:prstGeom>
          <a:noFill/>
          <a:ln w="28575" cap="flat" cmpd="sng">
            <a:solidFill>
              <a:srgbClr val="FF0000"/>
            </a:solidFill>
            <a:prstDash val="dash"/>
            <a:round/>
            <a:headEnd type="none" w="med" len="med"/>
            <a:tailEnd type="none" w="med" len="med"/>
          </a:ln>
        </p:spPr>
      </p:cxnSp>
      <p:sp>
        <p:nvSpPr>
          <p:cNvPr id="1383" name="Google Shape;1383;p108"/>
          <p:cNvSpPr/>
          <p:nvPr/>
        </p:nvSpPr>
        <p:spPr>
          <a:xfrm>
            <a:off x="5481036" y="2458081"/>
            <a:ext cx="2058000" cy="862800"/>
          </a:xfrm>
          <a:prstGeom prst="wedgeRectCallout">
            <a:avLst>
              <a:gd name="adj1" fmla="val 92034"/>
              <a:gd name="adj2" fmla="val 61353"/>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b="1" dirty="0"/>
              <a:t>Hard limit</a:t>
            </a:r>
            <a:r>
              <a:rPr lang="en-US" dirty="0"/>
              <a:t> for learn-with-training-only systems</a:t>
            </a:r>
            <a:endParaRPr dirty="0"/>
          </a:p>
        </p:txBody>
      </p:sp>
      <p:sp>
        <p:nvSpPr>
          <p:cNvPr id="1384" name="Google Shape;1384;p108"/>
          <p:cNvSpPr txBox="1"/>
          <p:nvPr/>
        </p:nvSpPr>
        <p:spPr>
          <a:xfrm>
            <a:off x="152398" y="975289"/>
            <a:ext cx="7743000" cy="651000"/>
          </a:xfrm>
          <a:prstGeom prst="rect">
            <a:avLst/>
          </a:prstGeom>
          <a:noFill/>
          <a:ln>
            <a:noFill/>
          </a:ln>
        </p:spPr>
        <p:txBody>
          <a:bodyPr spcFirstLastPara="1" wrap="square" lIns="91425" tIns="91425" rIns="91425" bIns="91425" anchor="ctr" anchorCtr="0">
            <a:noAutofit/>
          </a:bodyPr>
          <a:lstStyle/>
          <a:p>
            <a:pPr marL="457200" indent="-336550">
              <a:spcBef>
                <a:spcPts val="480"/>
              </a:spcBef>
              <a:buClr>
                <a:schemeClr val="dk1"/>
              </a:buClr>
              <a:buSzPts val="1700"/>
              <a:buFont typeface="Noto Sans Symbols"/>
              <a:buChar char="▪"/>
            </a:pPr>
            <a:r>
              <a:rPr lang="en-US" sz="1700" dirty="0">
                <a:solidFill>
                  <a:schemeClr val="dk1"/>
                </a:solidFill>
              </a:rPr>
              <a:t>Reasoning shouldn’t be defined </a:t>
            </a:r>
            <a:r>
              <a:rPr lang="en-US" sz="1700" dirty="0">
                <a:solidFill>
                  <a:srgbClr val="0000FF"/>
                </a:solidFill>
              </a:rPr>
              <a:t>too narrowly</a:t>
            </a:r>
            <a:endParaRPr sz="1700" dirty="0">
              <a:solidFill>
                <a:srgbClr val="0000FF"/>
              </a:solidFill>
            </a:endParaRPr>
          </a:p>
        </p:txBody>
      </p:sp>
      <p:sp>
        <p:nvSpPr>
          <p:cNvPr id="1385" name="Google Shape;1385;p108"/>
          <p:cNvSpPr txBox="1"/>
          <p:nvPr/>
        </p:nvSpPr>
        <p:spPr>
          <a:xfrm>
            <a:off x="152398" y="1436914"/>
            <a:ext cx="7963200" cy="759600"/>
          </a:xfrm>
          <a:prstGeom prst="rect">
            <a:avLst/>
          </a:prstGeom>
          <a:noFill/>
          <a:ln>
            <a:noFill/>
          </a:ln>
        </p:spPr>
        <p:txBody>
          <a:bodyPr spcFirstLastPara="1" wrap="square" lIns="91425" tIns="91425" rIns="91425" bIns="91425" anchor="ctr" anchorCtr="0">
            <a:noAutofit/>
          </a:bodyPr>
          <a:lstStyle/>
          <a:p>
            <a:pPr marL="457200" indent="-336550">
              <a:spcBef>
                <a:spcPts val="480"/>
              </a:spcBef>
              <a:buClr>
                <a:schemeClr val="dk1"/>
              </a:buClr>
              <a:buSzPts val="1700"/>
              <a:buFont typeface="Noto Sans Symbols"/>
              <a:buChar char="▪"/>
            </a:pPr>
            <a:r>
              <a:rPr lang="en-US" sz="1700" dirty="0">
                <a:solidFill>
                  <a:srgbClr val="0000FF"/>
                </a:solidFill>
              </a:rPr>
              <a:t>Language understanding</a:t>
            </a:r>
            <a:r>
              <a:rPr lang="en-US" sz="1700" dirty="0">
                <a:solidFill>
                  <a:schemeClr val="dk1"/>
                </a:solidFill>
              </a:rPr>
              <a:t> should not be equated with </a:t>
            </a:r>
            <a:r>
              <a:rPr lang="en-US" sz="1700" dirty="0">
                <a:solidFill>
                  <a:srgbClr val="0000FF"/>
                </a:solidFill>
              </a:rPr>
              <a:t>training on datasets</a:t>
            </a:r>
            <a:r>
              <a:rPr lang="en-US" sz="1700" dirty="0">
                <a:solidFill>
                  <a:schemeClr val="dk1"/>
                </a:solidFill>
              </a:rPr>
              <a:t>. </a:t>
            </a:r>
            <a:endParaRPr dirty="0"/>
          </a:p>
        </p:txBody>
      </p:sp>
    </p:spTree>
    <p:extLst>
      <p:ext uri="{BB962C8B-B14F-4D97-AF65-F5344CB8AC3E}">
        <p14:creationId xmlns:p14="http://schemas.microsoft.com/office/powerpoint/2010/main" val="185707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4"/>
                                        </p:tgtEl>
                                        <p:attrNameLst>
                                          <p:attrName>style.visibility</p:attrName>
                                        </p:attrNameLst>
                                      </p:cBhvr>
                                      <p:to>
                                        <p:strVal val="visible"/>
                                      </p:to>
                                    </p:set>
                                    <p:animEffect transition="in" filter="fade">
                                      <p:cBhvr>
                                        <p:cTn id="7" dur="1000"/>
                                        <p:tgtEl>
                                          <p:spTgt spid="13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5"/>
                                        </p:tgtEl>
                                        <p:attrNameLst>
                                          <p:attrName>style.visibility</p:attrName>
                                        </p:attrNameLst>
                                      </p:cBhvr>
                                      <p:to>
                                        <p:strVal val="visible"/>
                                      </p:to>
                                    </p:set>
                                    <p:animEffect transition="in" filter="fade">
                                      <p:cBhvr>
                                        <p:cTn id="12" dur="1000"/>
                                        <p:tgtEl>
                                          <p:spTgt spid="13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2"/>
                                        </p:tgtEl>
                                        <p:attrNameLst>
                                          <p:attrName>style.visibility</p:attrName>
                                        </p:attrNameLst>
                                      </p:cBhvr>
                                      <p:to>
                                        <p:strVal val="visible"/>
                                      </p:to>
                                    </p:set>
                                    <p:animEffect transition="in" filter="fade">
                                      <p:cBhvr>
                                        <p:cTn id="17" dur="1000"/>
                                        <p:tgtEl>
                                          <p:spTgt spid="13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74"/>
                                        </p:tgtEl>
                                        <p:attrNameLst>
                                          <p:attrName>style.visibility</p:attrName>
                                        </p:attrNameLst>
                                      </p:cBhvr>
                                      <p:to>
                                        <p:strVal val="visible"/>
                                      </p:to>
                                    </p:set>
                                    <p:animEffect transition="in" filter="fade">
                                      <p:cBhvr>
                                        <p:cTn id="22" dur="1000"/>
                                        <p:tgtEl>
                                          <p:spTgt spid="137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73"/>
                                        </p:tgtEl>
                                        <p:attrNameLst>
                                          <p:attrName>style.visibility</p:attrName>
                                        </p:attrNameLst>
                                      </p:cBhvr>
                                      <p:to>
                                        <p:strVal val="visible"/>
                                      </p:to>
                                    </p:set>
                                    <p:animEffect transition="in" filter="fade">
                                      <p:cBhvr>
                                        <p:cTn id="27" dur="1000"/>
                                        <p:tgtEl>
                                          <p:spTgt spid="137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69"/>
                                        </p:tgtEl>
                                        <p:attrNameLst>
                                          <p:attrName>style.visibility</p:attrName>
                                        </p:attrNameLst>
                                      </p:cBhvr>
                                      <p:to>
                                        <p:strVal val="visible"/>
                                      </p:to>
                                    </p:set>
                                    <p:animEffect transition="in" filter="fade">
                                      <p:cBhvr>
                                        <p:cTn id="32" dur="1000"/>
                                        <p:tgtEl>
                                          <p:spTgt spid="136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85"/>
                                        </p:tgtEl>
                                        <p:attrNameLst>
                                          <p:attrName>style.visibility</p:attrName>
                                        </p:attrNameLst>
                                      </p:cBhvr>
                                      <p:to>
                                        <p:strVal val="visible"/>
                                      </p:to>
                                    </p:set>
                                    <p:animEffect transition="in" filter="fade">
                                      <p:cBhvr>
                                        <p:cTn id="37" dur="1000"/>
                                        <p:tgtEl>
                                          <p:spTgt spid="138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79"/>
                                        </p:tgtEl>
                                        <p:attrNameLst>
                                          <p:attrName>style.visibility</p:attrName>
                                        </p:attrNameLst>
                                      </p:cBhvr>
                                      <p:to>
                                        <p:strVal val="visible"/>
                                      </p:to>
                                    </p:set>
                                    <p:animEffect transition="in" filter="fade">
                                      <p:cBhvr>
                                        <p:cTn id="42" dur="1000"/>
                                        <p:tgtEl>
                                          <p:spTgt spid="137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80"/>
                                        </p:tgtEl>
                                        <p:attrNameLst>
                                          <p:attrName>style.visibility</p:attrName>
                                        </p:attrNameLst>
                                      </p:cBhvr>
                                      <p:to>
                                        <p:strVal val="visible"/>
                                      </p:to>
                                    </p:set>
                                    <p:animEffect transition="in" filter="fade">
                                      <p:cBhvr>
                                        <p:cTn id="47" dur="1000"/>
                                        <p:tgtEl>
                                          <p:spTgt spid="138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81"/>
                                        </p:tgtEl>
                                        <p:attrNameLst>
                                          <p:attrName>style.visibility</p:attrName>
                                        </p:attrNameLst>
                                      </p:cBhvr>
                                      <p:to>
                                        <p:strVal val="visible"/>
                                      </p:to>
                                    </p:set>
                                    <p:animEffect transition="in" filter="fade">
                                      <p:cBhvr>
                                        <p:cTn id="52" dur="1000"/>
                                        <p:tgtEl>
                                          <p:spTgt spid="138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83"/>
                                        </p:tgtEl>
                                        <p:attrNameLst>
                                          <p:attrName>style.visibility</p:attrName>
                                        </p:attrNameLst>
                                      </p:cBhvr>
                                      <p:to>
                                        <p:strVal val="visible"/>
                                      </p:to>
                                    </p:set>
                                    <p:animEffect transition="in" filter="fade">
                                      <p:cBhvr>
                                        <p:cTn id="57" dur="1000"/>
                                        <p:tgtEl>
                                          <p:spTgt spid="1383"/>
                                        </p:tgtEl>
                                      </p:cBhvr>
                                    </p:animEffect>
                                  </p:childTnLst>
                                </p:cTn>
                              </p:par>
                              <p:par>
                                <p:cTn id="58" presetID="10" presetClass="entr" presetSubtype="0" fill="hold" nodeType="withEffect">
                                  <p:stCondLst>
                                    <p:cond delay="0"/>
                                  </p:stCondLst>
                                  <p:childTnLst>
                                    <p:set>
                                      <p:cBhvr>
                                        <p:cTn id="59" dur="1" fill="hold">
                                          <p:stCondLst>
                                            <p:cond delay="0"/>
                                          </p:stCondLst>
                                        </p:cTn>
                                        <p:tgtEl>
                                          <p:spTgt spid="1382"/>
                                        </p:tgtEl>
                                        <p:attrNameLst>
                                          <p:attrName>style.visibility</p:attrName>
                                        </p:attrNameLst>
                                      </p:cBhvr>
                                      <p:to>
                                        <p:strVal val="visible"/>
                                      </p:to>
                                    </p:set>
                                    <p:animEffect transition="in" filter="fade">
                                      <p:cBhvr>
                                        <p:cTn id="60" dur="1000"/>
                                        <p:tgtEl>
                                          <p:spTgt spid="1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pic>
        <p:nvPicPr>
          <p:cNvPr id="1360" name="Google Shape;1360;p108"/>
          <p:cNvPicPr preferRelativeResize="0"/>
          <p:nvPr/>
        </p:nvPicPr>
        <p:blipFill rotWithShape="1">
          <a:blip r:embed="rId3">
            <a:alphaModFix/>
          </a:blip>
          <a:srcRect l="9763" t="7188" r="2114" b="12217"/>
          <a:stretch/>
        </p:blipFill>
        <p:spPr>
          <a:xfrm>
            <a:off x="3928821" y="2609132"/>
            <a:ext cx="1097280" cy="1097280"/>
          </a:xfrm>
          <a:prstGeom prst="rect">
            <a:avLst/>
          </a:prstGeom>
          <a:noFill/>
          <a:ln>
            <a:noFill/>
          </a:ln>
        </p:spPr>
      </p:pic>
      <p:pic>
        <p:nvPicPr>
          <p:cNvPr id="1361" name="Google Shape;1361;p108"/>
          <p:cNvPicPr preferRelativeResize="0"/>
          <p:nvPr/>
        </p:nvPicPr>
        <p:blipFill rotWithShape="1">
          <a:blip r:embed="rId4">
            <a:alphaModFix/>
          </a:blip>
          <a:srcRect r="2591"/>
          <a:stretch/>
        </p:blipFill>
        <p:spPr>
          <a:xfrm>
            <a:off x="3928821" y="4315111"/>
            <a:ext cx="1097280" cy="1097280"/>
          </a:xfrm>
          <a:prstGeom prst="rect">
            <a:avLst/>
          </a:prstGeom>
          <a:noFill/>
          <a:ln>
            <a:noFill/>
          </a:ln>
        </p:spPr>
      </p:pic>
      <p:pic>
        <p:nvPicPr>
          <p:cNvPr id="1362" name="Google Shape;1362;p108"/>
          <p:cNvPicPr preferRelativeResize="0"/>
          <p:nvPr/>
        </p:nvPicPr>
        <p:blipFill rotWithShape="1">
          <a:blip r:embed="rId5">
            <a:alphaModFix/>
          </a:blip>
          <a:srcRect t="4076" r="3091"/>
          <a:stretch/>
        </p:blipFill>
        <p:spPr>
          <a:xfrm>
            <a:off x="2546462" y="4317326"/>
            <a:ext cx="1097280" cy="1097280"/>
          </a:xfrm>
          <a:prstGeom prst="rect">
            <a:avLst/>
          </a:prstGeom>
          <a:noFill/>
          <a:ln>
            <a:noFill/>
          </a:ln>
        </p:spPr>
      </p:pic>
      <p:pic>
        <p:nvPicPr>
          <p:cNvPr id="1363" name="Google Shape;1363;p108"/>
          <p:cNvPicPr preferRelativeResize="0"/>
          <p:nvPr/>
        </p:nvPicPr>
        <p:blipFill>
          <a:blip r:embed="rId6">
            <a:alphaModFix/>
          </a:blip>
          <a:stretch>
            <a:fillRect/>
          </a:stretch>
        </p:blipFill>
        <p:spPr>
          <a:xfrm>
            <a:off x="5347399" y="941656"/>
            <a:ext cx="1097280" cy="1097280"/>
          </a:xfrm>
          <a:prstGeom prst="rect">
            <a:avLst/>
          </a:prstGeom>
          <a:noFill/>
          <a:ln>
            <a:noFill/>
          </a:ln>
        </p:spPr>
      </p:pic>
      <p:pic>
        <p:nvPicPr>
          <p:cNvPr id="1364" name="Google Shape;1364;p108" descr="Image result for michael roth nlp"/>
          <p:cNvPicPr preferRelativeResize="0"/>
          <p:nvPr/>
        </p:nvPicPr>
        <p:blipFill rotWithShape="1">
          <a:blip r:embed="rId7">
            <a:alphaModFix/>
          </a:blip>
          <a:srcRect t="5006" b="12519"/>
          <a:stretch/>
        </p:blipFill>
        <p:spPr>
          <a:xfrm>
            <a:off x="5370977" y="4287656"/>
            <a:ext cx="1011707" cy="1097280"/>
          </a:xfrm>
          <a:prstGeom prst="rect">
            <a:avLst/>
          </a:prstGeom>
          <a:noFill/>
          <a:ln>
            <a:noFill/>
          </a:ln>
        </p:spPr>
      </p:pic>
      <p:pic>
        <p:nvPicPr>
          <p:cNvPr id="1365" name="Google Shape;1365;p108"/>
          <p:cNvPicPr preferRelativeResize="0"/>
          <p:nvPr/>
        </p:nvPicPr>
        <p:blipFill>
          <a:blip r:embed="rId8">
            <a:alphaModFix/>
          </a:blip>
          <a:stretch>
            <a:fillRect/>
          </a:stretch>
        </p:blipFill>
        <p:spPr>
          <a:xfrm>
            <a:off x="6755031" y="4287656"/>
            <a:ext cx="1097280" cy="1097280"/>
          </a:xfrm>
          <a:prstGeom prst="rect">
            <a:avLst/>
          </a:prstGeom>
          <a:noFill/>
          <a:ln>
            <a:noFill/>
          </a:ln>
        </p:spPr>
      </p:pic>
      <p:pic>
        <p:nvPicPr>
          <p:cNvPr id="1366" name="Google Shape;1366;p108"/>
          <p:cNvPicPr preferRelativeResize="0"/>
          <p:nvPr/>
        </p:nvPicPr>
        <p:blipFill rotWithShape="1">
          <a:blip r:embed="rId9">
            <a:alphaModFix/>
          </a:blip>
          <a:srcRect l="3520" t="3424" r="8474" b="9882"/>
          <a:stretch/>
        </p:blipFill>
        <p:spPr>
          <a:xfrm>
            <a:off x="2546462" y="2609132"/>
            <a:ext cx="1093218" cy="1097280"/>
          </a:xfrm>
          <a:prstGeom prst="rect">
            <a:avLst/>
          </a:prstGeom>
          <a:noFill/>
          <a:ln>
            <a:noFill/>
          </a:ln>
        </p:spPr>
      </p:pic>
      <p:pic>
        <p:nvPicPr>
          <p:cNvPr id="1367" name="Google Shape;1367;p108" descr="Image result for ashish sabharwal nlp"/>
          <p:cNvPicPr preferRelativeResize="0"/>
          <p:nvPr/>
        </p:nvPicPr>
        <p:blipFill rotWithShape="1">
          <a:blip r:embed="rId10">
            <a:alphaModFix/>
          </a:blip>
          <a:srcRect l="8483" t="7570" r="9069" b="10145"/>
          <a:stretch/>
        </p:blipFill>
        <p:spPr>
          <a:xfrm>
            <a:off x="5328807" y="2609132"/>
            <a:ext cx="1097280" cy="1097280"/>
          </a:xfrm>
          <a:prstGeom prst="rect">
            <a:avLst/>
          </a:prstGeom>
          <a:noFill/>
          <a:ln>
            <a:noFill/>
          </a:ln>
        </p:spPr>
      </p:pic>
      <p:sp>
        <p:nvSpPr>
          <p:cNvPr id="1368" name="Google Shape;1368;p108"/>
          <p:cNvSpPr txBox="1"/>
          <p:nvPr/>
        </p:nvSpPr>
        <p:spPr>
          <a:xfrm>
            <a:off x="5077764" y="1974498"/>
            <a:ext cx="1573200" cy="358200"/>
          </a:xfrm>
          <a:prstGeom prst="rect">
            <a:avLst/>
          </a:prstGeom>
          <a:noFill/>
          <a:ln>
            <a:noFill/>
          </a:ln>
        </p:spPr>
        <p:txBody>
          <a:bodyPr spcFirstLastPara="1" wrap="square" lIns="91425" tIns="91425" rIns="91425" bIns="91425" anchor="t" anchorCtr="0">
            <a:noAutofit/>
          </a:bodyPr>
          <a:lstStyle/>
          <a:p>
            <a:pPr algn="ctr"/>
            <a:r>
              <a:rPr lang="en-US" sz="1200" dirty="0"/>
              <a:t>Dan Roth </a:t>
            </a:r>
          </a:p>
          <a:p>
            <a:pPr algn="ctr"/>
            <a:r>
              <a:rPr lang="en-US" sz="1200" dirty="0"/>
              <a:t>(</a:t>
            </a:r>
            <a:r>
              <a:rPr lang="en-US" sz="1200" dirty="0" err="1"/>
              <a:t>UPenn</a:t>
            </a:r>
            <a:r>
              <a:rPr lang="en-US" sz="1200" dirty="0"/>
              <a:t>)</a:t>
            </a:r>
            <a:endParaRPr sz="1200" dirty="0"/>
          </a:p>
        </p:txBody>
      </p:sp>
      <p:sp>
        <p:nvSpPr>
          <p:cNvPr id="1369" name="Google Shape;1369;p108"/>
          <p:cNvSpPr txBox="1"/>
          <p:nvPr/>
        </p:nvSpPr>
        <p:spPr>
          <a:xfrm>
            <a:off x="3665108" y="3588727"/>
            <a:ext cx="1573200" cy="358200"/>
          </a:xfrm>
          <a:prstGeom prst="rect">
            <a:avLst/>
          </a:prstGeom>
          <a:noFill/>
          <a:ln>
            <a:noFill/>
          </a:ln>
        </p:spPr>
        <p:txBody>
          <a:bodyPr spcFirstLastPara="1" wrap="square" lIns="91425" tIns="91425" rIns="91425" bIns="91425" anchor="t" anchorCtr="0">
            <a:noAutofit/>
          </a:bodyPr>
          <a:lstStyle/>
          <a:p>
            <a:pPr algn="ctr"/>
            <a:r>
              <a:rPr lang="en-US" sz="1200" dirty="0" err="1"/>
              <a:t>Tushar</a:t>
            </a:r>
            <a:r>
              <a:rPr lang="en-US" sz="1200" dirty="0"/>
              <a:t> </a:t>
            </a:r>
            <a:r>
              <a:rPr lang="en-US" sz="1200" dirty="0" err="1"/>
              <a:t>Khot</a:t>
            </a:r>
            <a:r>
              <a:rPr lang="en-US" sz="1200" dirty="0"/>
              <a:t> </a:t>
            </a:r>
          </a:p>
          <a:p>
            <a:pPr algn="ctr"/>
            <a:r>
              <a:rPr lang="en-US" sz="1200" dirty="0"/>
              <a:t>(AI2)</a:t>
            </a:r>
            <a:endParaRPr sz="1200" dirty="0"/>
          </a:p>
        </p:txBody>
      </p:sp>
      <p:sp>
        <p:nvSpPr>
          <p:cNvPr id="1370" name="Google Shape;1370;p108"/>
          <p:cNvSpPr txBox="1"/>
          <p:nvPr/>
        </p:nvSpPr>
        <p:spPr>
          <a:xfrm>
            <a:off x="4894142" y="3587527"/>
            <a:ext cx="1896900" cy="358200"/>
          </a:xfrm>
          <a:prstGeom prst="rect">
            <a:avLst/>
          </a:prstGeom>
          <a:noFill/>
          <a:ln>
            <a:noFill/>
          </a:ln>
        </p:spPr>
        <p:txBody>
          <a:bodyPr spcFirstLastPara="1" wrap="square" lIns="91425" tIns="91425" rIns="91425" bIns="91425" anchor="t" anchorCtr="0">
            <a:noAutofit/>
          </a:bodyPr>
          <a:lstStyle/>
          <a:p>
            <a:pPr algn="ctr"/>
            <a:r>
              <a:rPr lang="en-US" sz="1200" dirty="0"/>
              <a:t>Ashish Sabharwal </a:t>
            </a:r>
          </a:p>
          <a:p>
            <a:pPr algn="ctr"/>
            <a:r>
              <a:rPr lang="en-US" sz="1200" dirty="0"/>
              <a:t>(AI2)</a:t>
            </a:r>
            <a:endParaRPr sz="1200" dirty="0"/>
          </a:p>
        </p:txBody>
      </p:sp>
      <p:sp>
        <p:nvSpPr>
          <p:cNvPr id="1371" name="Google Shape;1371;p108"/>
          <p:cNvSpPr txBox="1"/>
          <p:nvPr/>
        </p:nvSpPr>
        <p:spPr>
          <a:xfrm>
            <a:off x="2254122" y="3588728"/>
            <a:ext cx="1677900" cy="358200"/>
          </a:xfrm>
          <a:prstGeom prst="rect">
            <a:avLst/>
          </a:prstGeom>
          <a:noFill/>
          <a:ln>
            <a:noFill/>
          </a:ln>
        </p:spPr>
        <p:txBody>
          <a:bodyPr spcFirstLastPara="1" wrap="square" lIns="91425" tIns="91425" rIns="91425" bIns="91425" anchor="t" anchorCtr="0">
            <a:noAutofit/>
          </a:bodyPr>
          <a:lstStyle/>
          <a:p>
            <a:pPr algn="ctr"/>
            <a:r>
              <a:rPr lang="en-US" sz="1200" dirty="0" err="1"/>
              <a:t>Snigdha</a:t>
            </a:r>
            <a:r>
              <a:rPr lang="en-US" sz="1200" dirty="0"/>
              <a:t> </a:t>
            </a:r>
            <a:r>
              <a:rPr lang="en-US" sz="1200" dirty="0" err="1"/>
              <a:t>Chaturvedi</a:t>
            </a:r>
            <a:r>
              <a:rPr lang="en-US" sz="1200" dirty="0"/>
              <a:t> (UCSC)</a:t>
            </a:r>
            <a:endParaRPr sz="1200" dirty="0"/>
          </a:p>
        </p:txBody>
      </p:sp>
      <p:sp>
        <p:nvSpPr>
          <p:cNvPr id="1372" name="Google Shape;1372;p108"/>
          <p:cNvSpPr txBox="1"/>
          <p:nvPr/>
        </p:nvSpPr>
        <p:spPr>
          <a:xfrm>
            <a:off x="4919766" y="5288262"/>
            <a:ext cx="1896900" cy="358200"/>
          </a:xfrm>
          <a:prstGeom prst="rect">
            <a:avLst/>
          </a:prstGeom>
          <a:noFill/>
          <a:ln>
            <a:noFill/>
          </a:ln>
        </p:spPr>
        <p:txBody>
          <a:bodyPr spcFirstLastPara="1" wrap="square" lIns="91425" tIns="91425" rIns="91425" bIns="91425" anchor="t" anchorCtr="0">
            <a:noAutofit/>
          </a:bodyPr>
          <a:lstStyle/>
          <a:p>
            <a:pPr algn="ctr"/>
            <a:r>
              <a:rPr lang="en-US" sz="1200" dirty="0"/>
              <a:t>Michael Roth </a:t>
            </a:r>
            <a:br>
              <a:rPr lang="en-US" sz="1200" dirty="0"/>
            </a:br>
            <a:r>
              <a:rPr lang="en-US" sz="1200" dirty="0"/>
              <a:t>(Saarland U)</a:t>
            </a:r>
            <a:endParaRPr sz="1200" dirty="0"/>
          </a:p>
        </p:txBody>
      </p:sp>
      <p:sp>
        <p:nvSpPr>
          <p:cNvPr id="1373" name="Google Shape;1373;p108"/>
          <p:cNvSpPr txBox="1"/>
          <p:nvPr/>
        </p:nvSpPr>
        <p:spPr>
          <a:xfrm>
            <a:off x="6337528" y="5331211"/>
            <a:ext cx="1896900" cy="358200"/>
          </a:xfrm>
          <a:prstGeom prst="rect">
            <a:avLst/>
          </a:prstGeom>
          <a:noFill/>
          <a:ln>
            <a:noFill/>
          </a:ln>
        </p:spPr>
        <p:txBody>
          <a:bodyPr spcFirstLastPara="1" wrap="square" lIns="91425" tIns="91425" rIns="91425" bIns="91425" anchor="t" anchorCtr="0">
            <a:noAutofit/>
          </a:bodyPr>
          <a:lstStyle/>
          <a:p>
            <a:pPr algn="ctr"/>
            <a:r>
              <a:rPr lang="en-US" sz="1200" dirty="0" err="1"/>
              <a:t>Shyam</a:t>
            </a:r>
            <a:r>
              <a:rPr lang="en-US" sz="1200" dirty="0"/>
              <a:t> </a:t>
            </a:r>
            <a:r>
              <a:rPr lang="en-US" sz="1200" dirty="0" err="1"/>
              <a:t>Upadhyay</a:t>
            </a:r>
            <a:r>
              <a:rPr lang="en-US" sz="1200" dirty="0"/>
              <a:t> </a:t>
            </a:r>
            <a:br>
              <a:rPr lang="en-US" sz="1200" dirty="0"/>
            </a:br>
            <a:r>
              <a:rPr lang="en-US" sz="1200" dirty="0"/>
              <a:t>(</a:t>
            </a:r>
            <a:r>
              <a:rPr lang="en-US" sz="1200" dirty="0" err="1"/>
              <a:t>UPenn</a:t>
            </a:r>
            <a:r>
              <a:rPr lang="en-US" sz="1200" dirty="0"/>
              <a:t>)</a:t>
            </a:r>
            <a:endParaRPr sz="1200" dirty="0"/>
          </a:p>
        </p:txBody>
      </p:sp>
      <p:sp>
        <p:nvSpPr>
          <p:cNvPr id="1374" name="Google Shape;1374;p108"/>
          <p:cNvSpPr txBox="1"/>
          <p:nvPr/>
        </p:nvSpPr>
        <p:spPr>
          <a:xfrm>
            <a:off x="3509082" y="5300574"/>
            <a:ext cx="1896900" cy="358200"/>
          </a:xfrm>
          <a:prstGeom prst="rect">
            <a:avLst/>
          </a:prstGeom>
          <a:noFill/>
          <a:ln>
            <a:noFill/>
          </a:ln>
        </p:spPr>
        <p:txBody>
          <a:bodyPr spcFirstLastPara="1" wrap="square" lIns="91425" tIns="91425" rIns="91425" bIns="91425" anchor="t" anchorCtr="0">
            <a:noAutofit/>
          </a:bodyPr>
          <a:lstStyle/>
          <a:p>
            <a:pPr algn="ctr"/>
            <a:r>
              <a:rPr lang="en-US" sz="1200" dirty="0"/>
              <a:t>Peter Clark </a:t>
            </a:r>
            <a:br>
              <a:rPr lang="en-US" sz="1200" dirty="0"/>
            </a:br>
            <a:r>
              <a:rPr lang="en-US" sz="1200" dirty="0"/>
              <a:t>(AI2)</a:t>
            </a:r>
            <a:endParaRPr sz="1200" dirty="0"/>
          </a:p>
        </p:txBody>
      </p:sp>
      <p:sp>
        <p:nvSpPr>
          <p:cNvPr id="1375" name="Google Shape;1375;p108"/>
          <p:cNvSpPr txBox="1"/>
          <p:nvPr/>
        </p:nvSpPr>
        <p:spPr>
          <a:xfrm>
            <a:off x="2126597" y="5300571"/>
            <a:ext cx="1896900" cy="358200"/>
          </a:xfrm>
          <a:prstGeom prst="rect">
            <a:avLst/>
          </a:prstGeom>
          <a:noFill/>
          <a:ln>
            <a:noFill/>
          </a:ln>
        </p:spPr>
        <p:txBody>
          <a:bodyPr spcFirstLastPara="1" wrap="square" lIns="91425" tIns="91425" rIns="91425" bIns="91425" anchor="t" anchorCtr="0">
            <a:noAutofit/>
          </a:bodyPr>
          <a:lstStyle/>
          <a:p>
            <a:pPr algn="ctr"/>
            <a:r>
              <a:rPr lang="en-US" sz="1200" dirty="0"/>
              <a:t>Oren </a:t>
            </a:r>
            <a:r>
              <a:rPr lang="en-US" sz="1200" dirty="0" err="1"/>
              <a:t>Etzioni</a:t>
            </a:r>
            <a:r>
              <a:rPr lang="en-US" sz="1200" dirty="0"/>
              <a:t> </a:t>
            </a:r>
            <a:br>
              <a:rPr lang="en-US" sz="1200" dirty="0"/>
            </a:br>
            <a:r>
              <a:rPr lang="en-US" sz="1200" dirty="0"/>
              <a:t>(AI2)</a:t>
            </a:r>
            <a:endParaRPr sz="1200" dirty="0"/>
          </a:p>
        </p:txBody>
      </p:sp>
      <p:sp>
        <p:nvSpPr>
          <p:cNvPr id="1376" name="Google Shape;1376;p108"/>
          <p:cNvSpPr txBox="1"/>
          <p:nvPr/>
        </p:nvSpPr>
        <p:spPr>
          <a:xfrm>
            <a:off x="6320166" y="3620185"/>
            <a:ext cx="1896900" cy="358200"/>
          </a:xfrm>
          <a:prstGeom prst="rect">
            <a:avLst/>
          </a:prstGeom>
          <a:noFill/>
          <a:ln>
            <a:noFill/>
          </a:ln>
        </p:spPr>
        <p:txBody>
          <a:bodyPr spcFirstLastPara="1" wrap="square" lIns="91425" tIns="91425" rIns="91425" bIns="91425" anchor="t" anchorCtr="0">
            <a:noAutofit/>
          </a:bodyPr>
          <a:lstStyle/>
          <a:p>
            <a:pPr algn="ctr"/>
            <a:r>
              <a:rPr lang="en-US" sz="1100" dirty="0" err="1"/>
              <a:t>Erfan</a:t>
            </a:r>
            <a:r>
              <a:rPr lang="en-US" sz="1100" dirty="0"/>
              <a:t> </a:t>
            </a:r>
            <a:r>
              <a:rPr lang="en-US" sz="1100" dirty="0" err="1"/>
              <a:t>Sadeqi</a:t>
            </a:r>
            <a:r>
              <a:rPr lang="en-US" sz="1100" dirty="0"/>
              <a:t> </a:t>
            </a:r>
            <a:r>
              <a:rPr lang="en-US" sz="1100" dirty="0" err="1"/>
              <a:t>Azer</a:t>
            </a:r>
            <a:r>
              <a:rPr lang="en-US" sz="1100" dirty="0"/>
              <a:t> </a:t>
            </a:r>
          </a:p>
          <a:p>
            <a:pPr algn="ctr"/>
            <a:r>
              <a:rPr lang="en-US" sz="1100" dirty="0"/>
              <a:t>(Indiana U)</a:t>
            </a:r>
            <a:endParaRPr sz="1100" dirty="0"/>
          </a:p>
        </p:txBody>
      </p:sp>
      <p:pic>
        <p:nvPicPr>
          <p:cNvPr id="1377" name="Google Shape;1377;p108"/>
          <p:cNvPicPr preferRelativeResize="0"/>
          <p:nvPr/>
        </p:nvPicPr>
        <p:blipFill rotWithShape="1">
          <a:blip r:embed="rId11">
            <a:alphaModFix/>
          </a:blip>
          <a:srcRect l="12421" t="16809" r="12293" b="7507"/>
          <a:stretch/>
        </p:blipFill>
        <p:spPr>
          <a:xfrm>
            <a:off x="6735090" y="2609132"/>
            <a:ext cx="1097280" cy="1097280"/>
          </a:xfrm>
          <a:prstGeom prst="rect">
            <a:avLst/>
          </a:prstGeom>
          <a:noFill/>
          <a:ln>
            <a:noFill/>
          </a:ln>
        </p:spPr>
      </p:pic>
      <p:sp>
        <p:nvSpPr>
          <p:cNvPr id="22" name="Google Shape;1376;p108"/>
          <p:cNvSpPr txBox="1"/>
          <p:nvPr/>
        </p:nvSpPr>
        <p:spPr>
          <a:xfrm>
            <a:off x="7727205" y="3587527"/>
            <a:ext cx="1896900" cy="358200"/>
          </a:xfrm>
          <a:prstGeom prst="rect">
            <a:avLst/>
          </a:prstGeom>
          <a:noFill/>
          <a:ln>
            <a:noFill/>
          </a:ln>
        </p:spPr>
        <p:txBody>
          <a:bodyPr spcFirstLastPara="1" wrap="square" lIns="91425" tIns="91425" rIns="91425" bIns="91425" anchor="t" anchorCtr="0">
            <a:noAutofit/>
          </a:bodyPr>
          <a:lstStyle/>
          <a:p>
            <a:pPr algn="ctr"/>
            <a:r>
              <a:rPr lang="en-US" sz="1200" dirty="0"/>
              <a:t>Ben Zhou </a:t>
            </a:r>
            <a:br>
              <a:rPr lang="en-US" sz="1200" dirty="0"/>
            </a:br>
            <a:r>
              <a:rPr lang="en-US" sz="1200" dirty="0"/>
              <a:t>(UIUC)</a:t>
            </a:r>
            <a:endParaRPr sz="1200" dirty="0"/>
          </a:p>
        </p:txBody>
      </p:sp>
      <p:sp>
        <p:nvSpPr>
          <p:cNvPr id="25" name="Google Shape;1372;p108"/>
          <p:cNvSpPr txBox="1"/>
          <p:nvPr/>
        </p:nvSpPr>
        <p:spPr>
          <a:xfrm>
            <a:off x="8140196" y="5324867"/>
            <a:ext cx="1159072" cy="358200"/>
          </a:xfrm>
          <a:prstGeom prst="rect">
            <a:avLst/>
          </a:prstGeom>
          <a:noFill/>
          <a:ln>
            <a:noFill/>
          </a:ln>
        </p:spPr>
        <p:txBody>
          <a:bodyPr spcFirstLastPara="1" wrap="square" lIns="91425" tIns="91425" rIns="91425" bIns="91425" anchor="t" anchorCtr="0">
            <a:noAutofit/>
          </a:bodyPr>
          <a:lstStyle/>
          <a:p>
            <a:pPr algn="ctr"/>
            <a:r>
              <a:rPr lang="en-US" sz="1200" dirty="0" err="1"/>
              <a:t>Qiang</a:t>
            </a:r>
            <a:r>
              <a:rPr lang="en-US" sz="1200" dirty="0"/>
              <a:t> Ning</a:t>
            </a:r>
            <a:br>
              <a:rPr lang="en-US" sz="1200" dirty="0"/>
            </a:br>
            <a:r>
              <a:rPr lang="en-US" sz="1200" dirty="0"/>
              <a:t>(UIUC)</a:t>
            </a:r>
            <a:endParaRPr sz="1200" dirty="0"/>
          </a:p>
        </p:txBody>
      </p:sp>
      <p:pic>
        <p:nvPicPr>
          <p:cNvPr id="6146" name="Picture 2" descr="mage result for Xuanyu Ben Zhou"/>
          <p:cNvPicPr>
            <a:picLocks noChangeAspect="1" noChangeArrowheads="1"/>
          </p:cNvPicPr>
          <p:nvPr/>
        </p:nvPicPr>
        <p:blipFill rotWithShape="1">
          <a:blip r:embed="rId12">
            <a:extLst>
              <a:ext uri="{28A0092B-C50C-407E-A947-70E740481C1C}">
                <a14:useLocalDpi xmlns:a14="http://schemas.microsoft.com/office/drawing/2010/main" val="0"/>
              </a:ext>
            </a:extLst>
          </a:blip>
          <a:srcRect l="9079" t="2733" r="10863" b="17370"/>
          <a:stretch/>
        </p:blipFill>
        <p:spPr bwMode="auto">
          <a:xfrm>
            <a:off x="8142129" y="2605686"/>
            <a:ext cx="109951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age result for qiang ning"/>
          <p:cNvPicPr>
            <a:picLocks noChangeAspect="1" noChangeArrowheads="1"/>
          </p:cNvPicPr>
          <p:nvPr/>
        </p:nvPicPr>
        <p:blipFill rotWithShape="1">
          <a:blip r:embed="rId13">
            <a:extLst>
              <a:ext uri="{28A0092B-C50C-407E-A947-70E740481C1C}">
                <a14:useLocalDpi xmlns:a14="http://schemas.microsoft.com/office/drawing/2010/main" val="0"/>
              </a:ext>
            </a:extLst>
          </a:blip>
          <a:srcRect l="4147" t="2042" r="2287" b="7543"/>
          <a:stretch/>
        </p:blipFill>
        <p:spPr bwMode="auto">
          <a:xfrm>
            <a:off x="8144359" y="4315063"/>
            <a:ext cx="1097280" cy="108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0632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8862ED-C709-524B-AC53-151D950A4CD5}"/>
              </a:ext>
            </a:extLst>
          </p:cNvPr>
          <p:cNvPicPr>
            <a:picLocks noChangeAspect="1"/>
          </p:cNvPicPr>
          <p:nvPr/>
        </p:nvPicPr>
        <p:blipFill>
          <a:blip r:embed="rId2"/>
          <a:stretch>
            <a:fillRect/>
          </a:stretch>
        </p:blipFill>
        <p:spPr>
          <a:xfrm>
            <a:off x="578540" y="422251"/>
            <a:ext cx="5097946" cy="4476245"/>
          </a:xfrm>
          <a:prstGeom prst="rect">
            <a:avLst/>
          </a:prstGeom>
        </p:spPr>
      </p:pic>
      <p:sp>
        <p:nvSpPr>
          <p:cNvPr id="4" name="TextBox 3">
            <a:extLst>
              <a:ext uri="{FF2B5EF4-FFF2-40B4-BE49-F238E27FC236}">
                <a16:creationId xmlns:a16="http://schemas.microsoft.com/office/drawing/2014/main" id="{C0069BFE-5CB7-104F-8812-7A887106C042}"/>
              </a:ext>
            </a:extLst>
          </p:cNvPr>
          <p:cNvSpPr txBox="1"/>
          <p:nvPr/>
        </p:nvSpPr>
        <p:spPr>
          <a:xfrm>
            <a:off x="8295861" y="1696278"/>
            <a:ext cx="3518848" cy="923330"/>
          </a:xfrm>
          <a:prstGeom prst="rect">
            <a:avLst/>
          </a:prstGeom>
          <a:noFill/>
        </p:spPr>
        <p:txBody>
          <a:bodyPr wrap="none" rtlCol="0">
            <a:spAutoFit/>
          </a:bodyPr>
          <a:lstStyle/>
          <a:p>
            <a:r>
              <a:rPr lang="en-US" dirty="0"/>
              <a:t>First: </a:t>
            </a:r>
            <a:r>
              <a:rPr lang="en-US" dirty="0" err="1"/>
              <a:t>scaremondering</a:t>
            </a:r>
            <a:endParaRPr lang="en-US" dirty="0"/>
          </a:p>
          <a:p>
            <a:r>
              <a:rPr lang="en-US" dirty="0"/>
              <a:t>Third: overly positive</a:t>
            </a:r>
          </a:p>
          <a:p>
            <a:r>
              <a:rPr lang="en-US" dirty="0"/>
              <a:t>2nd: middle</a:t>
            </a:r>
            <a:r>
              <a:rPr lang="en-US"/>
              <a:t>: expresses both views. </a:t>
            </a:r>
          </a:p>
        </p:txBody>
      </p:sp>
    </p:spTree>
    <p:extLst>
      <p:ext uri="{BB962C8B-B14F-4D97-AF65-F5344CB8AC3E}">
        <p14:creationId xmlns:p14="http://schemas.microsoft.com/office/powerpoint/2010/main" val="3860086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normAutofit/>
          </a:bodyPr>
          <a:lstStyle/>
          <a:p>
            <a:r>
              <a:rPr lang="en-US" dirty="0"/>
              <a:t>NLU challenges: reading between the lines</a:t>
            </a:r>
          </a:p>
        </p:txBody>
      </p:sp>
      <p:sp>
        <p:nvSpPr>
          <p:cNvPr id="3" name="Content Placeholder 2"/>
          <p:cNvSpPr>
            <a:spLocks noGrp="1"/>
          </p:cNvSpPr>
          <p:nvPr>
            <p:ph idx="1"/>
          </p:nvPr>
        </p:nvSpPr>
        <p:spPr>
          <a:xfrm>
            <a:off x="419100" y="1584324"/>
            <a:ext cx="11394948" cy="5273675"/>
          </a:xfrm>
        </p:spPr>
        <p:txBody>
          <a:bodyPr>
            <a:normAutofit/>
          </a:bodyPr>
          <a:lstStyle/>
          <a:p>
            <a:r>
              <a:rPr lang="en-US" dirty="0"/>
              <a:t>Lots of understanding is </a:t>
            </a:r>
            <a:r>
              <a:rPr lang="en-US" u="sng" dirty="0"/>
              <a:t>only</a:t>
            </a:r>
            <a:r>
              <a:rPr lang="en-US" dirty="0"/>
              <a:t> implied from text. </a:t>
            </a:r>
          </a:p>
          <a:p>
            <a:endParaRPr lang="en-US" dirty="0"/>
          </a:p>
          <a:p>
            <a:pPr marL="1371600" lvl="3" indent="0">
              <a:buNone/>
            </a:pPr>
            <a:endParaRPr lang="en-US" dirty="0"/>
          </a:p>
          <a:p>
            <a:pPr marL="1371600" lvl="3" indent="0">
              <a:buNone/>
            </a:pPr>
            <a:endParaRPr lang="en-US" dirty="0"/>
          </a:p>
          <a:p>
            <a:pPr lvl="1"/>
            <a:r>
              <a:rPr lang="en-US" sz="2000" i="1" dirty="0">
                <a:solidFill>
                  <a:srgbClr val="1360B2"/>
                </a:solidFill>
              </a:rPr>
              <a:t>the car is significantly heavier than the man; </a:t>
            </a:r>
          </a:p>
          <a:p>
            <a:pPr lvl="1"/>
            <a:r>
              <a:rPr lang="en-US" sz="2000" i="1" dirty="0">
                <a:solidFill>
                  <a:srgbClr val="1360B2"/>
                </a:solidFill>
              </a:rPr>
              <a:t>he had nowhere to go at the bottom of the pit; </a:t>
            </a:r>
          </a:p>
          <a:p>
            <a:pPr lvl="1"/>
            <a:r>
              <a:rPr lang="en-US" sz="2000" i="1" dirty="0">
                <a:solidFill>
                  <a:srgbClr val="1360B2"/>
                </a:solidFill>
              </a:rPr>
              <a:t>if he didn’t flatten himself, he would have died; </a:t>
            </a:r>
          </a:p>
          <a:p>
            <a:pPr lvl="1"/>
            <a:r>
              <a:rPr lang="mr-IN" sz="2000" i="1" dirty="0">
                <a:solidFill>
                  <a:srgbClr val="1360B2"/>
                </a:solidFill>
              </a:rPr>
              <a:t>…</a:t>
            </a:r>
            <a:r>
              <a:rPr lang="en-US" sz="2000" i="1" dirty="0">
                <a:solidFill>
                  <a:srgbClr val="1360B2"/>
                </a:solidFill>
              </a:rPr>
              <a:t> </a:t>
            </a:r>
          </a:p>
        </p:txBody>
      </p:sp>
      <p:sp>
        <p:nvSpPr>
          <p:cNvPr id="4" name="Slide Number Placeholder 3"/>
          <p:cNvSpPr>
            <a:spLocks noGrp="1"/>
          </p:cNvSpPr>
          <p:nvPr>
            <p:ph type="sldNum" sz="quarter" idx="12"/>
          </p:nvPr>
        </p:nvSpPr>
        <p:spPr/>
        <p:txBody>
          <a:bodyPr/>
          <a:lstStyle/>
          <a:p>
            <a:fld id="{86B4B35C-345F-9846-8E6A-29269C850829}" type="slidenum">
              <a:rPr lang="en-US" smtClean="0"/>
              <a:pPr/>
              <a:t>14</a:t>
            </a:fld>
            <a:endParaRPr lang="en-US" dirty="0"/>
          </a:p>
        </p:txBody>
      </p:sp>
      <p:sp>
        <p:nvSpPr>
          <p:cNvPr id="5" name="Rounded Rectangle 4"/>
          <p:cNvSpPr/>
          <p:nvPr/>
        </p:nvSpPr>
        <p:spPr>
          <a:xfrm>
            <a:off x="2106755" y="2438732"/>
            <a:ext cx="7626350" cy="1143739"/>
          </a:xfrm>
          <a:prstGeom prst="round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bIns="91440" rtlCol="0" anchor="ctr"/>
          <a:lstStyle/>
          <a:p>
            <a:pPr algn="ctr">
              <a:lnSpc>
                <a:spcPct val="150000"/>
              </a:lnSpc>
              <a:spcAft>
                <a:spcPts val="600"/>
              </a:spcAft>
            </a:pPr>
            <a:r>
              <a:rPr lang="en-US" sz="2400" i="1" dirty="0">
                <a:latin typeface="Merriweather Sans" charset="0"/>
                <a:ea typeface="Merriweather Sans" charset="0"/>
                <a:cs typeface="Merriweather Sans" charset="0"/>
              </a:rPr>
              <a:t>“</a:t>
            </a:r>
            <a:r>
              <a:rPr lang="en-US" sz="2400" dirty="0">
                <a:latin typeface="Merriweather Sans" charset="0"/>
                <a:ea typeface="Merriweather Sans" charset="0"/>
                <a:cs typeface="Merriweather Sans" charset="0"/>
              </a:rPr>
              <a:t>The car stopped about 12 inches above him as he flattened himself at the bottom of the pit.</a:t>
            </a:r>
            <a:r>
              <a:rPr lang="en-US" sz="2400" i="1" dirty="0">
                <a:latin typeface="Merriweather Sans" charset="0"/>
                <a:ea typeface="Merriweather Sans" charset="0"/>
                <a:cs typeface="Merriweather Sans" charset="0"/>
              </a:rPr>
              <a:t>”</a:t>
            </a:r>
          </a:p>
        </p:txBody>
      </p:sp>
      <p:grpSp>
        <p:nvGrpSpPr>
          <p:cNvPr id="18" name="Group 17"/>
          <p:cNvGrpSpPr/>
          <p:nvPr/>
        </p:nvGrpSpPr>
        <p:grpSpPr>
          <a:xfrm>
            <a:off x="10273448" y="2449080"/>
            <a:ext cx="1412780" cy="1551806"/>
            <a:chOff x="5997677" y="3180991"/>
            <a:chExt cx="2917115" cy="3208286"/>
          </a:xfrm>
        </p:grpSpPr>
        <p:grpSp>
          <p:nvGrpSpPr>
            <p:cNvPr id="8" name="Group 7"/>
            <p:cNvGrpSpPr>
              <a:grpSpLocks noChangeAspect="1"/>
            </p:cNvGrpSpPr>
            <p:nvPr/>
          </p:nvGrpSpPr>
          <p:grpSpPr>
            <a:xfrm>
              <a:off x="5997677" y="5075128"/>
              <a:ext cx="2917115" cy="1314149"/>
              <a:chOff x="5812351" y="3362490"/>
              <a:chExt cx="4874156" cy="2195788"/>
            </a:xfrm>
          </p:grpSpPr>
          <p:pic>
            <p:nvPicPr>
              <p:cNvPr id="3074" name="Picture 2" descr="https://cdn0.iconfinder.com/data/icons/earthquake-emergency-plan/271/earthquake-quake-emergency-001-512.png"/>
              <p:cNvPicPr>
                <a:picLocks noChangeAspect="1" noChangeArrowheads="1"/>
              </p:cNvPicPr>
              <p:nvPr/>
            </p:nvPicPr>
            <p:blipFill rotWithShape="1">
              <a:blip r:embed="rId3">
                <a:extLst>
                  <a:ext uri="{28A0092B-C50C-407E-A947-70E740481C1C}">
                    <a14:useLocalDpi xmlns:a14="http://schemas.microsoft.com/office/drawing/2010/main" val="0"/>
                  </a:ext>
                </a:extLst>
              </a:blip>
              <a:srcRect l="16277" t="18749" r="6541"/>
              <a:stretch/>
            </p:blipFill>
            <p:spPr bwMode="auto">
              <a:xfrm>
                <a:off x="6994420" y="3364407"/>
                <a:ext cx="3692087" cy="21938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cdn0.iconfinder.com/data/icons/earthquake-emergency-plan/271/earthquake-quake-emergency-001-512.png"/>
              <p:cNvPicPr>
                <a:picLocks noChangeAspect="1" noChangeArrowheads="1"/>
              </p:cNvPicPr>
              <p:nvPr/>
            </p:nvPicPr>
            <p:blipFill rotWithShape="1">
              <a:blip r:embed="rId3">
                <a:extLst>
                  <a:ext uri="{28A0092B-C50C-407E-A947-70E740481C1C}">
                    <a14:useLocalDpi xmlns:a14="http://schemas.microsoft.com/office/drawing/2010/main" val="0"/>
                  </a:ext>
                </a:extLst>
              </a:blip>
              <a:srcRect l="6927" t="18749" r="67605"/>
              <a:stretch/>
            </p:blipFill>
            <p:spPr bwMode="auto">
              <a:xfrm>
                <a:off x="5812351" y="3362490"/>
                <a:ext cx="1218290" cy="21938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Straight Connector 10"/>
            <p:cNvCxnSpPr/>
            <p:nvPr/>
          </p:nvCxnSpPr>
          <p:spPr>
            <a:xfrm flipH="1" flipV="1">
              <a:off x="8868696" y="3180991"/>
              <a:ext cx="9833" cy="3200400"/>
            </a:xfrm>
            <a:prstGeom prst="line">
              <a:avLst/>
            </a:prstGeom>
            <a:ln w="76200">
              <a:solidFill>
                <a:schemeClr val="tx1"/>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flipH="1" flipV="1">
              <a:off x="6028084" y="3180991"/>
              <a:ext cx="5333" cy="3196151"/>
            </a:xfrm>
            <a:prstGeom prst="line">
              <a:avLst/>
            </a:prstGeom>
            <a:ln w="76200">
              <a:solidFill>
                <a:schemeClr val="tx1"/>
              </a:solidFill>
            </a:ln>
          </p:spPr>
          <p:style>
            <a:lnRef idx="3">
              <a:schemeClr val="dk1"/>
            </a:lnRef>
            <a:fillRef idx="0">
              <a:schemeClr val="dk1"/>
            </a:fillRef>
            <a:effectRef idx="2">
              <a:schemeClr val="dk1"/>
            </a:effectRef>
            <a:fontRef idx="minor">
              <a:schemeClr val="tx1"/>
            </a:fontRef>
          </p:style>
        </p:cxnSp>
        <p:sp>
          <p:nvSpPr>
            <p:cNvPr id="19" name="Rounded Rectangle 18"/>
            <p:cNvSpPr/>
            <p:nvPr/>
          </p:nvSpPr>
          <p:spPr>
            <a:xfrm>
              <a:off x="6167010" y="3378398"/>
              <a:ext cx="2551095" cy="2028680"/>
            </a:xfrm>
            <a:prstGeom prst="roundRect">
              <a:avLst>
                <a:gd name="adj" fmla="val 7943"/>
              </a:avLst>
            </a:prstGeom>
            <a:solidFill>
              <a:schemeClr val="bg1">
                <a:lumMod val="7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076" name="Picture 4" descr="mage result for elevator buffer spring"/>
            <p:cNvPicPr>
              <a:picLocks noChangeAspect="1" noChangeArrowheads="1"/>
            </p:cNvPicPr>
            <p:nvPr/>
          </p:nvPicPr>
          <p:blipFill rotWithShape="1">
            <a:blip r:embed="rId4">
              <a:extLst>
                <a:ext uri="{28A0092B-C50C-407E-A947-70E740481C1C}">
                  <a14:useLocalDpi xmlns:a14="http://schemas.microsoft.com/office/drawing/2010/main" val="0"/>
                </a:ext>
              </a:extLst>
            </a:blip>
            <a:srcRect l="59624" t="7936" r="8418" b="1831"/>
            <a:stretch/>
          </p:blipFill>
          <p:spPr bwMode="auto">
            <a:xfrm>
              <a:off x="6752369" y="5473875"/>
              <a:ext cx="426721" cy="9065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4268454" y="6508331"/>
            <a:ext cx="3629691" cy="369332"/>
            <a:chOff x="3864078" y="6289952"/>
            <a:chExt cx="3629691" cy="369332"/>
          </a:xfrm>
        </p:grpSpPr>
        <p:pic>
          <p:nvPicPr>
            <p:cNvPr id="3078" name="Picture 6" descr="mage result for the new york tim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9961" y="6375876"/>
              <a:ext cx="1903808" cy="25953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3864078" y="6289952"/>
              <a:ext cx="1755609" cy="369332"/>
            </a:xfrm>
            <a:prstGeom prst="rect">
              <a:avLst/>
            </a:prstGeom>
            <a:noFill/>
          </p:spPr>
          <p:txBody>
            <a:bodyPr wrap="none" rtlCol="0">
              <a:spAutoFit/>
            </a:bodyPr>
            <a:lstStyle/>
            <a:p>
              <a:r>
                <a:rPr lang="en-US" i="1">
                  <a:latin typeface="Merriweather Sans" charset="0"/>
                  <a:ea typeface="Merriweather Sans" charset="0"/>
                  <a:cs typeface="Merriweather Sans" charset="0"/>
                </a:rPr>
                <a:t>The story </a:t>
              </a:r>
              <a:r>
                <a:rPr lang="en-US" i="1" dirty="0">
                  <a:latin typeface="Merriweather Sans" charset="0"/>
                  <a:ea typeface="Merriweather Sans" charset="0"/>
                  <a:cs typeface="Merriweather Sans" charset="0"/>
                </a:rPr>
                <a:t>from </a:t>
              </a:r>
            </a:p>
          </p:txBody>
        </p:sp>
      </p:grpSp>
      <p:grpSp>
        <p:nvGrpSpPr>
          <p:cNvPr id="7" name="Group 6">
            <a:extLst>
              <a:ext uri="{FF2B5EF4-FFF2-40B4-BE49-F238E27FC236}">
                <a16:creationId xmlns:a16="http://schemas.microsoft.com/office/drawing/2014/main" id="{46819B73-550A-4341-934B-CE036ED964D6}"/>
              </a:ext>
            </a:extLst>
          </p:cNvPr>
          <p:cNvGrpSpPr/>
          <p:nvPr/>
        </p:nvGrpSpPr>
        <p:grpSpPr>
          <a:xfrm>
            <a:off x="7120042" y="4836560"/>
            <a:ext cx="3807454" cy="990680"/>
            <a:chOff x="7120042" y="4836560"/>
            <a:chExt cx="3807454" cy="990680"/>
          </a:xfrm>
        </p:grpSpPr>
        <p:sp>
          <p:nvSpPr>
            <p:cNvPr id="25" name="Rounded Rectangular Callout 24"/>
            <p:cNvSpPr/>
            <p:nvPr/>
          </p:nvSpPr>
          <p:spPr>
            <a:xfrm>
              <a:off x="7205012" y="4836560"/>
              <a:ext cx="3526051" cy="635082"/>
            </a:xfrm>
            <a:prstGeom prst="wedgeRoundRectCallout">
              <a:avLst>
                <a:gd name="adj1" fmla="val -63299"/>
                <a:gd name="adj2" fmla="val 13027"/>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i="1">
                  <a:latin typeface="Merriweather Sans" charset="0"/>
                  <a:ea typeface="Merriweather Sans" charset="0"/>
                  <a:cs typeface="Merriweather Sans" charset="0"/>
                </a:rPr>
                <a:t>Common-sense understanding</a:t>
              </a:r>
            </a:p>
          </p:txBody>
        </p:sp>
        <p:sp>
          <p:nvSpPr>
            <p:cNvPr id="23" name="Rectangle 22"/>
            <p:cNvSpPr/>
            <p:nvPr/>
          </p:nvSpPr>
          <p:spPr>
            <a:xfrm>
              <a:off x="7120042" y="5504075"/>
              <a:ext cx="3807454" cy="323165"/>
            </a:xfrm>
            <a:prstGeom prst="rect">
              <a:avLst/>
            </a:prstGeom>
          </p:spPr>
          <p:txBody>
            <a:bodyPr wrap="none">
              <a:spAutoFit/>
            </a:bodyPr>
            <a:lstStyle/>
            <a:p>
              <a:pPr algn="ctr"/>
              <a:r>
                <a:rPr lang="en-US" sz="1500" dirty="0">
                  <a:solidFill>
                    <a:schemeClr val="bg1">
                      <a:lumMod val="50000"/>
                    </a:schemeClr>
                  </a:solidFill>
                  <a:latin typeface="Merriweather Sans" charset="0"/>
                  <a:ea typeface="Merriweather Sans" charset="0"/>
                  <a:cs typeface="Merriweather Sans" charset="0"/>
                </a:rPr>
                <a:t>[Aristotle; Avicenna; Descartes; others]</a:t>
              </a:r>
            </a:p>
          </p:txBody>
        </p:sp>
      </p:grpSp>
    </p:spTree>
    <p:extLst>
      <p:ext uri="{BB962C8B-B14F-4D97-AF65-F5344CB8AC3E}">
        <p14:creationId xmlns:p14="http://schemas.microsoft.com/office/powerpoint/2010/main" val="132435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normAutofit/>
          </a:bodyPr>
          <a:lstStyle/>
          <a:p>
            <a:r>
              <a:rPr lang="en-US" dirty="0"/>
              <a:t>NLU challenges: small bits, big conclusions</a:t>
            </a:r>
          </a:p>
        </p:txBody>
      </p:sp>
      <p:sp>
        <p:nvSpPr>
          <p:cNvPr id="3" name="Content Placeholder 2"/>
          <p:cNvSpPr>
            <a:spLocks noGrp="1"/>
          </p:cNvSpPr>
          <p:nvPr>
            <p:ph idx="1"/>
          </p:nvPr>
        </p:nvSpPr>
        <p:spPr>
          <a:xfrm>
            <a:off x="419100" y="1584324"/>
            <a:ext cx="11394948" cy="4685963"/>
          </a:xfrm>
        </p:spPr>
        <p:txBody>
          <a:bodyPr>
            <a:normAutofit fontScale="92500"/>
          </a:bodyPr>
          <a:lstStyle/>
          <a:p>
            <a:r>
              <a:rPr lang="en-US" sz="2400" dirty="0"/>
              <a:t>“Reasoning” as the process of combining facts and beliefs, to make decisions.</a:t>
            </a:r>
          </a:p>
          <a:p>
            <a:endParaRPr lang="en-US" sz="2400" dirty="0"/>
          </a:p>
          <a:p>
            <a:r>
              <a:rPr lang="en-US" sz="2400" dirty="0"/>
              <a:t>Why was he crying?</a:t>
            </a:r>
          </a:p>
          <a:p>
            <a:pPr lvl="1"/>
            <a:r>
              <a:rPr lang="en-US" sz="1800" dirty="0"/>
              <a:t>Maybe he was scared. </a:t>
            </a:r>
          </a:p>
          <a:p>
            <a:pPr lvl="1"/>
            <a:r>
              <a:rPr lang="en-US" sz="1800" dirty="0"/>
              <a:t>Maybe he was injured. </a:t>
            </a:r>
          </a:p>
          <a:p>
            <a:pPr marL="0" indent="0">
              <a:buNone/>
            </a:pPr>
            <a:endParaRPr lang="en-US" sz="2200" dirty="0"/>
          </a:p>
          <a:p>
            <a:r>
              <a:rPr lang="en-US" sz="2200" dirty="0"/>
              <a:t>Is he </a:t>
            </a:r>
            <a:r>
              <a:rPr lang="en-US" sz="2200" dirty="0" err="1"/>
              <a:t>gonna</a:t>
            </a:r>
            <a:r>
              <a:rPr lang="en-US" sz="2200" dirty="0"/>
              <a:t> go back to work?</a:t>
            </a:r>
          </a:p>
          <a:p>
            <a:pPr lvl="1"/>
            <a:r>
              <a:rPr lang="en-US" sz="1800" dirty="0"/>
              <a:t>Likely, after treatment</a:t>
            </a:r>
          </a:p>
        </p:txBody>
      </p:sp>
      <p:sp>
        <p:nvSpPr>
          <p:cNvPr id="4" name="Slide Number Placeholder 3"/>
          <p:cNvSpPr>
            <a:spLocks noGrp="1"/>
          </p:cNvSpPr>
          <p:nvPr>
            <p:ph type="sldNum" sz="quarter" idx="12"/>
          </p:nvPr>
        </p:nvSpPr>
        <p:spPr/>
        <p:txBody>
          <a:bodyPr/>
          <a:lstStyle/>
          <a:p>
            <a:fld id="{86B4B35C-345F-9846-8E6A-29269C850829}" type="slidenum">
              <a:rPr lang="en-US" smtClean="0"/>
              <a:pPr/>
              <a:t>15</a:t>
            </a:fld>
            <a:endParaRPr lang="en-US" dirty="0"/>
          </a:p>
        </p:txBody>
      </p:sp>
      <p:grpSp>
        <p:nvGrpSpPr>
          <p:cNvPr id="8" name="Group 7"/>
          <p:cNvGrpSpPr/>
          <p:nvPr/>
        </p:nvGrpSpPr>
        <p:grpSpPr>
          <a:xfrm>
            <a:off x="4261488" y="6506972"/>
            <a:ext cx="3629691" cy="369332"/>
            <a:chOff x="3864078" y="6289952"/>
            <a:chExt cx="3629691" cy="369332"/>
          </a:xfrm>
        </p:grpSpPr>
        <p:pic>
          <p:nvPicPr>
            <p:cNvPr id="9" name="Picture 6" descr="mage result for the new york ti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961" y="6375876"/>
              <a:ext cx="1903808" cy="2595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864078" y="6289952"/>
              <a:ext cx="1755609" cy="369332"/>
            </a:xfrm>
            <a:prstGeom prst="rect">
              <a:avLst/>
            </a:prstGeom>
            <a:noFill/>
          </p:spPr>
          <p:txBody>
            <a:bodyPr wrap="none" rtlCol="0">
              <a:spAutoFit/>
            </a:bodyPr>
            <a:lstStyle/>
            <a:p>
              <a:r>
                <a:rPr lang="en-US" i="1">
                  <a:latin typeface="Merriweather Sans" charset="0"/>
                  <a:ea typeface="Merriweather Sans" charset="0"/>
                  <a:cs typeface="Merriweather Sans" charset="0"/>
                </a:rPr>
                <a:t>The story </a:t>
              </a:r>
              <a:r>
                <a:rPr lang="en-US" i="1" dirty="0">
                  <a:latin typeface="Merriweather Sans" charset="0"/>
                  <a:ea typeface="Merriweather Sans" charset="0"/>
                  <a:cs typeface="Merriweather Sans" charset="0"/>
                </a:rPr>
                <a:t>from </a:t>
              </a:r>
            </a:p>
          </p:txBody>
        </p:sp>
      </p:grpSp>
      <p:sp>
        <p:nvSpPr>
          <p:cNvPr id="13" name="Rounded Rectangle 12"/>
          <p:cNvSpPr/>
          <p:nvPr/>
        </p:nvSpPr>
        <p:spPr>
          <a:xfrm>
            <a:off x="8155461" y="2404460"/>
            <a:ext cx="3262686" cy="910421"/>
          </a:xfrm>
          <a:prstGeom prst="round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bIns="91440" rtlCol="0" anchor="ctr"/>
          <a:lstStyle/>
          <a:p>
            <a:pPr algn="ctr">
              <a:lnSpc>
                <a:spcPct val="150000"/>
              </a:lnSpc>
              <a:spcAft>
                <a:spcPts val="600"/>
              </a:spcAft>
            </a:pPr>
            <a:r>
              <a:rPr lang="en-US" dirty="0">
                <a:latin typeface="Merriweather Sans" charset="0"/>
                <a:ea typeface="Merriweather Sans" charset="0"/>
                <a:cs typeface="Merriweather Sans" charset="0"/>
              </a:rPr>
              <a:t>“</a:t>
            </a:r>
            <a:r>
              <a:rPr lang="mr-IN" dirty="0">
                <a:latin typeface="Merriweather Sans" charset="0"/>
                <a:ea typeface="Merriweather Sans" charset="0"/>
                <a:cs typeface="Merriweather Sans" charset="0"/>
              </a:rPr>
              <a:t>…</a:t>
            </a:r>
            <a:r>
              <a:rPr lang="en-US" dirty="0">
                <a:latin typeface="Merriweather Sans" charset="0"/>
                <a:ea typeface="Merriweather Sans" charset="0"/>
                <a:cs typeface="Merriweather Sans" charset="0"/>
              </a:rPr>
              <a:t> his cries attracted the attention of a porter”</a:t>
            </a:r>
          </a:p>
        </p:txBody>
      </p:sp>
      <p:grpSp>
        <p:nvGrpSpPr>
          <p:cNvPr id="5" name="Group 4">
            <a:extLst>
              <a:ext uri="{FF2B5EF4-FFF2-40B4-BE49-F238E27FC236}">
                <a16:creationId xmlns:a16="http://schemas.microsoft.com/office/drawing/2014/main" id="{8D48382E-5677-284E-8D53-17F513212D8C}"/>
              </a:ext>
            </a:extLst>
          </p:cNvPr>
          <p:cNvGrpSpPr/>
          <p:nvPr/>
        </p:nvGrpSpPr>
        <p:grpSpPr>
          <a:xfrm>
            <a:off x="4424709" y="3593602"/>
            <a:ext cx="3758784" cy="525599"/>
            <a:chOff x="4014953" y="3239642"/>
            <a:chExt cx="3758784" cy="525599"/>
          </a:xfrm>
        </p:grpSpPr>
        <p:sp>
          <p:nvSpPr>
            <p:cNvPr id="11" name="Rounded Rectangular Callout 10"/>
            <p:cNvSpPr/>
            <p:nvPr/>
          </p:nvSpPr>
          <p:spPr>
            <a:xfrm>
              <a:off x="4014953" y="3239642"/>
              <a:ext cx="2270234" cy="525599"/>
            </a:xfrm>
            <a:prstGeom prst="wedgeRoundRectCallout">
              <a:avLst>
                <a:gd name="adj1" fmla="val -71901"/>
                <a:gd name="adj2" fmla="val 32062"/>
                <a:gd name="adj3" fmla="val 16667"/>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i="1" dirty="0">
                  <a:latin typeface="Merriweather Sans" charset="0"/>
                  <a:ea typeface="Merriweather Sans" charset="0"/>
                  <a:cs typeface="Merriweather Sans" charset="0"/>
                </a:rPr>
                <a:t>Abductive reasoning</a:t>
              </a:r>
            </a:p>
          </p:txBody>
        </p:sp>
        <p:sp>
          <p:nvSpPr>
            <p:cNvPr id="17" name="Rectangle 16"/>
            <p:cNvSpPr/>
            <p:nvPr/>
          </p:nvSpPr>
          <p:spPr>
            <a:xfrm>
              <a:off x="6314683" y="3360384"/>
              <a:ext cx="1459054" cy="323165"/>
            </a:xfrm>
            <a:prstGeom prst="rect">
              <a:avLst/>
            </a:prstGeom>
          </p:spPr>
          <p:txBody>
            <a:bodyPr wrap="none">
              <a:spAutoFit/>
            </a:bodyPr>
            <a:lstStyle/>
            <a:p>
              <a:pPr algn="ctr"/>
              <a:r>
                <a:rPr lang="en-US" sz="1500" dirty="0">
                  <a:solidFill>
                    <a:schemeClr val="bg1">
                      <a:lumMod val="50000"/>
                    </a:schemeClr>
                  </a:solidFill>
                  <a:latin typeface="Merriweather Sans" charset="0"/>
                  <a:ea typeface="Merriweather Sans" charset="0"/>
                  <a:cs typeface="Merriweather Sans" charset="0"/>
                </a:rPr>
                <a:t>[Peirce, 1883]</a:t>
              </a:r>
            </a:p>
          </p:txBody>
        </p:sp>
      </p:grpSp>
      <p:grpSp>
        <p:nvGrpSpPr>
          <p:cNvPr id="19" name="Group 18">
            <a:extLst>
              <a:ext uri="{FF2B5EF4-FFF2-40B4-BE49-F238E27FC236}">
                <a16:creationId xmlns:a16="http://schemas.microsoft.com/office/drawing/2014/main" id="{C6418C29-F69B-6643-AABA-19C71169A82E}"/>
              </a:ext>
            </a:extLst>
          </p:cNvPr>
          <p:cNvGrpSpPr/>
          <p:nvPr/>
        </p:nvGrpSpPr>
        <p:grpSpPr>
          <a:xfrm>
            <a:off x="4633930" y="5651625"/>
            <a:ext cx="4422135" cy="480392"/>
            <a:chOff x="6672742" y="5307889"/>
            <a:chExt cx="4422135" cy="480392"/>
          </a:xfrm>
        </p:grpSpPr>
        <p:sp>
          <p:nvSpPr>
            <p:cNvPr id="20" name="Rounded Rectangular Callout 19">
              <a:extLst>
                <a:ext uri="{FF2B5EF4-FFF2-40B4-BE49-F238E27FC236}">
                  <a16:creationId xmlns:a16="http://schemas.microsoft.com/office/drawing/2014/main" id="{76676C7E-159B-ED4A-B33E-E55062123075}"/>
                </a:ext>
              </a:extLst>
            </p:cNvPr>
            <p:cNvSpPr/>
            <p:nvPr/>
          </p:nvSpPr>
          <p:spPr>
            <a:xfrm>
              <a:off x="6672742" y="5307889"/>
              <a:ext cx="1788081" cy="480392"/>
            </a:xfrm>
            <a:prstGeom prst="wedgeRoundRectCallout">
              <a:avLst>
                <a:gd name="adj1" fmla="val -80095"/>
                <a:gd name="adj2" fmla="val 9640"/>
                <a:gd name="adj3" fmla="val 16667"/>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i="1" dirty="0">
                  <a:latin typeface="Merriweather Sans" charset="0"/>
                  <a:ea typeface="Merriweather Sans" charset="0"/>
                  <a:cs typeface="Merriweather Sans" charset="0"/>
                </a:rPr>
                <a:t>Induction</a:t>
              </a:r>
            </a:p>
          </p:txBody>
        </p:sp>
        <p:sp>
          <p:nvSpPr>
            <p:cNvPr id="21" name="Rectangle 20">
              <a:extLst>
                <a:ext uri="{FF2B5EF4-FFF2-40B4-BE49-F238E27FC236}">
                  <a16:creationId xmlns:a16="http://schemas.microsoft.com/office/drawing/2014/main" id="{E6EEE0DE-DA62-0440-A73E-E7726357CDBC}"/>
                </a:ext>
              </a:extLst>
            </p:cNvPr>
            <p:cNvSpPr/>
            <p:nvPr/>
          </p:nvSpPr>
          <p:spPr>
            <a:xfrm>
              <a:off x="8460823" y="5386502"/>
              <a:ext cx="2634054" cy="323165"/>
            </a:xfrm>
            <a:prstGeom prst="rect">
              <a:avLst/>
            </a:prstGeom>
          </p:spPr>
          <p:txBody>
            <a:bodyPr wrap="none">
              <a:spAutoFit/>
            </a:bodyPr>
            <a:lstStyle/>
            <a:p>
              <a:pPr algn="ctr"/>
              <a:r>
                <a:rPr lang="en-US" sz="1500" dirty="0">
                  <a:solidFill>
                    <a:schemeClr val="bg1">
                      <a:lumMod val="50000"/>
                    </a:schemeClr>
                  </a:solidFill>
                  <a:latin typeface="Merriweather Sans" charset="0"/>
                  <a:ea typeface="Merriweather Sans" charset="0"/>
                  <a:cs typeface="Merriweather Sans" charset="0"/>
                </a:rPr>
                <a:t>[Francis Bacon, ~1600 CE]</a:t>
              </a:r>
            </a:p>
          </p:txBody>
        </p:sp>
      </p:grpSp>
      <p:sp>
        <p:nvSpPr>
          <p:cNvPr id="22" name="Rounded Rectangle 21">
            <a:extLst>
              <a:ext uri="{FF2B5EF4-FFF2-40B4-BE49-F238E27FC236}">
                <a16:creationId xmlns:a16="http://schemas.microsoft.com/office/drawing/2014/main" id="{193CF282-D517-1049-85CA-8508082631C2}"/>
              </a:ext>
            </a:extLst>
          </p:cNvPr>
          <p:cNvSpPr/>
          <p:nvPr/>
        </p:nvSpPr>
        <p:spPr>
          <a:xfrm>
            <a:off x="7895970" y="4410136"/>
            <a:ext cx="3805842" cy="910421"/>
          </a:xfrm>
          <a:prstGeom prst="round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bIns="91440" rtlCol="0" anchor="ctr"/>
          <a:lstStyle/>
          <a:p>
            <a:pPr algn="ctr">
              <a:lnSpc>
                <a:spcPct val="150000"/>
              </a:lnSpc>
              <a:spcAft>
                <a:spcPts val="600"/>
              </a:spcAft>
            </a:pPr>
            <a:r>
              <a:rPr lang="en-US" i="1" dirty="0">
                <a:latin typeface="Merriweather Sans" charset="0"/>
                <a:ea typeface="Merriweather Sans" charset="0"/>
                <a:cs typeface="Merriweather Sans" charset="0"/>
              </a:rPr>
              <a:t>“</a:t>
            </a:r>
            <a:r>
              <a:rPr lang="en-US" dirty="0">
                <a:latin typeface="Merriweather Sans" charset="0"/>
                <a:ea typeface="Merriweather Sans" charset="0"/>
                <a:cs typeface="Merriweather Sans" charset="0"/>
              </a:rPr>
              <a:t>this was the fourth </a:t>
            </a:r>
            <a:r>
              <a:rPr lang="en-US">
                <a:latin typeface="Merriweather Sans" charset="0"/>
                <a:ea typeface="Merriweather Sans" charset="0"/>
                <a:cs typeface="Merriweather Sans" charset="0"/>
              </a:rPr>
              <a:t>time he </a:t>
            </a:r>
            <a:r>
              <a:rPr lang="en-US" dirty="0">
                <a:latin typeface="Merriweather Sans" charset="0"/>
                <a:ea typeface="Merriweather Sans" charset="0"/>
                <a:cs typeface="Merriweather Sans" charset="0"/>
              </a:rPr>
              <a:t>had been held up in the store.</a:t>
            </a:r>
            <a:r>
              <a:rPr lang="en-US" i="1" dirty="0">
                <a:latin typeface="Merriweather Sans" charset="0"/>
                <a:ea typeface="Merriweather Sans" charset="0"/>
                <a:cs typeface="Merriweather Sans" charset="0"/>
              </a:rPr>
              <a:t>”</a:t>
            </a:r>
          </a:p>
        </p:txBody>
      </p:sp>
      <p:sp>
        <p:nvSpPr>
          <p:cNvPr id="6" name="Rectangle 5">
            <a:extLst>
              <a:ext uri="{FF2B5EF4-FFF2-40B4-BE49-F238E27FC236}">
                <a16:creationId xmlns:a16="http://schemas.microsoft.com/office/drawing/2014/main" id="{6045C852-D7B5-4A47-9DC9-128630EEB351}"/>
              </a:ext>
            </a:extLst>
          </p:cNvPr>
          <p:cNvSpPr/>
          <p:nvPr/>
        </p:nvSpPr>
        <p:spPr>
          <a:xfrm>
            <a:off x="716709" y="2156820"/>
            <a:ext cx="2291651" cy="323165"/>
          </a:xfrm>
          <a:prstGeom prst="rect">
            <a:avLst/>
          </a:prstGeom>
        </p:spPr>
        <p:txBody>
          <a:bodyPr wrap="square">
            <a:spAutoFit/>
          </a:bodyPr>
          <a:lstStyle/>
          <a:p>
            <a:pPr algn="ctr"/>
            <a:r>
              <a:rPr lang="en-US" sz="1500" dirty="0">
                <a:solidFill>
                  <a:schemeClr val="tx1">
                    <a:lumMod val="50000"/>
                    <a:lumOff val="50000"/>
                  </a:schemeClr>
                </a:solidFill>
                <a:latin typeface="Merriweather Sans" panose="02000503060000020004" pitchFamily="2" charset="77"/>
              </a:rPr>
              <a:t>[Johnson-Laird, 1980]</a:t>
            </a:r>
          </a:p>
        </p:txBody>
      </p:sp>
    </p:spTree>
    <p:extLst>
      <p:ext uri="{BB962C8B-B14F-4D97-AF65-F5344CB8AC3E}">
        <p14:creationId xmlns:p14="http://schemas.microsoft.com/office/powerpoint/2010/main" val="122227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normAutofit/>
          </a:bodyPr>
          <a:lstStyle/>
          <a:p>
            <a:r>
              <a:rPr lang="en-US" sz="3500" dirty="0"/>
              <a:t>Challenges towards NLU: small bits, big conclusions</a:t>
            </a:r>
          </a:p>
        </p:txBody>
      </p:sp>
      <p:sp>
        <p:nvSpPr>
          <p:cNvPr id="3" name="Content Placeholder 2"/>
          <p:cNvSpPr>
            <a:spLocks noGrp="1"/>
          </p:cNvSpPr>
          <p:nvPr>
            <p:ph idx="1"/>
          </p:nvPr>
        </p:nvSpPr>
        <p:spPr/>
        <p:txBody>
          <a:bodyPr>
            <a:normAutofit/>
          </a:bodyPr>
          <a:lstStyle/>
          <a:p>
            <a:r>
              <a:rPr lang="en-US" sz="2400" dirty="0"/>
              <a:t>Why was he crying?</a:t>
            </a:r>
          </a:p>
          <a:p>
            <a:pPr lvl="1"/>
            <a:r>
              <a:rPr lang="en-US" sz="1800" dirty="0"/>
              <a:t>Maybe he was scared. </a:t>
            </a:r>
          </a:p>
          <a:p>
            <a:pPr lvl="1"/>
            <a:r>
              <a:rPr lang="en-US" sz="1800" dirty="0"/>
              <a:t>Maybe he was injured. </a:t>
            </a:r>
          </a:p>
          <a:p>
            <a:endParaRPr lang="en-US" sz="2400" dirty="0"/>
          </a:p>
          <a:p>
            <a:pPr lvl="1"/>
            <a:endParaRPr lang="en-US" sz="1800" dirty="0"/>
          </a:p>
          <a:p>
            <a:pPr lvl="1"/>
            <a:r>
              <a:rPr lang="en-US" sz="1800" dirty="0"/>
              <a:t>So he was injured </a:t>
            </a:r>
            <a:r>
              <a:rPr lang="mr-IN" sz="1800" dirty="0"/>
              <a:t>…</a:t>
            </a:r>
            <a:r>
              <a:rPr lang="en-US" sz="1800" dirty="0"/>
              <a:t> </a:t>
            </a:r>
          </a:p>
        </p:txBody>
      </p:sp>
      <p:sp>
        <p:nvSpPr>
          <p:cNvPr id="4" name="Slide Number Placeholder 3"/>
          <p:cNvSpPr>
            <a:spLocks noGrp="1"/>
          </p:cNvSpPr>
          <p:nvPr>
            <p:ph type="sldNum" sz="quarter" idx="12"/>
          </p:nvPr>
        </p:nvSpPr>
        <p:spPr/>
        <p:txBody>
          <a:bodyPr/>
          <a:lstStyle/>
          <a:p>
            <a:fld id="{86B4B35C-345F-9846-8E6A-29269C850829}" type="slidenum">
              <a:rPr lang="en-US" smtClean="0"/>
              <a:pPr/>
              <a:t>16</a:t>
            </a:fld>
            <a:endParaRPr lang="en-US" dirty="0"/>
          </a:p>
        </p:txBody>
      </p:sp>
      <p:sp>
        <p:nvSpPr>
          <p:cNvPr id="7" name="Rounded Rectangle 6"/>
          <p:cNvSpPr/>
          <p:nvPr/>
        </p:nvSpPr>
        <p:spPr>
          <a:xfrm>
            <a:off x="6779173" y="4341472"/>
            <a:ext cx="4143943" cy="745535"/>
          </a:xfrm>
          <a:prstGeom prst="round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bIns="91440" rtlCol="0" anchor="ctr"/>
          <a:lstStyle/>
          <a:p>
            <a:pPr algn="ctr">
              <a:lnSpc>
                <a:spcPct val="150000"/>
              </a:lnSpc>
              <a:spcAft>
                <a:spcPts val="600"/>
              </a:spcAft>
            </a:pPr>
            <a:r>
              <a:rPr lang="en-US" dirty="0">
                <a:latin typeface="Merriweather Sans" charset="0"/>
                <a:ea typeface="Merriweather Sans" charset="0"/>
                <a:cs typeface="Merriweather Sans" charset="0"/>
              </a:rPr>
              <a:t>“</a:t>
            </a:r>
            <a:r>
              <a:rPr lang="mr-IN" dirty="0">
                <a:latin typeface="Merriweather Sans" charset="0"/>
                <a:ea typeface="Merriweather Sans" charset="0"/>
                <a:cs typeface="Merriweather Sans" charset="0"/>
              </a:rPr>
              <a:t>…</a:t>
            </a:r>
            <a:r>
              <a:rPr lang="en-US" dirty="0">
                <a:latin typeface="Merriweather Sans" charset="0"/>
                <a:ea typeface="Merriweather Sans" charset="0"/>
                <a:cs typeface="Merriweather Sans" charset="0"/>
              </a:rPr>
              <a:t> treated for a spinal injury”</a:t>
            </a:r>
          </a:p>
        </p:txBody>
      </p:sp>
      <p:grpSp>
        <p:nvGrpSpPr>
          <p:cNvPr id="8" name="Group 7"/>
          <p:cNvGrpSpPr/>
          <p:nvPr/>
        </p:nvGrpSpPr>
        <p:grpSpPr>
          <a:xfrm>
            <a:off x="4261488" y="6506972"/>
            <a:ext cx="3629691" cy="369332"/>
            <a:chOff x="3864078" y="6289952"/>
            <a:chExt cx="3629691" cy="369332"/>
          </a:xfrm>
        </p:grpSpPr>
        <p:pic>
          <p:nvPicPr>
            <p:cNvPr id="9" name="Picture 6" descr="mage result for the new york ti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961" y="6375876"/>
              <a:ext cx="1903808" cy="2595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864078" y="6289952"/>
              <a:ext cx="1755609" cy="369332"/>
            </a:xfrm>
            <a:prstGeom prst="rect">
              <a:avLst/>
            </a:prstGeom>
            <a:noFill/>
          </p:spPr>
          <p:txBody>
            <a:bodyPr wrap="none" rtlCol="0">
              <a:spAutoFit/>
            </a:bodyPr>
            <a:lstStyle/>
            <a:p>
              <a:r>
                <a:rPr lang="en-US" i="1">
                  <a:latin typeface="Merriweather Sans" charset="0"/>
                  <a:ea typeface="Merriweather Sans" charset="0"/>
                  <a:cs typeface="Merriweather Sans" charset="0"/>
                </a:rPr>
                <a:t>The story </a:t>
              </a:r>
              <a:r>
                <a:rPr lang="en-US" i="1" dirty="0">
                  <a:latin typeface="Merriweather Sans" charset="0"/>
                  <a:ea typeface="Merriweather Sans" charset="0"/>
                  <a:cs typeface="Merriweather Sans" charset="0"/>
                </a:rPr>
                <a:t>from </a:t>
              </a:r>
            </a:p>
          </p:txBody>
        </p:sp>
      </p:grpSp>
      <p:sp>
        <p:nvSpPr>
          <p:cNvPr id="13" name="Rounded Rectangle 12"/>
          <p:cNvSpPr/>
          <p:nvPr/>
        </p:nvSpPr>
        <p:spPr>
          <a:xfrm>
            <a:off x="5627117" y="2031773"/>
            <a:ext cx="5998302" cy="736747"/>
          </a:xfrm>
          <a:prstGeom prst="round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bIns="91440" rtlCol="0" anchor="ctr"/>
          <a:lstStyle/>
          <a:p>
            <a:pPr algn="ctr">
              <a:lnSpc>
                <a:spcPct val="150000"/>
              </a:lnSpc>
              <a:spcAft>
                <a:spcPts val="600"/>
              </a:spcAft>
            </a:pPr>
            <a:r>
              <a:rPr lang="en-US" dirty="0">
                <a:latin typeface="Merriweather Sans" charset="0"/>
                <a:ea typeface="Merriweather Sans" charset="0"/>
                <a:cs typeface="Merriweather Sans" charset="0"/>
              </a:rPr>
              <a:t>“</a:t>
            </a:r>
            <a:r>
              <a:rPr lang="mr-IN" dirty="0">
                <a:latin typeface="Merriweather Sans" charset="0"/>
                <a:ea typeface="Merriweather Sans" charset="0"/>
                <a:cs typeface="Merriweather Sans" charset="0"/>
              </a:rPr>
              <a:t>…</a:t>
            </a:r>
            <a:r>
              <a:rPr lang="en-US" dirty="0">
                <a:latin typeface="Merriweather Sans" charset="0"/>
                <a:ea typeface="Merriweather Sans" charset="0"/>
                <a:cs typeface="Merriweather Sans" charset="0"/>
              </a:rPr>
              <a:t> his cries attracted the attention of a porter”</a:t>
            </a:r>
          </a:p>
        </p:txBody>
      </p:sp>
      <p:grpSp>
        <p:nvGrpSpPr>
          <p:cNvPr id="5" name="Group 4">
            <a:extLst>
              <a:ext uri="{FF2B5EF4-FFF2-40B4-BE49-F238E27FC236}">
                <a16:creationId xmlns:a16="http://schemas.microsoft.com/office/drawing/2014/main" id="{8D48382E-5677-284E-8D53-17F513212D8C}"/>
              </a:ext>
            </a:extLst>
          </p:cNvPr>
          <p:cNvGrpSpPr/>
          <p:nvPr/>
        </p:nvGrpSpPr>
        <p:grpSpPr>
          <a:xfrm>
            <a:off x="4014953" y="3283887"/>
            <a:ext cx="2270234" cy="873004"/>
            <a:chOff x="4014953" y="3283887"/>
            <a:chExt cx="2270234" cy="873004"/>
          </a:xfrm>
        </p:grpSpPr>
        <p:sp>
          <p:nvSpPr>
            <p:cNvPr id="11" name="Rounded Rectangular Callout 10"/>
            <p:cNvSpPr/>
            <p:nvPr/>
          </p:nvSpPr>
          <p:spPr>
            <a:xfrm>
              <a:off x="4014953" y="3283887"/>
              <a:ext cx="2270234" cy="512914"/>
            </a:xfrm>
            <a:prstGeom prst="wedgeRoundRectCallout">
              <a:avLst>
                <a:gd name="adj1" fmla="val -70602"/>
                <a:gd name="adj2" fmla="val -57870"/>
                <a:gd name="adj3" fmla="val 16667"/>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i="1">
                  <a:latin typeface="Merriweather Sans" charset="0"/>
                  <a:ea typeface="Merriweather Sans" charset="0"/>
                  <a:cs typeface="Merriweather Sans" charset="0"/>
                </a:rPr>
                <a:t>Abductive reasoning</a:t>
              </a:r>
              <a:endParaRPr lang="en-US" sz="1600" i="1" dirty="0">
                <a:latin typeface="Merriweather Sans" charset="0"/>
                <a:ea typeface="Merriweather Sans" charset="0"/>
                <a:cs typeface="Merriweather Sans" charset="0"/>
              </a:endParaRPr>
            </a:p>
          </p:txBody>
        </p:sp>
        <p:sp>
          <p:nvSpPr>
            <p:cNvPr id="17" name="Rectangle 16"/>
            <p:cNvSpPr/>
            <p:nvPr/>
          </p:nvSpPr>
          <p:spPr>
            <a:xfrm>
              <a:off x="4424444" y="3833726"/>
              <a:ext cx="1459054" cy="323165"/>
            </a:xfrm>
            <a:prstGeom prst="rect">
              <a:avLst/>
            </a:prstGeom>
          </p:spPr>
          <p:txBody>
            <a:bodyPr wrap="none">
              <a:spAutoFit/>
            </a:bodyPr>
            <a:lstStyle/>
            <a:p>
              <a:pPr algn="ctr"/>
              <a:r>
                <a:rPr lang="en-US" sz="1500" dirty="0">
                  <a:solidFill>
                    <a:schemeClr val="bg1">
                      <a:lumMod val="50000"/>
                    </a:schemeClr>
                  </a:solidFill>
                  <a:latin typeface="Merriweather Sans" charset="0"/>
                  <a:ea typeface="Merriweather Sans" charset="0"/>
                  <a:cs typeface="Merriweather Sans" charset="0"/>
                </a:rPr>
                <a:t>[Peirce, 1883]</a:t>
              </a:r>
            </a:p>
          </p:txBody>
        </p:sp>
      </p:grpSp>
      <p:grpSp>
        <p:nvGrpSpPr>
          <p:cNvPr id="6" name="Group 5">
            <a:extLst>
              <a:ext uri="{FF2B5EF4-FFF2-40B4-BE49-F238E27FC236}">
                <a16:creationId xmlns:a16="http://schemas.microsoft.com/office/drawing/2014/main" id="{DE2BBE78-CD93-7B4C-9499-2344665F2E3F}"/>
              </a:ext>
            </a:extLst>
          </p:cNvPr>
          <p:cNvGrpSpPr/>
          <p:nvPr/>
        </p:nvGrpSpPr>
        <p:grpSpPr>
          <a:xfrm>
            <a:off x="3734810" y="5264140"/>
            <a:ext cx="2943434" cy="815842"/>
            <a:chOff x="3734810" y="5264140"/>
            <a:chExt cx="2943434" cy="815842"/>
          </a:xfrm>
        </p:grpSpPr>
        <p:sp>
          <p:nvSpPr>
            <p:cNvPr id="15" name="Rounded Rectangular Callout 14"/>
            <p:cNvSpPr/>
            <p:nvPr/>
          </p:nvSpPr>
          <p:spPr>
            <a:xfrm>
              <a:off x="3948440" y="5264140"/>
              <a:ext cx="2381704" cy="464445"/>
            </a:xfrm>
            <a:prstGeom prst="wedgeRoundRectCallout">
              <a:avLst>
                <a:gd name="adj1" fmla="val -76269"/>
                <a:gd name="adj2" fmla="val -56360"/>
                <a:gd name="adj3" fmla="val 16667"/>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i="1" dirty="0">
                  <a:latin typeface="Merriweather Sans" charset="0"/>
                  <a:ea typeface="Merriweather Sans" charset="0"/>
                  <a:cs typeface="Merriweather Sans" charset="0"/>
                </a:rPr>
                <a:t>Non-monotonicity</a:t>
              </a:r>
            </a:p>
          </p:txBody>
        </p:sp>
        <p:sp>
          <p:nvSpPr>
            <p:cNvPr id="18" name="Rectangle 17"/>
            <p:cNvSpPr/>
            <p:nvPr/>
          </p:nvSpPr>
          <p:spPr>
            <a:xfrm>
              <a:off x="3734810" y="5756817"/>
              <a:ext cx="2943434" cy="323165"/>
            </a:xfrm>
            <a:prstGeom prst="rect">
              <a:avLst/>
            </a:prstGeom>
          </p:spPr>
          <p:txBody>
            <a:bodyPr wrap="none">
              <a:spAutoFit/>
            </a:bodyPr>
            <a:lstStyle/>
            <a:p>
              <a:pPr algn="ctr"/>
              <a:r>
                <a:rPr lang="en-US" sz="1500" dirty="0">
                  <a:solidFill>
                    <a:schemeClr val="bg1">
                      <a:lumMod val="50000"/>
                    </a:schemeClr>
                  </a:solidFill>
                  <a:latin typeface="Merriweather Sans" charset="0"/>
                  <a:ea typeface="Merriweather Sans" charset="0"/>
                  <a:cs typeface="Merriweather Sans" charset="0"/>
                </a:rPr>
                <a:t>[</a:t>
              </a:r>
              <a:r>
                <a:rPr lang="en-US" sz="1500" dirty="0" err="1">
                  <a:solidFill>
                    <a:schemeClr val="bg1">
                      <a:lumMod val="50000"/>
                    </a:schemeClr>
                  </a:solidFill>
                  <a:latin typeface="Merriweather Sans" charset="0"/>
                  <a:ea typeface="Merriweather Sans" charset="0"/>
                  <a:cs typeface="Merriweather Sans" charset="0"/>
                </a:rPr>
                <a:t>Brewka</a:t>
              </a:r>
              <a:r>
                <a:rPr lang="en-US" sz="1500" dirty="0">
                  <a:solidFill>
                    <a:schemeClr val="bg1">
                      <a:lumMod val="50000"/>
                    </a:schemeClr>
                  </a:solidFill>
                  <a:latin typeface="Merriweather Sans" charset="0"/>
                  <a:ea typeface="Merriweather Sans" charset="0"/>
                  <a:cs typeface="Merriweather Sans" charset="0"/>
                </a:rPr>
                <a:t> and others, late 80s]</a:t>
              </a:r>
            </a:p>
          </p:txBody>
        </p:sp>
      </p:grpSp>
    </p:spTree>
    <p:extLst>
      <p:ext uri="{BB962C8B-B14F-4D97-AF65-F5344CB8AC3E}">
        <p14:creationId xmlns:p14="http://schemas.microsoft.com/office/powerpoint/2010/main" val="134758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normAutofit fontScale="90000"/>
          </a:bodyPr>
          <a:lstStyle/>
          <a:p>
            <a:r>
              <a:rPr lang="en-US" sz="3500" dirty="0"/>
              <a:t>Challenges towards NLU: small bits, big conclusions (2)</a:t>
            </a:r>
          </a:p>
        </p:txBody>
      </p:sp>
      <p:sp>
        <p:nvSpPr>
          <p:cNvPr id="3" name="Content Placeholder 2"/>
          <p:cNvSpPr>
            <a:spLocks noGrp="1"/>
          </p:cNvSpPr>
          <p:nvPr>
            <p:ph idx="1"/>
          </p:nvPr>
        </p:nvSpPr>
        <p:spPr/>
        <p:txBody>
          <a:bodyPr>
            <a:normAutofit/>
          </a:bodyPr>
          <a:lstStyle/>
          <a:p>
            <a:r>
              <a:rPr lang="en-US" sz="2000" dirty="0"/>
              <a:t>What caused his injury? </a:t>
            </a:r>
            <a:endParaRPr lang="en-US" sz="1800" dirty="0">
              <a:solidFill>
                <a:schemeClr val="bg1">
                  <a:lumMod val="50000"/>
                </a:schemeClr>
              </a:solidFill>
            </a:endParaRPr>
          </a:p>
          <a:p>
            <a:pPr lvl="1"/>
            <a:r>
              <a:rPr lang="en-US" sz="1600" b="1" dirty="0"/>
              <a:t>Story: </a:t>
            </a:r>
            <a:r>
              <a:rPr lang="en-US" sz="1600" dirty="0"/>
              <a:t>“Pushed down the elevator shaft”</a:t>
            </a:r>
          </a:p>
          <a:p>
            <a:pPr lvl="1"/>
            <a:r>
              <a:rPr lang="en-US" sz="1600" b="1" dirty="0">
                <a:sym typeface="Wingdings"/>
              </a:rPr>
              <a:t>Common-sense: </a:t>
            </a:r>
            <a:r>
              <a:rPr lang="en-US" sz="1600" dirty="0">
                <a:sym typeface="Wingdings"/>
              </a:rPr>
              <a:t>elevator shaft is usually a couple of feet high </a:t>
            </a:r>
          </a:p>
          <a:p>
            <a:pPr lvl="1"/>
            <a:r>
              <a:rPr lang="en-US" sz="1600" b="1" dirty="0">
                <a:sym typeface="Wingdings"/>
              </a:rPr>
              <a:t>Common-sense: </a:t>
            </a:r>
            <a:r>
              <a:rPr lang="en-US" sz="1600" dirty="0">
                <a:sym typeface="Wingdings"/>
              </a:rPr>
              <a:t>if a human falls off a few feet, he/she would get injured. </a:t>
            </a:r>
            <a:endParaRPr lang="en-US" sz="2000" dirty="0"/>
          </a:p>
          <a:p>
            <a:endParaRPr lang="en-US" sz="2000" dirty="0"/>
          </a:p>
          <a:p>
            <a:endParaRPr lang="en-US" sz="2000" dirty="0"/>
          </a:p>
          <a:p>
            <a:pPr lvl="1"/>
            <a:endParaRPr lang="en-US" sz="1600" dirty="0"/>
          </a:p>
          <a:p>
            <a:pPr lvl="1"/>
            <a:endParaRPr lang="en-US" sz="1600" dirty="0"/>
          </a:p>
          <a:p>
            <a:pPr lvl="1"/>
            <a:r>
              <a:rPr lang="en-US" sz="1600" dirty="0"/>
              <a:t>Likely, he goes back to work after treatment</a:t>
            </a:r>
          </a:p>
        </p:txBody>
      </p:sp>
      <p:sp>
        <p:nvSpPr>
          <p:cNvPr id="4" name="Slide Number Placeholder 3"/>
          <p:cNvSpPr>
            <a:spLocks noGrp="1"/>
          </p:cNvSpPr>
          <p:nvPr>
            <p:ph type="sldNum" sz="quarter" idx="12"/>
          </p:nvPr>
        </p:nvSpPr>
        <p:spPr/>
        <p:txBody>
          <a:bodyPr/>
          <a:lstStyle/>
          <a:p>
            <a:fld id="{86B4B35C-345F-9846-8E6A-29269C850829}" type="slidenum">
              <a:rPr lang="en-US" smtClean="0"/>
              <a:pPr/>
              <a:t>17</a:t>
            </a:fld>
            <a:endParaRPr lang="en-US" dirty="0"/>
          </a:p>
        </p:txBody>
      </p:sp>
      <p:sp>
        <p:nvSpPr>
          <p:cNvPr id="6" name="Rounded Rectangle 5"/>
          <p:cNvSpPr/>
          <p:nvPr/>
        </p:nvSpPr>
        <p:spPr>
          <a:xfrm>
            <a:off x="4081621" y="4135299"/>
            <a:ext cx="7577076" cy="592692"/>
          </a:xfrm>
          <a:prstGeom prst="round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bIns="91440" rtlCol="0" anchor="ctr"/>
          <a:lstStyle/>
          <a:p>
            <a:pPr algn="ctr">
              <a:lnSpc>
                <a:spcPct val="150000"/>
              </a:lnSpc>
              <a:spcAft>
                <a:spcPts val="600"/>
              </a:spcAft>
            </a:pPr>
            <a:r>
              <a:rPr lang="en-US" i="1" dirty="0">
                <a:latin typeface="Merriweather Sans" charset="0"/>
                <a:ea typeface="Merriweather Sans" charset="0"/>
                <a:cs typeface="Merriweather Sans" charset="0"/>
              </a:rPr>
              <a:t>“</a:t>
            </a:r>
            <a:r>
              <a:rPr lang="en-US" dirty="0">
                <a:latin typeface="Merriweather Sans" charset="0"/>
                <a:ea typeface="Merriweather Sans" charset="0"/>
                <a:cs typeface="Merriweather Sans" charset="0"/>
              </a:rPr>
              <a:t>this was the fourth </a:t>
            </a:r>
            <a:r>
              <a:rPr lang="en-US">
                <a:latin typeface="Merriweather Sans" charset="0"/>
                <a:ea typeface="Merriweather Sans" charset="0"/>
                <a:cs typeface="Merriweather Sans" charset="0"/>
              </a:rPr>
              <a:t>time he </a:t>
            </a:r>
            <a:r>
              <a:rPr lang="en-US" dirty="0">
                <a:latin typeface="Merriweather Sans" charset="0"/>
                <a:ea typeface="Merriweather Sans" charset="0"/>
                <a:cs typeface="Merriweather Sans" charset="0"/>
              </a:rPr>
              <a:t>had been held up in the store.</a:t>
            </a:r>
            <a:r>
              <a:rPr lang="en-US" i="1" dirty="0">
                <a:latin typeface="Merriweather Sans" charset="0"/>
                <a:ea typeface="Merriweather Sans" charset="0"/>
                <a:cs typeface="Merriweather Sans" charset="0"/>
              </a:rPr>
              <a:t>”</a:t>
            </a:r>
          </a:p>
        </p:txBody>
      </p:sp>
      <p:sp>
        <p:nvSpPr>
          <p:cNvPr id="7" name="Rounded Rectangle 6"/>
          <p:cNvSpPr/>
          <p:nvPr/>
        </p:nvSpPr>
        <p:spPr>
          <a:xfrm>
            <a:off x="7430814" y="1493368"/>
            <a:ext cx="4014952" cy="614925"/>
          </a:xfrm>
          <a:prstGeom prst="round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bIns="91440" rtlCol="0" anchor="ctr"/>
          <a:lstStyle/>
          <a:p>
            <a:pPr algn="ctr">
              <a:lnSpc>
                <a:spcPct val="150000"/>
              </a:lnSpc>
              <a:spcAft>
                <a:spcPts val="600"/>
              </a:spcAft>
            </a:pPr>
            <a:r>
              <a:rPr lang="en-US" dirty="0">
                <a:latin typeface="Merriweather Sans" charset="0"/>
                <a:ea typeface="Merriweather Sans" charset="0"/>
                <a:cs typeface="Merriweather Sans" charset="0"/>
              </a:rPr>
              <a:t>“</a:t>
            </a:r>
            <a:r>
              <a:rPr lang="mr-IN" dirty="0">
                <a:latin typeface="Merriweather Sans" charset="0"/>
                <a:ea typeface="Merriweather Sans" charset="0"/>
                <a:cs typeface="Merriweather Sans" charset="0"/>
              </a:rPr>
              <a:t>…</a:t>
            </a:r>
            <a:r>
              <a:rPr lang="en-US" dirty="0">
                <a:latin typeface="Merriweather Sans" charset="0"/>
                <a:ea typeface="Merriweather Sans" charset="0"/>
                <a:cs typeface="Merriweather Sans" charset="0"/>
              </a:rPr>
              <a:t> treated for a spinal injury”</a:t>
            </a:r>
          </a:p>
        </p:txBody>
      </p:sp>
      <p:grpSp>
        <p:nvGrpSpPr>
          <p:cNvPr id="8" name="Group 7"/>
          <p:cNvGrpSpPr/>
          <p:nvPr/>
        </p:nvGrpSpPr>
        <p:grpSpPr>
          <a:xfrm>
            <a:off x="4261488" y="6506972"/>
            <a:ext cx="3629691" cy="369332"/>
            <a:chOff x="3864078" y="6289952"/>
            <a:chExt cx="3629691" cy="369332"/>
          </a:xfrm>
        </p:grpSpPr>
        <p:pic>
          <p:nvPicPr>
            <p:cNvPr id="9" name="Picture 6" descr="mage result for the new york ti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961" y="6375876"/>
              <a:ext cx="1903808" cy="2595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864078" y="6289952"/>
              <a:ext cx="1755609" cy="369332"/>
            </a:xfrm>
            <a:prstGeom prst="rect">
              <a:avLst/>
            </a:prstGeom>
            <a:noFill/>
          </p:spPr>
          <p:txBody>
            <a:bodyPr wrap="none" rtlCol="0">
              <a:spAutoFit/>
            </a:bodyPr>
            <a:lstStyle/>
            <a:p>
              <a:r>
                <a:rPr lang="en-US" i="1">
                  <a:latin typeface="Merriweather Sans" charset="0"/>
                  <a:ea typeface="Merriweather Sans" charset="0"/>
                  <a:cs typeface="Merriweather Sans" charset="0"/>
                </a:rPr>
                <a:t>The story </a:t>
              </a:r>
              <a:r>
                <a:rPr lang="en-US" i="1" dirty="0">
                  <a:latin typeface="Merriweather Sans" charset="0"/>
                  <a:ea typeface="Merriweather Sans" charset="0"/>
                  <a:cs typeface="Merriweather Sans" charset="0"/>
                </a:rPr>
                <a:t>from </a:t>
              </a:r>
            </a:p>
          </p:txBody>
        </p:sp>
      </p:grpSp>
      <p:grpSp>
        <p:nvGrpSpPr>
          <p:cNvPr id="5" name="Group 4">
            <a:extLst>
              <a:ext uri="{FF2B5EF4-FFF2-40B4-BE49-F238E27FC236}">
                <a16:creationId xmlns:a16="http://schemas.microsoft.com/office/drawing/2014/main" id="{9DF22CC5-86B7-734E-8AD8-9A5924B284EF}"/>
              </a:ext>
            </a:extLst>
          </p:cNvPr>
          <p:cNvGrpSpPr/>
          <p:nvPr/>
        </p:nvGrpSpPr>
        <p:grpSpPr>
          <a:xfrm>
            <a:off x="9025384" y="2424511"/>
            <a:ext cx="2683748" cy="862300"/>
            <a:chOff x="9025384" y="2424511"/>
            <a:chExt cx="2683748" cy="862300"/>
          </a:xfrm>
        </p:grpSpPr>
        <p:sp>
          <p:nvSpPr>
            <p:cNvPr id="16" name="Rounded Rectangular Callout 15"/>
            <p:cNvSpPr/>
            <p:nvPr/>
          </p:nvSpPr>
          <p:spPr>
            <a:xfrm>
              <a:off x="9459306" y="2424511"/>
              <a:ext cx="1776253" cy="509824"/>
            </a:xfrm>
            <a:prstGeom prst="wedgeRoundRectCallout">
              <a:avLst>
                <a:gd name="adj1" fmla="val -83225"/>
                <a:gd name="adj2" fmla="val 13320"/>
                <a:gd name="adj3" fmla="val 16667"/>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i="1" dirty="0">
                  <a:latin typeface="Merriweather Sans" charset="0"/>
                  <a:ea typeface="Merriweather Sans" charset="0"/>
                  <a:cs typeface="Merriweather Sans" charset="0"/>
                </a:rPr>
                <a:t>Deduction</a:t>
              </a:r>
            </a:p>
          </p:txBody>
        </p:sp>
        <p:sp>
          <p:nvSpPr>
            <p:cNvPr id="17" name="Rectangle 16"/>
            <p:cNvSpPr/>
            <p:nvPr/>
          </p:nvSpPr>
          <p:spPr>
            <a:xfrm>
              <a:off x="9025384" y="2963646"/>
              <a:ext cx="2683748" cy="323165"/>
            </a:xfrm>
            <a:prstGeom prst="rect">
              <a:avLst/>
            </a:prstGeom>
          </p:spPr>
          <p:txBody>
            <a:bodyPr wrap="none">
              <a:spAutoFit/>
            </a:bodyPr>
            <a:lstStyle/>
            <a:p>
              <a:pPr algn="ctr"/>
              <a:r>
                <a:rPr lang="en-US" sz="1500" dirty="0">
                  <a:solidFill>
                    <a:schemeClr val="bg1">
                      <a:lumMod val="50000"/>
                    </a:schemeClr>
                  </a:solidFill>
                  <a:latin typeface="Merriweather Sans" charset="0"/>
                  <a:ea typeface="Merriweather Sans" charset="0"/>
                  <a:cs typeface="Merriweather Sans" charset="0"/>
                </a:rPr>
                <a:t>[Aristotle, 350 BC; others]</a:t>
              </a:r>
            </a:p>
          </p:txBody>
        </p:sp>
      </p:grpSp>
      <p:grpSp>
        <p:nvGrpSpPr>
          <p:cNvPr id="11" name="Group 10">
            <a:extLst>
              <a:ext uri="{FF2B5EF4-FFF2-40B4-BE49-F238E27FC236}">
                <a16:creationId xmlns:a16="http://schemas.microsoft.com/office/drawing/2014/main" id="{66FC1059-7A39-9D48-B81A-2B7395D5BD36}"/>
              </a:ext>
            </a:extLst>
          </p:cNvPr>
          <p:cNvGrpSpPr/>
          <p:nvPr/>
        </p:nvGrpSpPr>
        <p:grpSpPr>
          <a:xfrm>
            <a:off x="6270780" y="5234149"/>
            <a:ext cx="2634054" cy="817137"/>
            <a:chOff x="6270780" y="5234149"/>
            <a:chExt cx="2634054" cy="817137"/>
          </a:xfrm>
        </p:grpSpPr>
        <p:sp>
          <p:nvSpPr>
            <p:cNvPr id="14" name="Rounded Rectangular Callout 13"/>
            <p:cNvSpPr/>
            <p:nvPr/>
          </p:nvSpPr>
          <p:spPr>
            <a:xfrm>
              <a:off x="6672742" y="5234149"/>
              <a:ext cx="1788081" cy="480392"/>
            </a:xfrm>
            <a:prstGeom prst="wedgeRoundRectCallout">
              <a:avLst>
                <a:gd name="adj1" fmla="val -80095"/>
                <a:gd name="adj2" fmla="val 9640"/>
                <a:gd name="adj3" fmla="val 16667"/>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i="1" dirty="0">
                  <a:latin typeface="Merriweather Sans" charset="0"/>
                  <a:ea typeface="Merriweather Sans" charset="0"/>
                  <a:cs typeface="Merriweather Sans" charset="0"/>
                </a:rPr>
                <a:t>Induction</a:t>
              </a:r>
            </a:p>
          </p:txBody>
        </p:sp>
        <p:sp>
          <p:nvSpPr>
            <p:cNvPr id="18" name="Rectangle 17"/>
            <p:cNvSpPr/>
            <p:nvPr/>
          </p:nvSpPr>
          <p:spPr>
            <a:xfrm>
              <a:off x="6270780" y="5728121"/>
              <a:ext cx="2634054" cy="323165"/>
            </a:xfrm>
            <a:prstGeom prst="rect">
              <a:avLst/>
            </a:prstGeom>
          </p:spPr>
          <p:txBody>
            <a:bodyPr wrap="none">
              <a:spAutoFit/>
            </a:bodyPr>
            <a:lstStyle/>
            <a:p>
              <a:pPr algn="ctr"/>
              <a:r>
                <a:rPr lang="en-US" sz="1500" dirty="0">
                  <a:solidFill>
                    <a:schemeClr val="bg1">
                      <a:lumMod val="50000"/>
                    </a:schemeClr>
                  </a:solidFill>
                  <a:latin typeface="Merriweather Sans" charset="0"/>
                  <a:ea typeface="Merriweather Sans" charset="0"/>
                  <a:cs typeface="Merriweather Sans" charset="0"/>
                </a:rPr>
                <a:t>[Francis Bacon, ~1600 CE]</a:t>
              </a:r>
            </a:p>
          </p:txBody>
        </p:sp>
      </p:grpSp>
    </p:spTree>
    <p:extLst>
      <p:ext uri="{BB962C8B-B14F-4D97-AF65-F5344CB8AC3E}">
        <p14:creationId xmlns:p14="http://schemas.microsoft.com/office/powerpoint/2010/main" val="72424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Simple for humans, but many challenges for machines.  </a:t>
            </a:r>
          </a:p>
          <a:p>
            <a:endParaRPr lang="en-US" dirty="0"/>
          </a:p>
          <a:p>
            <a:r>
              <a:rPr lang="en-US" dirty="0"/>
              <a:t>A wide variety of abilities requires to work together. </a:t>
            </a:r>
          </a:p>
        </p:txBody>
      </p:sp>
      <p:sp>
        <p:nvSpPr>
          <p:cNvPr id="3" name="Slide Number Placeholder 2"/>
          <p:cNvSpPr>
            <a:spLocks noGrp="1"/>
          </p:cNvSpPr>
          <p:nvPr>
            <p:ph type="sldNum" sz="quarter" idx="12"/>
          </p:nvPr>
        </p:nvSpPr>
        <p:spPr/>
        <p:txBody>
          <a:bodyPr/>
          <a:lstStyle/>
          <a:p>
            <a:fld id="{86B4B35C-345F-9846-8E6A-29269C850829}" type="slidenum">
              <a:rPr lang="en-US" smtClean="0"/>
              <a:pPr/>
              <a:t>18</a:t>
            </a:fld>
            <a:endParaRPr lang="en-US" dirty="0"/>
          </a:p>
        </p:txBody>
      </p:sp>
      <p:sp>
        <p:nvSpPr>
          <p:cNvPr id="4" name="Title 3"/>
          <p:cNvSpPr>
            <a:spLocks noGrp="1"/>
          </p:cNvSpPr>
          <p:nvPr>
            <p:ph type="title"/>
          </p:nvPr>
        </p:nvSpPr>
        <p:spPr/>
        <p:txBody>
          <a:bodyPr/>
          <a:lstStyle/>
          <a:p>
            <a:r>
              <a:rPr lang="en-US" dirty="0"/>
              <a:t>Tackling Language Understanding</a:t>
            </a:r>
          </a:p>
        </p:txBody>
      </p:sp>
      <p:pic>
        <p:nvPicPr>
          <p:cNvPr id="5" name="Picture 4">
            <a:extLst>
              <a:ext uri="{FF2B5EF4-FFF2-40B4-BE49-F238E27FC236}">
                <a16:creationId xmlns:a16="http://schemas.microsoft.com/office/drawing/2014/main" id="{F305A0D6-84B2-8540-9913-05759A2E9E18}"/>
              </a:ext>
            </a:extLst>
          </p:cNvPr>
          <p:cNvPicPr>
            <a:picLocks noChangeAspect="1"/>
          </p:cNvPicPr>
          <p:nvPr/>
        </p:nvPicPr>
        <p:blipFill>
          <a:blip r:embed="rId3"/>
          <a:stretch>
            <a:fillRect/>
          </a:stretch>
        </p:blipFill>
        <p:spPr>
          <a:xfrm>
            <a:off x="4631386" y="4213835"/>
            <a:ext cx="2743200" cy="1942838"/>
          </a:xfrm>
          <a:prstGeom prst="rect">
            <a:avLst/>
          </a:prstGeom>
        </p:spPr>
      </p:pic>
    </p:spTree>
    <p:extLst>
      <p:ext uri="{BB962C8B-B14F-4D97-AF65-F5344CB8AC3E}">
        <p14:creationId xmlns:p14="http://schemas.microsoft.com/office/powerpoint/2010/main" val="35074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normAutofit/>
          </a:bodyPr>
          <a:lstStyle/>
          <a:p>
            <a:r>
              <a:rPr lang="en-US" sz="3500" dirty="0"/>
              <a:t>Challenges towards NLU: small bits, big conclusions</a:t>
            </a:r>
          </a:p>
        </p:txBody>
      </p:sp>
      <p:sp>
        <p:nvSpPr>
          <p:cNvPr id="3" name="Content Placeholder 2"/>
          <p:cNvSpPr>
            <a:spLocks noGrp="1"/>
          </p:cNvSpPr>
          <p:nvPr>
            <p:ph idx="1"/>
          </p:nvPr>
        </p:nvSpPr>
        <p:spPr/>
        <p:txBody>
          <a:bodyPr/>
          <a:lstStyle/>
          <a:p>
            <a:r>
              <a:rPr lang="en-US" dirty="0"/>
              <a:t>His experience was horrific. </a:t>
            </a:r>
          </a:p>
          <a:p>
            <a:endParaRPr lang="en-US" dirty="0"/>
          </a:p>
          <a:p>
            <a:r>
              <a:rPr lang="en-US" dirty="0"/>
              <a:t>His neighborhood is not safe </a:t>
            </a:r>
          </a:p>
          <a:p>
            <a:endParaRPr lang="en-US" dirty="0"/>
          </a:p>
          <a:p>
            <a:r>
              <a:rPr lang="en-US" dirty="0"/>
              <a:t>Likely, he goes back to work after treatment</a:t>
            </a:r>
          </a:p>
        </p:txBody>
      </p:sp>
      <p:sp>
        <p:nvSpPr>
          <p:cNvPr id="4" name="Slide Number Placeholder 3"/>
          <p:cNvSpPr>
            <a:spLocks noGrp="1"/>
          </p:cNvSpPr>
          <p:nvPr>
            <p:ph type="sldNum" sz="quarter" idx="12"/>
          </p:nvPr>
        </p:nvSpPr>
        <p:spPr/>
        <p:txBody>
          <a:bodyPr/>
          <a:lstStyle/>
          <a:p>
            <a:fld id="{86B4B35C-345F-9846-8E6A-29269C850829}" type="slidenum">
              <a:rPr lang="en-US" smtClean="0"/>
              <a:pPr/>
              <a:t>19</a:t>
            </a:fld>
            <a:endParaRPr lang="en-US" dirty="0"/>
          </a:p>
        </p:txBody>
      </p:sp>
      <p:sp>
        <p:nvSpPr>
          <p:cNvPr id="6" name="Rounded Rectangle 5"/>
          <p:cNvSpPr/>
          <p:nvPr/>
        </p:nvSpPr>
        <p:spPr>
          <a:xfrm>
            <a:off x="5850193" y="3214838"/>
            <a:ext cx="5914695" cy="904881"/>
          </a:xfrm>
          <a:prstGeom prst="round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bIns="91440" rtlCol="0" anchor="ctr"/>
          <a:lstStyle/>
          <a:p>
            <a:pPr algn="ctr">
              <a:lnSpc>
                <a:spcPct val="150000"/>
              </a:lnSpc>
              <a:spcAft>
                <a:spcPts val="600"/>
              </a:spcAft>
            </a:pPr>
            <a:r>
              <a:rPr lang="en-US" i="1" dirty="0">
                <a:latin typeface="Merriweather Sans" charset="0"/>
                <a:ea typeface="Merriweather Sans" charset="0"/>
                <a:cs typeface="Merriweather Sans" charset="0"/>
              </a:rPr>
              <a:t>“</a:t>
            </a:r>
            <a:r>
              <a:rPr lang="en-US" dirty="0">
                <a:latin typeface="Merriweather Sans" charset="0"/>
                <a:ea typeface="Merriweather Sans" charset="0"/>
                <a:cs typeface="Merriweather Sans" charset="0"/>
              </a:rPr>
              <a:t>this was the fourth </a:t>
            </a:r>
            <a:r>
              <a:rPr lang="en-US">
                <a:latin typeface="Merriweather Sans" charset="0"/>
                <a:ea typeface="Merriweather Sans" charset="0"/>
                <a:cs typeface="Merriweather Sans" charset="0"/>
              </a:rPr>
              <a:t>time </a:t>
            </a:r>
            <a:br>
              <a:rPr lang="en-US">
                <a:latin typeface="Merriweather Sans" charset="0"/>
                <a:ea typeface="Merriweather Sans" charset="0"/>
                <a:cs typeface="Merriweather Sans" charset="0"/>
              </a:rPr>
            </a:br>
            <a:r>
              <a:rPr lang="en-US">
                <a:latin typeface="Merriweather Sans" charset="0"/>
                <a:ea typeface="Merriweather Sans" charset="0"/>
                <a:cs typeface="Merriweather Sans" charset="0"/>
              </a:rPr>
              <a:t>he </a:t>
            </a:r>
            <a:r>
              <a:rPr lang="en-US" dirty="0">
                <a:latin typeface="Merriweather Sans" charset="0"/>
                <a:ea typeface="Merriweather Sans" charset="0"/>
                <a:cs typeface="Merriweather Sans" charset="0"/>
              </a:rPr>
              <a:t>had been held up in the store.</a:t>
            </a:r>
            <a:r>
              <a:rPr lang="en-US" i="1" dirty="0">
                <a:latin typeface="Merriweather Sans" charset="0"/>
                <a:ea typeface="Merriweather Sans" charset="0"/>
                <a:cs typeface="Merriweather Sans" charset="0"/>
              </a:rPr>
              <a:t>”</a:t>
            </a:r>
          </a:p>
        </p:txBody>
      </p:sp>
      <p:sp>
        <p:nvSpPr>
          <p:cNvPr id="7" name="Rounded Rectangle 6"/>
          <p:cNvSpPr/>
          <p:nvPr/>
        </p:nvSpPr>
        <p:spPr>
          <a:xfrm>
            <a:off x="5850193" y="1501141"/>
            <a:ext cx="5954023" cy="1463836"/>
          </a:xfrm>
          <a:prstGeom prst="round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bIns="91440" rtlCol="0" anchor="ctr"/>
          <a:lstStyle/>
          <a:p>
            <a:pPr algn="ctr">
              <a:lnSpc>
                <a:spcPct val="150000"/>
              </a:lnSpc>
              <a:spcAft>
                <a:spcPts val="600"/>
              </a:spcAft>
            </a:pPr>
            <a:r>
              <a:rPr lang="en-US" dirty="0">
                <a:latin typeface="Merriweather Sans" charset="0"/>
                <a:ea typeface="Merriweather Sans" charset="0"/>
                <a:cs typeface="Merriweather Sans" charset="0"/>
              </a:rPr>
              <a:t>“The car stopped about 12 inches above him</a:t>
            </a:r>
            <a:r>
              <a:rPr lang="mr-IN" dirty="0">
                <a:latin typeface="Merriweather Sans" charset="0"/>
                <a:ea typeface="Merriweather Sans" charset="0"/>
                <a:cs typeface="Merriweather Sans" charset="0"/>
              </a:rPr>
              <a:t>…</a:t>
            </a:r>
            <a:r>
              <a:rPr lang="en-US" dirty="0">
                <a:latin typeface="Merriweather Sans" charset="0"/>
                <a:ea typeface="Merriweather Sans" charset="0"/>
                <a:cs typeface="Merriweather Sans" charset="0"/>
              </a:rPr>
              <a:t> ”</a:t>
            </a:r>
          </a:p>
          <a:p>
            <a:pPr algn="ctr">
              <a:lnSpc>
                <a:spcPct val="150000"/>
              </a:lnSpc>
              <a:spcAft>
                <a:spcPts val="600"/>
              </a:spcAft>
            </a:pPr>
            <a:r>
              <a:rPr lang="en-US" dirty="0">
                <a:latin typeface="Merriweather Sans" charset="0"/>
                <a:ea typeface="Merriweather Sans" charset="0"/>
                <a:cs typeface="Merriweather Sans" charset="0"/>
              </a:rPr>
              <a:t>“</a:t>
            </a:r>
            <a:r>
              <a:rPr lang="mr-IN" dirty="0">
                <a:latin typeface="Merriweather Sans" charset="0"/>
                <a:ea typeface="Merriweather Sans" charset="0"/>
                <a:cs typeface="Merriweather Sans" charset="0"/>
              </a:rPr>
              <a:t>…</a:t>
            </a:r>
            <a:r>
              <a:rPr lang="en-US" dirty="0">
                <a:latin typeface="Merriweather Sans" charset="0"/>
                <a:ea typeface="Merriweather Sans" charset="0"/>
                <a:cs typeface="Merriweather Sans" charset="0"/>
              </a:rPr>
              <a:t> his cries attracted the attention of a porter”</a:t>
            </a:r>
          </a:p>
          <a:p>
            <a:pPr algn="ctr">
              <a:lnSpc>
                <a:spcPct val="150000"/>
              </a:lnSpc>
              <a:spcAft>
                <a:spcPts val="600"/>
              </a:spcAft>
            </a:pPr>
            <a:r>
              <a:rPr lang="en-US" dirty="0">
                <a:latin typeface="Merriweather Sans" charset="0"/>
                <a:ea typeface="Merriweather Sans" charset="0"/>
                <a:cs typeface="Merriweather Sans" charset="0"/>
              </a:rPr>
              <a:t>“</a:t>
            </a:r>
            <a:r>
              <a:rPr lang="mr-IN" dirty="0">
                <a:latin typeface="Merriweather Sans" charset="0"/>
                <a:ea typeface="Merriweather Sans" charset="0"/>
                <a:cs typeface="Merriweather Sans" charset="0"/>
              </a:rPr>
              <a:t>…</a:t>
            </a:r>
            <a:r>
              <a:rPr lang="en-US" dirty="0">
                <a:latin typeface="Merriweather Sans" charset="0"/>
                <a:ea typeface="Merriweather Sans" charset="0"/>
                <a:cs typeface="Merriweather Sans" charset="0"/>
              </a:rPr>
              <a:t> treated for a spinal injury”</a:t>
            </a:r>
          </a:p>
        </p:txBody>
      </p:sp>
      <p:grpSp>
        <p:nvGrpSpPr>
          <p:cNvPr id="8" name="Group 7"/>
          <p:cNvGrpSpPr/>
          <p:nvPr/>
        </p:nvGrpSpPr>
        <p:grpSpPr>
          <a:xfrm>
            <a:off x="4261488" y="6506972"/>
            <a:ext cx="3629691" cy="369332"/>
            <a:chOff x="3864078" y="6289952"/>
            <a:chExt cx="3629691" cy="369332"/>
          </a:xfrm>
        </p:grpSpPr>
        <p:pic>
          <p:nvPicPr>
            <p:cNvPr id="9" name="Picture 6" descr="mage result for the new york ti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961" y="6375876"/>
              <a:ext cx="1903808" cy="2595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864078" y="6289952"/>
              <a:ext cx="1755609" cy="369332"/>
            </a:xfrm>
            <a:prstGeom prst="rect">
              <a:avLst/>
            </a:prstGeom>
            <a:noFill/>
          </p:spPr>
          <p:txBody>
            <a:bodyPr wrap="none" rtlCol="0">
              <a:spAutoFit/>
            </a:bodyPr>
            <a:lstStyle/>
            <a:p>
              <a:r>
                <a:rPr lang="en-US" i="1">
                  <a:latin typeface="Merriweather Sans" charset="0"/>
                  <a:ea typeface="Merriweather Sans" charset="0"/>
                  <a:cs typeface="Merriweather Sans" charset="0"/>
                </a:rPr>
                <a:t>The story </a:t>
              </a:r>
              <a:r>
                <a:rPr lang="en-US" i="1" dirty="0">
                  <a:latin typeface="Merriweather Sans" charset="0"/>
                  <a:ea typeface="Merriweather Sans" charset="0"/>
                  <a:cs typeface="Merriweather Sans" charset="0"/>
                </a:rPr>
                <a:t>from </a:t>
              </a:r>
            </a:p>
          </p:txBody>
        </p:sp>
      </p:grpSp>
      <p:sp>
        <p:nvSpPr>
          <p:cNvPr id="11" name="Rounded Rectangular Callout 10"/>
          <p:cNvSpPr/>
          <p:nvPr/>
        </p:nvSpPr>
        <p:spPr>
          <a:xfrm>
            <a:off x="8563897" y="4788825"/>
            <a:ext cx="2014351" cy="814836"/>
          </a:xfrm>
          <a:prstGeom prst="wedgeRoundRectCallout">
            <a:avLst>
              <a:gd name="adj1" fmla="val -76966"/>
              <a:gd name="adj2" fmla="val 4580"/>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i="1">
                <a:latin typeface="Merriweather Sans" charset="0"/>
                <a:ea typeface="Merriweather Sans" charset="0"/>
                <a:cs typeface="Merriweather Sans" charset="0"/>
              </a:rPr>
              <a:t>Reasoning</a:t>
            </a:r>
          </a:p>
        </p:txBody>
      </p:sp>
    </p:spTree>
    <p:extLst>
      <p:ext uri="{BB962C8B-B14F-4D97-AF65-F5344CB8AC3E}">
        <p14:creationId xmlns:p14="http://schemas.microsoft.com/office/powerpoint/2010/main" val="2024596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174" y="327598"/>
            <a:ext cx="11988800" cy="884277"/>
          </a:xfrm>
        </p:spPr>
        <p:txBody>
          <a:bodyPr/>
          <a:lstStyle/>
          <a:p>
            <a:r>
              <a:rPr lang="en-US" dirty="0"/>
              <a:t>Natural Language Understanding</a:t>
            </a:r>
          </a:p>
        </p:txBody>
      </p:sp>
      <p:sp>
        <p:nvSpPr>
          <p:cNvPr id="3" name="Content Placeholder 2"/>
          <p:cNvSpPr>
            <a:spLocks noGrp="1"/>
          </p:cNvSpPr>
          <p:nvPr>
            <p:ph idx="1"/>
          </p:nvPr>
        </p:nvSpPr>
        <p:spPr/>
        <p:txBody>
          <a:bodyPr>
            <a:normAutofit/>
          </a:bodyPr>
          <a:lstStyle/>
          <a:p>
            <a:r>
              <a:rPr lang="en-US" dirty="0"/>
              <a:t>Interpret a given text similar to humans.</a:t>
            </a:r>
          </a:p>
          <a:p>
            <a:endParaRPr lang="en-US" dirty="0"/>
          </a:p>
          <a:p>
            <a:endParaRPr lang="en-US" dirty="0"/>
          </a:p>
          <a:p>
            <a:r>
              <a:rPr lang="en-US" dirty="0"/>
              <a:t>Omnipresent.</a:t>
            </a:r>
          </a:p>
          <a:p>
            <a:endParaRPr lang="en-US" dirty="0"/>
          </a:p>
          <a:p>
            <a:pPr marL="0" indent="0">
              <a:buNone/>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2</a:t>
            </a:fld>
            <a:endParaRPr lang="en-US" dirty="0"/>
          </a:p>
        </p:txBody>
      </p:sp>
      <p:grpSp>
        <p:nvGrpSpPr>
          <p:cNvPr id="7" name="Group 6">
            <a:extLst>
              <a:ext uri="{FF2B5EF4-FFF2-40B4-BE49-F238E27FC236}">
                <a16:creationId xmlns:a16="http://schemas.microsoft.com/office/drawing/2014/main" id="{49C59843-01A4-CB42-ADAC-24E5F680470F}"/>
              </a:ext>
            </a:extLst>
          </p:cNvPr>
          <p:cNvGrpSpPr/>
          <p:nvPr/>
        </p:nvGrpSpPr>
        <p:grpSpPr>
          <a:xfrm>
            <a:off x="1498780" y="4871790"/>
            <a:ext cx="9120188" cy="1383051"/>
            <a:chOff x="3002308" y="3212148"/>
            <a:chExt cx="9120188" cy="1383051"/>
          </a:xfrm>
        </p:grpSpPr>
        <p:pic>
          <p:nvPicPr>
            <p:cNvPr id="5" name="Google Shape;1973;p145"/>
            <p:cNvPicPr preferRelativeResize="0"/>
            <p:nvPr/>
          </p:nvPicPr>
          <p:blipFill rotWithShape="1">
            <a:blip r:embed="rId3">
              <a:alphaModFix/>
            </a:blip>
            <a:srcRect/>
            <a:stretch/>
          </p:blipFill>
          <p:spPr>
            <a:xfrm>
              <a:off x="5230567" y="3302045"/>
              <a:ext cx="828239" cy="856185"/>
            </a:xfrm>
            <a:prstGeom prst="rect">
              <a:avLst/>
            </a:prstGeom>
            <a:noFill/>
            <a:ln>
              <a:noFill/>
            </a:ln>
          </p:spPr>
        </p:pic>
        <p:grpSp>
          <p:nvGrpSpPr>
            <p:cNvPr id="8" name="Google Shape;1976;p145"/>
            <p:cNvGrpSpPr/>
            <p:nvPr/>
          </p:nvGrpSpPr>
          <p:grpSpPr>
            <a:xfrm>
              <a:off x="6594154" y="3212148"/>
              <a:ext cx="5528342" cy="1238923"/>
              <a:chOff x="4536925" y="3694612"/>
              <a:chExt cx="3725707" cy="736988"/>
            </a:xfrm>
          </p:grpSpPr>
          <p:pic>
            <p:nvPicPr>
              <p:cNvPr id="9" name="Google Shape;1977;p145"/>
              <p:cNvPicPr preferRelativeResize="0"/>
              <p:nvPr/>
            </p:nvPicPr>
            <p:blipFill>
              <a:blip r:embed="rId4">
                <a:alphaModFix/>
              </a:blip>
              <a:stretch>
                <a:fillRect/>
              </a:stretch>
            </p:blipFill>
            <p:spPr>
              <a:xfrm>
                <a:off x="4731780" y="3703600"/>
                <a:ext cx="3530852" cy="728000"/>
              </a:xfrm>
              <a:prstGeom prst="rect">
                <a:avLst/>
              </a:prstGeom>
              <a:noFill/>
              <a:ln>
                <a:noFill/>
              </a:ln>
            </p:spPr>
          </p:pic>
          <p:pic>
            <p:nvPicPr>
              <p:cNvPr id="10" name="Google Shape;1978;p145"/>
              <p:cNvPicPr preferRelativeResize="0"/>
              <p:nvPr/>
            </p:nvPicPr>
            <p:blipFill>
              <a:blip r:embed="rId5">
                <a:alphaModFix/>
              </a:blip>
              <a:stretch>
                <a:fillRect/>
              </a:stretch>
            </p:blipFill>
            <p:spPr>
              <a:xfrm>
                <a:off x="4536925" y="3694612"/>
                <a:ext cx="685550" cy="158538"/>
              </a:xfrm>
              <a:prstGeom prst="rect">
                <a:avLst/>
              </a:prstGeom>
              <a:noFill/>
              <a:ln>
                <a:noFill/>
              </a:ln>
            </p:spPr>
          </p:pic>
        </p:grpSp>
        <p:pic>
          <p:nvPicPr>
            <p:cNvPr id="7170" name="Picture 2" descr="mage result for google assistant"/>
            <p:cNvPicPr>
              <a:picLocks noChangeAspect="1" noChangeArrowheads="1"/>
            </p:cNvPicPr>
            <p:nvPr/>
          </p:nvPicPr>
          <p:blipFill rotWithShape="1">
            <a:blip r:embed="rId6">
              <a:extLst>
                <a:ext uri="{28A0092B-C50C-407E-A947-70E740481C1C}">
                  <a14:useLocalDpi xmlns:a14="http://schemas.microsoft.com/office/drawing/2010/main" val="0"/>
                </a:ext>
              </a:extLst>
            </a:blip>
            <a:srcRect l="12402" t="26023" r="8800" b="27402"/>
            <a:stretch/>
          </p:blipFill>
          <p:spPr bwMode="auto">
            <a:xfrm>
              <a:off x="3002308" y="3215456"/>
              <a:ext cx="2334368" cy="13797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69" name="Group 7168"/>
          <p:cNvGrpSpPr/>
          <p:nvPr/>
        </p:nvGrpSpPr>
        <p:grpSpPr>
          <a:xfrm>
            <a:off x="4362831" y="2497299"/>
            <a:ext cx="3255897" cy="1037862"/>
            <a:chOff x="3743664" y="2068006"/>
            <a:chExt cx="3255897" cy="1037862"/>
          </a:xfrm>
        </p:grpSpPr>
        <p:pic>
          <p:nvPicPr>
            <p:cNvPr id="12" name="Google Shape;1258;p104" descr="Related image"/>
            <p:cNvPicPr preferRelativeResize="0"/>
            <p:nvPr/>
          </p:nvPicPr>
          <p:blipFill>
            <a:blip r:embed="rId7">
              <a:alphaModFix/>
            </a:blip>
            <a:stretch>
              <a:fillRect/>
            </a:stretch>
          </p:blipFill>
          <p:spPr>
            <a:xfrm>
              <a:off x="6024262" y="2068006"/>
              <a:ext cx="975299" cy="1037862"/>
            </a:xfrm>
            <a:prstGeom prst="rect">
              <a:avLst/>
            </a:prstGeom>
            <a:noFill/>
            <a:ln>
              <a:noFill/>
            </a:ln>
          </p:spPr>
        </p:pic>
        <p:grpSp>
          <p:nvGrpSpPr>
            <p:cNvPr id="13" name="Google Shape;814;p124"/>
            <p:cNvGrpSpPr/>
            <p:nvPr/>
          </p:nvGrpSpPr>
          <p:grpSpPr>
            <a:xfrm>
              <a:off x="3743664" y="2143879"/>
              <a:ext cx="482990" cy="810186"/>
              <a:chOff x="7156175" y="1836125"/>
              <a:chExt cx="718151" cy="1204376"/>
            </a:xfrm>
          </p:grpSpPr>
          <p:pic>
            <p:nvPicPr>
              <p:cNvPr id="14" name="Google Shape;815;p124" descr="Related image"/>
              <p:cNvPicPr preferRelativeResize="0"/>
              <p:nvPr/>
            </p:nvPicPr>
            <p:blipFill rotWithShape="1">
              <a:blip r:embed="rId8">
                <a:alphaModFix/>
              </a:blip>
              <a:srcRect l="78597" t="36300" b="24770"/>
              <a:stretch/>
            </p:blipFill>
            <p:spPr>
              <a:xfrm>
                <a:off x="7266050" y="1934100"/>
                <a:ext cx="608276" cy="1106401"/>
              </a:xfrm>
              <a:prstGeom prst="rect">
                <a:avLst/>
              </a:prstGeom>
              <a:noFill/>
              <a:ln>
                <a:noFill/>
              </a:ln>
            </p:spPr>
          </p:pic>
          <p:sp>
            <p:nvSpPr>
              <p:cNvPr id="15" name="Google Shape;816;p124"/>
              <p:cNvSpPr/>
              <p:nvPr/>
            </p:nvSpPr>
            <p:spPr>
              <a:xfrm>
                <a:off x="7156175" y="1836125"/>
                <a:ext cx="196200" cy="4761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2" descr="mage result for turing test"/>
            <p:cNvPicPr>
              <a:picLocks noChangeAspect="1" noChangeArrowheads="1"/>
            </p:cNvPicPr>
            <p:nvPr/>
          </p:nvPicPr>
          <p:blipFill rotWithShape="1">
            <a:blip r:embed="rId9">
              <a:extLst>
                <a:ext uri="{28A0092B-C50C-407E-A947-70E740481C1C}">
                  <a14:useLocalDpi xmlns:a14="http://schemas.microsoft.com/office/drawing/2010/main" val="0"/>
                </a:ext>
              </a:extLst>
            </a:blip>
            <a:srcRect l="38865" t="43461" r="41866" b="41893"/>
            <a:stretch/>
          </p:blipFill>
          <p:spPr bwMode="auto">
            <a:xfrm>
              <a:off x="4814320" y="2217097"/>
              <a:ext cx="772886" cy="72934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a:stCxn id="14" idx="3"/>
              <a:endCxn id="16" idx="1"/>
            </p:cNvCxnSpPr>
            <p:nvPr/>
          </p:nvCxnSpPr>
          <p:spPr>
            <a:xfrm flipV="1">
              <a:off x="4226654" y="2581769"/>
              <a:ext cx="587666" cy="15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12" idx="1"/>
              <a:endCxn id="16" idx="3"/>
            </p:cNvCxnSpPr>
            <p:nvPr/>
          </p:nvCxnSpPr>
          <p:spPr>
            <a:xfrm flipH="1" flipV="1">
              <a:off x="5587206" y="2581769"/>
              <a:ext cx="437056" cy="51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3207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69"/>
                                        </p:tgtEl>
                                        <p:attrNameLst>
                                          <p:attrName>style.visibility</p:attrName>
                                        </p:attrNameLst>
                                      </p:cBhvr>
                                      <p:to>
                                        <p:strVal val="visible"/>
                                      </p:to>
                                    </p:set>
                                    <p:animEffect transition="in" filter="fade">
                                      <p:cBhvr>
                                        <p:cTn id="10" dur="500"/>
                                        <p:tgtEl>
                                          <p:spTgt spid="71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normAutofit/>
          </a:bodyPr>
          <a:lstStyle/>
          <a:p>
            <a:r>
              <a:rPr lang="en-US" dirty="0"/>
              <a:t>How to measure the progress towards NLU?</a:t>
            </a:r>
          </a:p>
        </p:txBody>
      </p:sp>
      <p:sp>
        <p:nvSpPr>
          <p:cNvPr id="3" name="Content Placeholder 2"/>
          <p:cNvSpPr>
            <a:spLocks noGrp="1"/>
          </p:cNvSpPr>
          <p:nvPr>
            <p:ph idx="1"/>
          </p:nvPr>
        </p:nvSpPr>
        <p:spPr/>
        <p:txBody>
          <a:bodyPr/>
          <a:lstStyle/>
          <a:p>
            <a:r>
              <a:rPr lang="en-US" dirty="0"/>
              <a:t>Importance of an effective measure of progress. </a:t>
            </a:r>
          </a:p>
          <a:p>
            <a:r>
              <a:rPr lang="en-US" dirty="0"/>
              <a:t>Turing test? </a:t>
            </a:r>
          </a:p>
          <a:p>
            <a:pPr lvl="1"/>
            <a:r>
              <a:rPr lang="en-US" dirty="0"/>
              <a:t>if you had a pen-pal for years, you would not know whether you’re corresponding to a human or a machine</a:t>
            </a:r>
          </a:p>
          <a:p>
            <a:pPr lvl="1"/>
            <a:r>
              <a:rPr lang="en-US" dirty="0"/>
              <a:t>Too expensive </a:t>
            </a:r>
          </a:p>
          <a:p>
            <a:pPr lvl="1"/>
            <a:endParaRPr lang="en-US"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20</a:t>
            </a:fld>
            <a:endParaRPr lang="en-US" dirty="0"/>
          </a:p>
        </p:txBody>
      </p:sp>
      <p:grpSp>
        <p:nvGrpSpPr>
          <p:cNvPr id="22" name="Group 21">
            <a:extLst>
              <a:ext uri="{FF2B5EF4-FFF2-40B4-BE49-F238E27FC236}">
                <a16:creationId xmlns:a16="http://schemas.microsoft.com/office/drawing/2014/main" id="{5941F4CA-F001-C54E-A300-06C3C3B71E70}"/>
              </a:ext>
            </a:extLst>
          </p:cNvPr>
          <p:cNvGrpSpPr/>
          <p:nvPr/>
        </p:nvGrpSpPr>
        <p:grpSpPr>
          <a:xfrm>
            <a:off x="3634519" y="4153346"/>
            <a:ext cx="3203775" cy="2233413"/>
            <a:chOff x="3614199" y="4153346"/>
            <a:chExt cx="3203775" cy="2233413"/>
          </a:xfrm>
        </p:grpSpPr>
        <p:pic>
          <p:nvPicPr>
            <p:cNvPr id="2050" name="Picture 2" descr="mage result for turing test"/>
            <p:cNvPicPr>
              <a:picLocks noChangeAspect="1" noChangeArrowheads="1"/>
            </p:cNvPicPr>
            <p:nvPr/>
          </p:nvPicPr>
          <p:blipFill rotWithShape="1">
            <a:blip r:embed="rId3">
              <a:extLst>
                <a:ext uri="{28A0092B-C50C-407E-A947-70E740481C1C}">
                  <a14:useLocalDpi xmlns:a14="http://schemas.microsoft.com/office/drawing/2010/main" val="0"/>
                </a:ext>
              </a:extLst>
            </a:blip>
            <a:srcRect l="52780" t="62282" r="32425" b="25361"/>
            <a:stretch/>
          </p:blipFill>
          <p:spPr bwMode="auto">
            <a:xfrm>
              <a:off x="4501470" y="4153346"/>
              <a:ext cx="786298" cy="81539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oogle Shape;814;p124"/>
            <p:cNvGrpSpPr/>
            <p:nvPr/>
          </p:nvGrpSpPr>
          <p:grpSpPr>
            <a:xfrm>
              <a:off x="3799495" y="4707843"/>
              <a:ext cx="701975" cy="1192106"/>
              <a:chOff x="7156175" y="1836125"/>
              <a:chExt cx="718151" cy="1204376"/>
            </a:xfrm>
          </p:grpSpPr>
          <p:pic>
            <p:nvPicPr>
              <p:cNvPr id="11" name="Google Shape;815;p124" descr="Related image"/>
              <p:cNvPicPr preferRelativeResize="0"/>
              <p:nvPr/>
            </p:nvPicPr>
            <p:blipFill rotWithShape="1">
              <a:blip r:embed="rId4">
                <a:alphaModFix/>
              </a:blip>
              <a:srcRect l="78597" t="36300" b="24770"/>
              <a:stretch/>
            </p:blipFill>
            <p:spPr>
              <a:xfrm>
                <a:off x="7266050" y="1934100"/>
                <a:ext cx="608276" cy="1106401"/>
              </a:xfrm>
              <a:prstGeom prst="rect">
                <a:avLst/>
              </a:prstGeom>
              <a:noFill/>
              <a:ln>
                <a:noFill/>
              </a:ln>
            </p:spPr>
          </p:pic>
          <p:sp>
            <p:nvSpPr>
              <p:cNvPr id="12" name="Google Shape;816;p124"/>
              <p:cNvSpPr/>
              <p:nvPr/>
            </p:nvSpPr>
            <p:spPr>
              <a:xfrm>
                <a:off x="7156175" y="1836125"/>
                <a:ext cx="196200" cy="4761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 name="Straight Connector 13"/>
            <p:cNvCxnSpPr>
              <a:cxnSpLocks/>
              <a:endCxn id="19" idx="1"/>
            </p:cNvCxnSpPr>
            <p:nvPr/>
          </p:nvCxnSpPr>
          <p:spPr>
            <a:xfrm>
              <a:off x="4612640" y="5347982"/>
              <a:ext cx="1198419" cy="0"/>
            </a:xfrm>
            <a:prstGeom prst="line">
              <a:avLst/>
            </a:prstGeom>
            <a:ln w="19050"/>
          </p:spPr>
          <p:style>
            <a:lnRef idx="1">
              <a:schemeClr val="dk1"/>
            </a:lnRef>
            <a:fillRef idx="0">
              <a:schemeClr val="dk1"/>
            </a:fillRef>
            <a:effectRef idx="0">
              <a:schemeClr val="dk1"/>
            </a:effectRef>
            <a:fontRef idx="minor">
              <a:schemeClr val="tx1"/>
            </a:fontRef>
          </p:style>
        </p:cxnSp>
        <p:pic>
          <p:nvPicPr>
            <p:cNvPr id="19" name="Picture 2" descr="mage result for turing test"/>
            <p:cNvPicPr>
              <a:picLocks noChangeAspect="1" noChangeArrowheads="1"/>
            </p:cNvPicPr>
            <p:nvPr/>
          </p:nvPicPr>
          <p:blipFill rotWithShape="1">
            <a:blip r:embed="rId3">
              <a:extLst>
                <a:ext uri="{28A0092B-C50C-407E-A947-70E740481C1C}">
                  <a14:useLocalDpi xmlns:a14="http://schemas.microsoft.com/office/drawing/2010/main" val="0"/>
                </a:ext>
              </a:extLst>
            </a:blip>
            <a:srcRect l="38865" t="43461" r="41866" b="41893"/>
            <a:stretch/>
          </p:blipFill>
          <p:spPr bwMode="auto">
            <a:xfrm>
              <a:off x="5811059" y="4983310"/>
              <a:ext cx="772886" cy="729343"/>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p:cNvSpPr/>
            <p:nvPr/>
          </p:nvSpPr>
          <p:spPr>
            <a:xfrm>
              <a:off x="3614199" y="4160591"/>
              <a:ext cx="3203775" cy="2226168"/>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AE977708-E880-5E4C-89B6-8EFE40D00750}"/>
              </a:ext>
            </a:extLst>
          </p:cNvPr>
          <p:cNvGrpSpPr/>
          <p:nvPr/>
        </p:nvGrpSpPr>
        <p:grpSpPr>
          <a:xfrm>
            <a:off x="6594105" y="4112764"/>
            <a:ext cx="2118356" cy="2246901"/>
            <a:chOff x="6594105" y="4112764"/>
            <a:chExt cx="2118356" cy="2246901"/>
          </a:xfrm>
        </p:grpSpPr>
        <p:pic>
          <p:nvPicPr>
            <p:cNvPr id="6" name="Google Shape;1258;p104" descr="Related image"/>
            <p:cNvPicPr preferRelativeResize="0"/>
            <p:nvPr/>
          </p:nvPicPr>
          <p:blipFill>
            <a:blip r:embed="rId5">
              <a:alphaModFix/>
            </a:blip>
            <a:stretch>
              <a:fillRect/>
            </a:stretch>
          </p:blipFill>
          <p:spPr>
            <a:xfrm>
              <a:off x="7737162" y="4112764"/>
              <a:ext cx="975299" cy="1037862"/>
            </a:xfrm>
            <a:prstGeom prst="rect">
              <a:avLst/>
            </a:prstGeom>
            <a:noFill/>
            <a:ln>
              <a:noFill/>
            </a:ln>
          </p:spPr>
        </p:pic>
        <p:grpSp>
          <p:nvGrpSpPr>
            <p:cNvPr id="7" name="Google Shape;814;p124"/>
            <p:cNvGrpSpPr/>
            <p:nvPr/>
          </p:nvGrpSpPr>
          <p:grpSpPr>
            <a:xfrm>
              <a:off x="7896032" y="5377857"/>
              <a:ext cx="566057" cy="981808"/>
              <a:chOff x="7156175" y="1836125"/>
              <a:chExt cx="718151" cy="1204376"/>
            </a:xfrm>
          </p:grpSpPr>
          <p:pic>
            <p:nvPicPr>
              <p:cNvPr id="8" name="Google Shape;815;p124" descr="Related image"/>
              <p:cNvPicPr preferRelativeResize="0"/>
              <p:nvPr/>
            </p:nvPicPr>
            <p:blipFill rotWithShape="1">
              <a:blip r:embed="rId4">
                <a:alphaModFix/>
              </a:blip>
              <a:srcRect l="78597" t="36300" b="24770"/>
              <a:stretch/>
            </p:blipFill>
            <p:spPr>
              <a:xfrm>
                <a:off x="7266050" y="1934100"/>
                <a:ext cx="608276" cy="1106401"/>
              </a:xfrm>
              <a:prstGeom prst="rect">
                <a:avLst/>
              </a:prstGeom>
              <a:noFill/>
              <a:ln>
                <a:noFill/>
              </a:ln>
            </p:spPr>
          </p:pic>
          <p:sp>
            <p:nvSpPr>
              <p:cNvPr id="9" name="Google Shape;816;p124"/>
              <p:cNvSpPr/>
              <p:nvPr/>
            </p:nvSpPr>
            <p:spPr>
              <a:xfrm>
                <a:off x="7156175" y="1836125"/>
                <a:ext cx="196200" cy="4761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Right Bracket 22"/>
            <p:cNvSpPr/>
            <p:nvPr/>
          </p:nvSpPr>
          <p:spPr>
            <a:xfrm flipH="1">
              <a:off x="7566928" y="4573426"/>
              <a:ext cx="187072" cy="1546753"/>
            </a:xfrm>
            <a:prstGeom prst="rightBracket">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3596481A-C3E5-F840-A9FA-6D3966721A21}"/>
                </a:ext>
              </a:extLst>
            </p:cNvPr>
            <p:cNvCxnSpPr>
              <a:cxnSpLocks/>
              <a:endCxn id="23" idx="2"/>
            </p:cNvCxnSpPr>
            <p:nvPr/>
          </p:nvCxnSpPr>
          <p:spPr>
            <a:xfrm>
              <a:off x="6594105" y="5346803"/>
              <a:ext cx="972823"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24" name="Rectangle 23">
            <a:extLst>
              <a:ext uri="{FF2B5EF4-FFF2-40B4-BE49-F238E27FC236}">
                <a16:creationId xmlns:a16="http://schemas.microsoft.com/office/drawing/2014/main" id="{70DB8FE3-4D55-DF4F-ADC8-7A3DB5D4959B}"/>
              </a:ext>
            </a:extLst>
          </p:cNvPr>
          <p:cNvSpPr/>
          <p:nvPr/>
        </p:nvSpPr>
        <p:spPr>
          <a:xfrm>
            <a:off x="2770084" y="2515044"/>
            <a:ext cx="2358338" cy="369332"/>
          </a:xfrm>
          <a:prstGeom prst="rect">
            <a:avLst/>
          </a:prstGeom>
        </p:spPr>
        <p:txBody>
          <a:bodyPr wrap="none">
            <a:spAutoFit/>
          </a:bodyPr>
          <a:lstStyle/>
          <a:p>
            <a:pPr algn="ctr"/>
            <a:r>
              <a:rPr lang="en-US" dirty="0">
                <a:solidFill>
                  <a:schemeClr val="bg1">
                    <a:lumMod val="50000"/>
                  </a:schemeClr>
                </a:solidFill>
                <a:latin typeface="Merriweather Sans" charset="0"/>
                <a:ea typeface="Merriweather Sans" charset="0"/>
                <a:cs typeface="Merriweather Sans" charset="0"/>
              </a:rPr>
              <a:t>[Alan Turing, 1955]</a:t>
            </a:r>
          </a:p>
        </p:txBody>
      </p:sp>
    </p:spTree>
    <p:extLst>
      <p:ext uri="{BB962C8B-B14F-4D97-AF65-F5344CB8AC3E}">
        <p14:creationId xmlns:p14="http://schemas.microsoft.com/office/powerpoint/2010/main" val="3441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Measuring the progress by answering questions.</a:t>
            </a:r>
          </a:p>
          <a:p>
            <a:pPr lvl="1"/>
            <a:r>
              <a:rPr lang="en-US" dirty="0"/>
              <a:t>A system that is better understand language should have a higher chance of answering these questions.</a:t>
            </a:r>
          </a:p>
          <a:p>
            <a:endParaRPr lang="en-US" dirty="0"/>
          </a:p>
          <a:p>
            <a:pPr lvl="1" fontAlgn="base"/>
            <a:r>
              <a:rPr lang="en-US" dirty="0"/>
              <a:t>This has been used in the field for many years </a:t>
            </a:r>
            <a:br>
              <a:rPr lang="en-US" dirty="0"/>
            </a:br>
            <a:r>
              <a:rPr lang="en-US" sz="1800" dirty="0">
                <a:solidFill>
                  <a:schemeClr val="bg1">
                    <a:lumMod val="50000"/>
                  </a:schemeClr>
                </a:solidFill>
              </a:rPr>
              <a:t>[Winograd, 1972; </a:t>
            </a:r>
            <a:r>
              <a:rPr lang="en-US" sz="1800" dirty="0" err="1">
                <a:solidFill>
                  <a:schemeClr val="bg1">
                    <a:lumMod val="50000"/>
                  </a:schemeClr>
                </a:solidFill>
              </a:rPr>
              <a:t>Lehnert</a:t>
            </a:r>
            <a:r>
              <a:rPr lang="en-US" sz="1800" dirty="0">
                <a:solidFill>
                  <a:schemeClr val="bg1">
                    <a:lumMod val="50000"/>
                  </a:schemeClr>
                </a:solidFill>
              </a:rPr>
              <a:t>, 1977b; others] </a:t>
            </a:r>
          </a:p>
          <a:p>
            <a:pPr lvl="1"/>
            <a:endParaRPr lang="en-US" dirty="0"/>
          </a:p>
          <a:p>
            <a:pPr lvl="1"/>
            <a:r>
              <a:rPr lang="en-US" sz="1900" dirty="0"/>
              <a:t>Question Answering (QA), Reading Comprehension (RC), Textual Entailment (TE), etc. </a:t>
            </a:r>
          </a:p>
        </p:txBody>
      </p:sp>
      <p:sp>
        <p:nvSpPr>
          <p:cNvPr id="2" name="Title 1"/>
          <p:cNvSpPr>
            <a:spLocks noGrp="1"/>
          </p:cNvSpPr>
          <p:nvPr>
            <p:ph type="title"/>
          </p:nvPr>
        </p:nvSpPr>
        <p:spPr>
          <a:xfrm>
            <a:off x="88900" y="292874"/>
            <a:ext cx="11988800" cy="884277"/>
          </a:xfrm>
        </p:spPr>
        <p:txBody>
          <a:bodyPr/>
          <a:lstStyle/>
          <a:p>
            <a:r>
              <a:rPr lang="en-US" dirty="0"/>
              <a:t>Answering Questions</a:t>
            </a:r>
          </a:p>
        </p:txBody>
      </p:sp>
      <p:sp>
        <p:nvSpPr>
          <p:cNvPr id="4" name="Slide Number Placeholder 3"/>
          <p:cNvSpPr>
            <a:spLocks noGrp="1"/>
          </p:cNvSpPr>
          <p:nvPr>
            <p:ph type="sldNum" sz="quarter" idx="12"/>
          </p:nvPr>
        </p:nvSpPr>
        <p:spPr/>
        <p:txBody>
          <a:bodyPr/>
          <a:lstStyle/>
          <a:p>
            <a:fld id="{86B4B35C-345F-9846-8E6A-29269C850829}" type="slidenum">
              <a:rPr lang="en-US" smtClean="0"/>
              <a:pPr/>
              <a:t>21</a:t>
            </a:fld>
            <a:endParaRPr lang="en-US" dirty="0"/>
          </a:p>
        </p:txBody>
      </p:sp>
      <p:grpSp>
        <p:nvGrpSpPr>
          <p:cNvPr id="7" name="Group 6">
            <a:extLst>
              <a:ext uri="{FF2B5EF4-FFF2-40B4-BE49-F238E27FC236}">
                <a16:creationId xmlns:a16="http://schemas.microsoft.com/office/drawing/2014/main" id="{C7FE5CA1-6241-5147-A374-3931AB337CCE}"/>
              </a:ext>
            </a:extLst>
          </p:cNvPr>
          <p:cNvGrpSpPr/>
          <p:nvPr/>
        </p:nvGrpSpPr>
        <p:grpSpPr>
          <a:xfrm>
            <a:off x="8367250" y="2930012"/>
            <a:ext cx="2920181" cy="2310581"/>
            <a:chOff x="8367250" y="2930012"/>
            <a:chExt cx="2920181" cy="2310581"/>
          </a:xfrm>
        </p:grpSpPr>
        <p:sp>
          <p:nvSpPr>
            <p:cNvPr id="13" name="Rounded Rectangle 12"/>
            <p:cNvSpPr/>
            <p:nvPr/>
          </p:nvSpPr>
          <p:spPr>
            <a:xfrm>
              <a:off x="8367250" y="2930012"/>
              <a:ext cx="2920181" cy="231058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5" name="Group 4"/>
            <p:cNvGrpSpPr/>
            <p:nvPr/>
          </p:nvGrpSpPr>
          <p:grpSpPr>
            <a:xfrm>
              <a:off x="8749230" y="3061070"/>
              <a:ext cx="2341557" cy="1982879"/>
              <a:chOff x="8483759" y="2962747"/>
              <a:chExt cx="2729193" cy="2284244"/>
            </a:xfrm>
          </p:grpSpPr>
          <p:pic>
            <p:nvPicPr>
              <p:cNvPr id="6" name="Google Shape;1258;p104" descr="Related image"/>
              <p:cNvPicPr preferRelativeResize="0"/>
              <p:nvPr/>
            </p:nvPicPr>
            <p:blipFill>
              <a:blip r:embed="rId3">
                <a:alphaModFix/>
              </a:blip>
              <a:stretch>
                <a:fillRect/>
              </a:stretch>
            </p:blipFill>
            <p:spPr>
              <a:xfrm>
                <a:off x="8536020" y="3108315"/>
                <a:ext cx="975299" cy="1037862"/>
              </a:xfrm>
              <a:prstGeom prst="rect">
                <a:avLst/>
              </a:prstGeom>
              <a:noFill/>
              <a:ln>
                <a:noFill/>
              </a:ln>
            </p:spPr>
          </p:pic>
          <p:pic>
            <p:nvPicPr>
              <p:cNvPr id="4098" name="Picture 2" desc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t="14072" b="12374"/>
              <a:stretch/>
            </p:blipFill>
            <p:spPr bwMode="auto">
              <a:xfrm>
                <a:off x="8483759" y="4455031"/>
                <a:ext cx="1076721" cy="79196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age result for ques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9459" y="4432265"/>
                <a:ext cx="1083493" cy="81262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age result for thinking bubble ques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3513" y="2962747"/>
                <a:ext cx="435612" cy="47410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flipH="1">
                <a:off x="9640227" y="4815277"/>
                <a:ext cx="4542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a:off x="9022119" y="4017246"/>
                <a:ext cx="968" cy="4171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111701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Thesis statement</a:t>
            </a:r>
          </a:p>
        </p:txBody>
      </p:sp>
      <p:sp>
        <p:nvSpPr>
          <p:cNvPr id="3" name="Content Placeholder 2"/>
          <p:cNvSpPr>
            <a:spLocks noGrp="1"/>
          </p:cNvSpPr>
          <p:nvPr>
            <p:ph idx="1"/>
          </p:nvPr>
        </p:nvSpPr>
        <p:spPr/>
        <p:txBody>
          <a:bodyPr>
            <a:normAutofit/>
          </a:bodyPr>
          <a:lstStyle/>
          <a:p>
            <a:pPr algn="just"/>
            <a:r>
              <a:rPr lang="en-US" sz="2500" dirty="0">
                <a:solidFill>
                  <a:srgbClr val="2B5AFF"/>
                </a:solidFill>
              </a:rPr>
              <a:t>Question answering</a:t>
            </a:r>
            <a:r>
              <a:rPr lang="en-US" sz="2500" dirty="0"/>
              <a:t> is one way to measure the progress in </a:t>
            </a:r>
            <a:r>
              <a:rPr lang="en-US" sz="2500" dirty="0">
                <a:solidFill>
                  <a:srgbClr val="2B5AFF"/>
                </a:solidFill>
              </a:rPr>
              <a:t>natural language understanding</a:t>
            </a:r>
            <a:r>
              <a:rPr lang="en-US" sz="2500" dirty="0"/>
              <a:t>. </a:t>
            </a:r>
          </a:p>
          <a:p>
            <a:endParaRPr lang="en-US" sz="2500" dirty="0"/>
          </a:p>
          <a:p>
            <a:pPr algn="just"/>
            <a:r>
              <a:rPr lang="en-US" sz="2500" dirty="0">
                <a:solidFill>
                  <a:srgbClr val="2B5AFF"/>
                </a:solidFill>
              </a:rPr>
              <a:t>Automating</a:t>
            </a:r>
            <a:r>
              <a:rPr lang="en-US" sz="2500" dirty="0"/>
              <a:t> questions answering could be facilitated by incorporating a </a:t>
            </a:r>
            <a:r>
              <a:rPr lang="en-US" sz="2500" dirty="0">
                <a:solidFill>
                  <a:srgbClr val="2B5AFF"/>
                </a:solidFill>
              </a:rPr>
              <a:t>wide spectrum </a:t>
            </a:r>
            <a:r>
              <a:rPr lang="en-US" sz="2500" dirty="0"/>
              <a:t>of </a:t>
            </a:r>
            <a:r>
              <a:rPr lang="en-US" sz="2500" dirty="0">
                <a:solidFill>
                  <a:srgbClr val="2B5AFF"/>
                </a:solidFill>
              </a:rPr>
              <a:t>inter-dependent abilities </a:t>
            </a:r>
            <a:r>
              <a:rPr lang="en-US" sz="2500" dirty="0"/>
              <a:t>working together.</a:t>
            </a:r>
          </a:p>
        </p:txBody>
      </p:sp>
      <p:sp>
        <p:nvSpPr>
          <p:cNvPr id="4" name="Slide Number Placeholder 3"/>
          <p:cNvSpPr>
            <a:spLocks noGrp="1"/>
          </p:cNvSpPr>
          <p:nvPr>
            <p:ph type="sldNum" sz="quarter" idx="12"/>
          </p:nvPr>
        </p:nvSpPr>
        <p:spPr/>
        <p:txBody>
          <a:bodyPr/>
          <a:lstStyle/>
          <a:p>
            <a:fld id="{86B4B35C-345F-9846-8E6A-29269C850829}" type="slidenum">
              <a:rPr lang="en-US" smtClean="0"/>
              <a:pPr/>
              <a:t>22</a:t>
            </a:fld>
            <a:endParaRPr lang="en-US" dirty="0"/>
          </a:p>
        </p:txBody>
      </p:sp>
    </p:spTree>
    <p:extLst>
      <p:ext uri="{BB962C8B-B14F-4D97-AF65-F5344CB8AC3E}">
        <p14:creationId xmlns:p14="http://schemas.microsoft.com/office/powerpoint/2010/main" val="626467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The big picture </a:t>
            </a:r>
          </a:p>
        </p:txBody>
      </p:sp>
      <p:sp>
        <p:nvSpPr>
          <p:cNvPr id="4" name="Slide Number Placeholder 3"/>
          <p:cNvSpPr>
            <a:spLocks noGrp="1"/>
          </p:cNvSpPr>
          <p:nvPr>
            <p:ph type="sldNum" sz="quarter" idx="12"/>
          </p:nvPr>
        </p:nvSpPr>
        <p:spPr/>
        <p:txBody>
          <a:bodyPr/>
          <a:lstStyle/>
          <a:p>
            <a:fld id="{86B4B35C-345F-9846-8E6A-29269C850829}" type="slidenum">
              <a:rPr lang="en-US" smtClean="0"/>
              <a:pPr/>
              <a:t>23</a:t>
            </a:fld>
            <a:endParaRPr lang="en-US" dirty="0"/>
          </a:p>
        </p:txBody>
      </p:sp>
      <p:sp>
        <p:nvSpPr>
          <p:cNvPr id="9" name="Rounded Rectangle 8"/>
          <p:cNvSpPr/>
          <p:nvPr/>
        </p:nvSpPr>
        <p:spPr>
          <a:xfrm>
            <a:off x="2941420" y="1470809"/>
            <a:ext cx="6617109" cy="3704300"/>
          </a:xfrm>
          <a:prstGeom prst="roundRect">
            <a:avLst/>
          </a:prstGeom>
          <a:solidFill>
            <a:schemeClr val="accent1">
              <a:alpha val="17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AI System</a:t>
            </a:r>
          </a:p>
        </p:txBody>
      </p:sp>
      <p:grpSp>
        <p:nvGrpSpPr>
          <p:cNvPr id="8" name="Group 7">
            <a:extLst>
              <a:ext uri="{FF2B5EF4-FFF2-40B4-BE49-F238E27FC236}">
                <a16:creationId xmlns:a16="http://schemas.microsoft.com/office/drawing/2014/main" id="{BE1C1230-DA6F-D94E-A775-EB2062E38164}"/>
              </a:ext>
            </a:extLst>
          </p:cNvPr>
          <p:cNvGrpSpPr/>
          <p:nvPr/>
        </p:nvGrpSpPr>
        <p:grpSpPr>
          <a:xfrm>
            <a:off x="671744" y="1729328"/>
            <a:ext cx="2203715" cy="2953142"/>
            <a:chOff x="671744" y="1967864"/>
            <a:chExt cx="2203715" cy="2953142"/>
          </a:xfrm>
        </p:grpSpPr>
        <p:sp>
          <p:nvSpPr>
            <p:cNvPr id="6" name="Rounded Rectangle 5"/>
            <p:cNvSpPr/>
            <p:nvPr/>
          </p:nvSpPr>
          <p:spPr>
            <a:xfrm>
              <a:off x="671744" y="1967864"/>
              <a:ext cx="1474838" cy="2953142"/>
            </a:xfrm>
            <a:prstGeom prst="roundRect">
              <a:avLst/>
            </a:prstGeom>
            <a:solidFill>
              <a:schemeClr val="accent1">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6146" name="Picture 2" descr="mage result for paragraph paper"/>
            <p:cNvPicPr>
              <a:picLocks noChangeAspect="1" noChangeArrowheads="1"/>
            </p:cNvPicPr>
            <p:nvPr/>
          </p:nvPicPr>
          <p:blipFill rotWithShape="1">
            <a:blip r:embed="rId4">
              <a:extLst>
                <a:ext uri="{28A0092B-C50C-407E-A947-70E740481C1C}">
                  <a14:useLocalDpi xmlns:a14="http://schemas.microsoft.com/office/drawing/2010/main" val="0"/>
                </a:ext>
              </a:extLst>
            </a:blip>
            <a:srcRect l="16734" t="11548" r="14718" b="6597"/>
            <a:stretch/>
          </p:blipFill>
          <p:spPr bwMode="auto">
            <a:xfrm>
              <a:off x="799561" y="2306957"/>
              <a:ext cx="1209368" cy="14441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91128" y="1967864"/>
              <a:ext cx="1082348" cy="307777"/>
            </a:xfrm>
            <a:prstGeom prst="rect">
              <a:avLst/>
            </a:prstGeom>
            <a:noFill/>
          </p:spPr>
          <p:txBody>
            <a:bodyPr wrap="none" rtlCol="0">
              <a:spAutoFit/>
            </a:bodyPr>
            <a:lstStyle/>
            <a:p>
              <a:r>
                <a:rPr lang="en-US" sz="1400" b="1" i="1" dirty="0">
                  <a:latin typeface="Merriweather Sans" charset="0"/>
                  <a:ea typeface="Merriweather Sans" charset="0"/>
                  <a:cs typeface="Merriweather Sans" charset="0"/>
                </a:rPr>
                <a:t>Paragraph</a:t>
              </a:r>
            </a:p>
          </p:txBody>
        </p:sp>
        <p:sp>
          <p:nvSpPr>
            <p:cNvPr id="7" name="TextBox 6"/>
            <p:cNvSpPr txBox="1"/>
            <p:nvPr/>
          </p:nvSpPr>
          <p:spPr>
            <a:xfrm>
              <a:off x="760231" y="3927443"/>
              <a:ext cx="1288027" cy="892552"/>
            </a:xfrm>
            <a:prstGeom prst="rect">
              <a:avLst/>
            </a:prstGeom>
            <a:noFill/>
          </p:spPr>
          <p:txBody>
            <a:bodyPr wrap="square" rtlCol="0">
              <a:spAutoFit/>
            </a:bodyPr>
            <a:lstStyle/>
            <a:p>
              <a:pPr algn="ctr"/>
              <a:r>
                <a:rPr lang="en-US" sz="1300" b="1" i="1" dirty="0">
                  <a:latin typeface="Merriweather Sans" charset="0"/>
                  <a:ea typeface="Merriweather Sans" charset="0"/>
                  <a:cs typeface="Merriweather Sans" charset="0"/>
                </a:rPr>
                <a:t>Question:</a:t>
              </a:r>
              <a:endParaRPr lang="en-US" sz="1300" i="1" dirty="0">
                <a:latin typeface="Merriweather Sans" charset="0"/>
                <a:ea typeface="Merriweather Sans" charset="0"/>
                <a:cs typeface="Merriweather Sans" charset="0"/>
              </a:endParaRPr>
            </a:p>
            <a:p>
              <a:pPr algn="ctr"/>
              <a:r>
                <a:rPr lang="en-US" sz="1300" i="1" dirty="0">
                  <a:latin typeface="Merriweather Sans" charset="0"/>
                  <a:ea typeface="Merriweather Sans" charset="0"/>
                  <a:cs typeface="Merriweather Sans" charset="0"/>
                </a:rPr>
                <a:t>Where did the robbers push Mr. Hug? </a:t>
              </a:r>
            </a:p>
          </p:txBody>
        </p:sp>
        <p:sp>
          <p:nvSpPr>
            <p:cNvPr id="12" name="Down Arrow 11"/>
            <p:cNvSpPr/>
            <p:nvPr/>
          </p:nvSpPr>
          <p:spPr>
            <a:xfrm rot="16200000">
              <a:off x="2342059" y="3026261"/>
              <a:ext cx="381000" cy="685800"/>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
        <p:nvSpPr>
          <p:cNvPr id="14" name="Rounded Rectangle 13"/>
          <p:cNvSpPr/>
          <p:nvPr/>
        </p:nvSpPr>
        <p:spPr>
          <a:xfrm>
            <a:off x="3257341" y="2501303"/>
            <a:ext cx="1889052" cy="1258645"/>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a:latin typeface="Merriweather Sans" charset="0"/>
                <a:ea typeface="Merriweather Sans" charset="0"/>
                <a:cs typeface="Merriweather Sans" charset="0"/>
              </a:rPr>
              <a:t>Intermediate representation of the input</a:t>
            </a:r>
          </a:p>
        </p:txBody>
      </p:sp>
      <p:grpSp>
        <p:nvGrpSpPr>
          <p:cNvPr id="13" name="Group 12">
            <a:extLst>
              <a:ext uri="{FF2B5EF4-FFF2-40B4-BE49-F238E27FC236}">
                <a16:creationId xmlns:a16="http://schemas.microsoft.com/office/drawing/2014/main" id="{07045ACA-AF0E-604F-AA3C-1AA8B1991F9E}"/>
              </a:ext>
            </a:extLst>
          </p:cNvPr>
          <p:cNvGrpSpPr/>
          <p:nvPr/>
        </p:nvGrpSpPr>
        <p:grpSpPr>
          <a:xfrm>
            <a:off x="9652577" y="2563609"/>
            <a:ext cx="2201250" cy="1078978"/>
            <a:chOff x="9652577" y="2802145"/>
            <a:chExt cx="2201250" cy="1078978"/>
          </a:xfrm>
        </p:grpSpPr>
        <p:sp>
          <p:nvSpPr>
            <p:cNvPr id="10" name="Rounded Rectangle 9"/>
            <p:cNvSpPr/>
            <p:nvPr/>
          </p:nvSpPr>
          <p:spPr>
            <a:xfrm>
              <a:off x="10378989" y="2802145"/>
              <a:ext cx="1474838" cy="1078978"/>
            </a:xfrm>
            <a:prstGeom prst="roundRect">
              <a:avLst/>
            </a:prstGeom>
            <a:solidFill>
              <a:schemeClr val="accent1">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TextBox 10"/>
            <p:cNvSpPr txBox="1"/>
            <p:nvPr/>
          </p:nvSpPr>
          <p:spPr>
            <a:xfrm>
              <a:off x="10413398" y="2880801"/>
              <a:ext cx="1381433" cy="892552"/>
            </a:xfrm>
            <a:prstGeom prst="rect">
              <a:avLst/>
            </a:prstGeom>
            <a:noFill/>
          </p:spPr>
          <p:txBody>
            <a:bodyPr wrap="square" rtlCol="0">
              <a:spAutoFit/>
            </a:bodyPr>
            <a:lstStyle/>
            <a:p>
              <a:pPr algn="ctr"/>
              <a:r>
                <a:rPr lang="en-US" sz="1300" b="1" i="1" dirty="0">
                  <a:latin typeface="Merriweather Sans" charset="0"/>
                  <a:ea typeface="Merriweather Sans" charset="0"/>
                  <a:cs typeface="Merriweather Sans" charset="0"/>
                </a:rPr>
                <a:t>Answer:</a:t>
              </a:r>
              <a:endParaRPr lang="en-US" sz="1300" i="1" dirty="0">
                <a:latin typeface="Merriweather Sans" charset="0"/>
                <a:ea typeface="Merriweather Sans" charset="0"/>
                <a:cs typeface="Merriweather Sans" charset="0"/>
              </a:endParaRPr>
            </a:p>
            <a:p>
              <a:pPr algn="ctr"/>
              <a:r>
                <a:rPr lang="en-US" sz="1300" i="1" dirty="0">
                  <a:latin typeface="Merriweather Sans" charset="0"/>
                  <a:ea typeface="Merriweather Sans" charset="0"/>
                  <a:cs typeface="Merriweather Sans" charset="0"/>
                </a:rPr>
                <a:t>down the shaft of a freight elevator</a:t>
              </a:r>
            </a:p>
          </p:txBody>
        </p:sp>
        <p:sp>
          <p:nvSpPr>
            <p:cNvPr id="19" name="Down Arrow 18"/>
            <p:cNvSpPr/>
            <p:nvPr/>
          </p:nvSpPr>
          <p:spPr>
            <a:xfrm rot="16200000">
              <a:off x="9804977" y="3119139"/>
              <a:ext cx="381000" cy="685800"/>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
        <p:nvSpPr>
          <p:cNvPr id="20" name="Rounded Rectangle 19"/>
          <p:cNvSpPr/>
          <p:nvPr/>
        </p:nvSpPr>
        <p:spPr>
          <a:xfrm>
            <a:off x="5050695" y="4309928"/>
            <a:ext cx="3187497" cy="79204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a:latin typeface="Merriweather Sans" charset="0"/>
                <a:ea typeface="Merriweather Sans" charset="0"/>
                <a:cs typeface="Merriweather Sans" charset="0"/>
              </a:rPr>
              <a:t>representation of world knowledge (common-sense)</a:t>
            </a:r>
          </a:p>
        </p:txBody>
      </p:sp>
      <p:grpSp>
        <p:nvGrpSpPr>
          <p:cNvPr id="6161" name="Group 6160"/>
          <p:cNvGrpSpPr/>
          <p:nvPr/>
        </p:nvGrpSpPr>
        <p:grpSpPr>
          <a:xfrm>
            <a:off x="5027657" y="2779515"/>
            <a:ext cx="1532268" cy="701983"/>
            <a:chOff x="4772017" y="3401510"/>
            <a:chExt cx="2198691" cy="701983"/>
          </a:xfrm>
        </p:grpSpPr>
        <p:cxnSp>
          <p:nvCxnSpPr>
            <p:cNvPr id="21" name="Google Shape;774;p80"/>
            <p:cNvCxnSpPr/>
            <p:nvPr/>
          </p:nvCxnSpPr>
          <p:spPr>
            <a:xfrm>
              <a:off x="4795056" y="3401510"/>
              <a:ext cx="2175652" cy="263040"/>
            </a:xfrm>
            <a:prstGeom prst="straightConnector1">
              <a:avLst/>
            </a:prstGeom>
            <a:noFill/>
            <a:ln w="38100" cap="flat" cmpd="sng">
              <a:solidFill>
                <a:schemeClr val="dk2"/>
              </a:solidFill>
              <a:prstDash val="sysDash"/>
              <a:round/>
              <a:headEnd type="none" w="med" len="med"/>
              <a:tailEnd type="triangle" w="med" len="med"/>
            </a:ln>
          </p:spPr>
        </p:cxnSp>
        <p:cxnSp>
          <p:nvCxnSpPr>
            <p:cNvPr id="22" name="Google Shape;775;p80"/>
            <p:cNvCxnSpPr/>
            <p:nvPr/>
          </p:nvCxnSpPr>
          <p:spPr>
            <a:xfrm flipV="1">
              <a:off x="4772017" y="3951728"/>
              <a:ext cx="2198691" cy="151765"/>
            </a:xfrm>
            <a:prstGeom prst="straightConnector1">
              <a:avLst/>
            </a:prstGeom>
            <a:noFill/>
            <a:ln w="38100" cap="flat" cmpd="sng">
              <a:solidFill>
                <a:schemeClr val="dk2"/>
              </a:solidFill>
              <a:prstDash val="sysDash"/>
              <a:round/>
              <a:headEnd type="none" w="med" len="med"/>
              <a:tailEnd type="triangle" w="med" len="med"/>
            </a:ln>
          </p:spPr>
        </p:cxnSp>
        <p:cxnSp>
          <p:nvCxnSpPr>
            <p:cNvPr id="23" name="Google Shape;779;p80"/>
            <p:cNvCxnSpPr/>
            <p:nvPr/>
          </p:nvCxnSpPr>
          <p:spPr>
            <a:xfrm>
              <a:off x="4781849" y="3742151"/>
              <a:ext cx="2173763" cy="66079"/>
            </a:xfrm>
            <a:prstGeom prst="straightConnector1">
              <a:avLst/>
            </a:prstGeom>
            <a:noFill/>
            <a:ln w="38100" cap="flat" cmpd="sng">
              <a:solidFill>
                <a:schemeClr val="dk2"/>
              </a:solidFill>
              <a:prstDash val="sysDash"/>
              <a:round/>
              <a:headEnd type="none" w="med" len="med"/>
              <a:tailEnd type="triangle" w="med" len="med"/>
            </a:ln>
          </p:spPr>
        </p:cxnSp>
      </p:grpSp>
      <p:grpSp>
        <p:nvGrpSpPr>
          <p:cNvPr id="16" name="Group 15">
            <a:extLst>
              <a:ext uri="{FF2B5EF4-FFF2-40B4-BE49-F238E27FC236}">
                <a16:creationId xmlns:a16="http://schemas.microsoft.com/office/drawing/2014/main" id="{58250416-FBA8-4C49-97FF-58CD55747E80}"/>
              </a:ext>
            </a:extLst>
          </p:cNvPr>
          <p:cNvGrpSpPr/>
          <p:nvPr/>
        </p:nvGrpSpPr>
        <p:grpSpPr>
          <a:xfrm>
            <a:off x="2029053" y="2684446"/>
            <a:ext cx="1228287" cy="1364782"/>
            <a:chOff x="1712847" y="2922982"/>
            <a:chExt cx="1544494" cy="1364782"/>
          </a:xfrm>
        </p:grpSpPr>
        <p:cxnSp>
          <p:nvCxnSpPr>
            <p:cNvPr id="36" name="Google Shape;774;p80"/>
            <p:cNvCxnSpPr/>
            <p:nvPr/>
          </p:nvCxnSpPr>
          <p:spPr>
            <a:xfrm>
              <a:off x="1720645" y="2922982"/>
              <a:ext cx="1536696" cy="169291"/>
            </a:xfrm>
            <a:prstGeom prst="straightConnector1">
              <a:avLst/>
            </a:prstGeom>
            <a:noFill/>
            <a:ln w="38100" cap="flat" cmpd="sng">
              <a:solidFill>
                <a:schemeClr val="dk2"/>
              </a:solidFill>
              <a:prstDash val="sysDot"/>
              <a:round/>
              <a:headEnd type="none" w="med" len="med"/>
              <a:tailEnd type="triangle" w="med" len="med"/>
            </a:ln>
          </p:spPr>
        </p:cxnSp>
        <p:cxnSp>
          <p:nvCxnSpPr>
            <p:cNvPr id="37" name="Google Shape;775;p80"/>
            <p:cNvCxnSpPr>
              <a:cxnSpLocks/>
            </p:cNvCxnSpPr>
            <p:nvPr/>
          </p:nvCxnSpPr>
          <p:spPr>
            <a:xfrm flipV="1">
              <a:off x="1799263" y="3795321"/>
              <a:ext cx="1458078" cy="492443"/>
            </a:xfrm>
            <a:prstGeom prst="straightConnector1">
              <a:avLst/>
            </a:prstGeom>
            <a:noFill/>
            <a:ln w="38100" cap="flat" cmpd="sng">
              <a:solidFill>
                <a:schemeClr val="dk2"/>
              </a:solidFill>
              <a:prstDash val="sysDot"/>
              <a:round/>
              <a:headEnd type="none" w="med" len="med"/>
              <a:tailEnd type="triangle" w="med" len="med"/>
            </a:ln>
          </p:spPr>
        </p:cxnSp>
        <p:cxnSp>
          <p:nvCxnSpPr>
            <p:cNvPr id="38" name="Google Shape;779;p80"/>
            <p:cNvCxnSpPr/>
            <p:nvPr/>
          </p:nvCxnSpPr>
          <p:spPr>
            <a:xfrm flipV="1">
              <a:off x="1712847" y="3456076"/>
              <a:ext cx="1544494" cy="86877"/>
            </a:xfrm>
            <a:prstGeom prst="straightConnector1">
              <a:avLst/>
            </a:prstGeom>
            <a:noFill/>
            <a:ln w="38100" cap="flat" cmpd="sng">
              <a:solidFill>
                <a:schemeClr val="dk2"/>
              </a:solidFill>
              <a:prstDash val="sysDot"/>
              <a:round/>
              <a:headEnd type="none" w="med" len="med"/>
              <a:tailEnd type="triangle" w="med" len="med"/>
            </a:ln>
          </p:spPr>
        </p:cxnSp>
      </p:grpSp>
      <p:grpSp>
        <p:nvGrpSpPr>
          <p:cNvPr id="17" name="Group 16">
            <a:extLst>
              <a:ext uri="{FF2B5EF4-FFF2-40B4-BE49-F238E27FC236}">
                <a16:creationId xmlns:a16="http://schemas.microsoft.com/office/drawing/2014/main" id="{759690B8-58BC-7E4C-8685-DDB339834D81}"/>
              </a:ext>
            </a:extLst>
          </p:cNvPr>
          <p:cNvGrpSpPr/>
          <p:nvPr/>
        </p:nvGrpSpPr>
        <p:grpSpPr>
          <a:xfrm>
            <a:off x="6175140" y="3592535"/>
            <a:ext cx="1110564" cy="695170"/>
            <a:chOff x="6175140" y="3831071"/>
            <a:chExt cx="1110564" cy="695170"/>
          </a:xfrm>
        </p:grpSpPr>
        <p:cxnSp>
          <p:nvCxnSpPr>
            <p:cNvPr id="55" name="Google Shape;774;p80"/>
            <p:cNvCxnSpPr/>
            <p:nvPr/>
          </p:nvCxnSpPr>
          <p:spPr>
            <a:xfrm flipV="1">
              <a:off x="6175140" y="3831071"/>
              <a:ext cx="741569" cy="694536"/>
            </a:xfrm>
            <a:prstGeom prst="straightConnector1">
              <a:avLst/>
            </a:prstGeom>
            <a:noFill/>
            <a:ln w="38100" cap="flat" cmpd="sng">
              <a:solidFill>
                <a:schemeClr val="dk2"/>
              </a:solidFill>
              <a:prstDash val="sysDash"/>
              <a:round/>
              <a:headEnd type="none" w="med" len="med"/>
              <a:tailEnd type="triangle" w="med" len="med"/>
            </a:ln>
          </p:spPr>
        </p:cxnSp>
        <p:cxnSp>
          <p:nvCxnSpPr>
            <p:cNvPr id="56" name="Google Shape;775;p80"/>
            <p:cNvCxnSpPr/>
            <p:nvPr/>
          </p:nvCxnSpPr>
          <p:spPr>
            <a:xfrm flipV="1">
              <a:off x="7055656" y="3831071"/>
              <a:ext cx="230048" cy="695169"/>
            </a:xfrm>
            <a:prstGeom prst="straightConnector1">
              <a:avLst/>
            </a:prstGeom>
            <a:noFill/>
            <a:ln w="38100" cap="flat" cmpd="sng">
              <a:solidFill>
                <a:schemeClr val="dk2"/>
              </a:solidFill>
              <a:prstDash val="sysDash"/>
              <a:round/>
              <a:headEnd type="none" w="med" len="med"/>
              <a:tailEnd type="triangle" w="med" len="med"/>
            </a:ln>
          </p:spPr>
        </p:cxnSp>
        <p:cxnSp>
          <p:nvCxnSpPr>
            <p:cNvPr id="57" name="Google Shape;779;p80"/>
            <p:cNvCxnSpPr/>
            <p:nvPr/>
          </p:nvCxnSpPr>
          <p:spPr>
            <a:xfrm flipV="1">
              <a:off x="6639161" y="3831071"/>
              <a:ext cx="469562" cy="695170"/>
            </a:xfrm>
            <a:prstGeom prst="straightConnector1">
              <a:avLst/>
            </a:prstGeom>
            <a:noFill/>
            <a:ln w="38100" cap="flat" cmpd="sng">
              <a:solidFill>
                <a:schemeClr val="dk2"/>
              </a:solidFill>
              <a:prstDash val="sysDash"/>
              <a:round/>
              <a:headEnd type="none" w="med" len="med"/>
              <a:tailEnd type="triangle" w="med" len="med"/>
            </a:ln>
          </p:spPr>
        </p:cxnSp>
      </p:grpSp>
      <p:sp>
        <p:nvSpPr>
          <p:cNvPr id="70" name="Google Shape;782;p80"/>
          <p:cNvSpPr/>
          <p:nvPr/>
        </p:nvSpPr>
        <p:spPr>
          <a:xfrm flipH="1">
            <a:off x="2247240" y="1660969"/>
            <a:ext cx="1322400" cy="476100"/>
          </a:xfrm>
          <a:prstGeom prst="wedgeRoundRectCallout">
            <a:avLst>
              <a:gd name="adj1" fmla="val 15768"/>
              <a:gd name="adj2" fmla="val 145424"/>
              <a:gd name="adj3" fmla="val 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dirty="0">
                <a:solidFill>
                  <a:srgbClr val="FFFFFF"/>
                </a:solidFill>
              </a:rPr>
              <a:t>Abstraction</a:t>
            </a:r>
            <a:endParaRPr dirty="0">
              <a:solidFill>
                <a:srgbClr val="FFFFFF"/>
              </a:solidFill>
            </a:endParaRPr>
          </a:p>
        </p:txBody>
      </p:sp>
      <p:sp>
        <p:nvSpPr>
          <p:cNvPr id="71" name="Google Shape;783;p80"/>
          <p:cNvSpPr/>
          <p:nvPr/>
        </p:nvSpPr>
        <p:spPr>
          <a:xfrm flipH="1">
            <a:off x="4973624" y="1700191"/>
            <a:ext cx="1572300" cy="788156"/>
          </a:xfrm>
          <a:prstGeom prst="wedgeRoundRectCallout">
            <a:avLst>
              <a:gd name="adj1" fmla="val -6122"/>
              <a:gd name="adj2" fmla="val 106517"/>
              <a:gd name="adj3" fmla="val 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solidFill>
                  <a:srgbClr val="FFFFFF"/>
                </a:solidFill>
              </a:rPr>
              <a:t>Accessing the knowledge</a:t>
            </a:r>
            <a:endParaRPr>
              <a:solidFill>
                <a:srgbClr val="FFFFFF"/>
              </a:solidFill>
            </a:endParaRPr>
          </a:p>
        </p:txBody>
      </p:sp>
      <p:sp>
        <p:nvSpPr>
          <p:cNvPr id="73" name="Rounded Rectangle 72"/>
          <p:cNvSpPr/>
          <p:nvPr/>
        </p:nvSpPr>
        <p:spPr>
          <a:xfrm>
            <a:off x="2380088" y="5885959"/>
            <a:ext cx="1889052" cy="755505"/>
          </a:xfrm>
          <a:prstGeom prst="roundRect">
            <a:avLst/>
          </a:prstGeom>
          <a:solidFill>
            <a:srgbClr val="FF0C00">
              <a:alpha val="27059"/>
            </a:srgb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600" dirty="0">
                <a:solidFill>
                  <a:schemeClr val="tx1"/>
                </a:solidFill>
                <a:latin typeface="Merriweather Sans" panose="02000503060000020004" pitchFamily="2" charset="77"/>
                <a:ea typeface="Merriweather Sans" charset="0"/>
                <a:cs typeface="Merriweather Sans" charset="0"/>
              </a:rPr>
              <a:t>➊</a:t>
            </a:r>
            <a:r>
              <a:rPr lang="en-US" sz="1600" dirty="0">
                <a:solidFill>
                  <a:schemeClr val="tx1"/>
                </a:solidFill>
                <a:latin typeface="Merriweather Sans" panose="02000503060000020004" pitchFamily="2" charset="77"/>
                <a:ea typeface="Merriweather Sans" charset="0"/>
                <a:cs typeface="Merriweather Sans" charset="0"/>
              </a:rPr>
              <a:t> Variability</a:t>
            </a:r>
          </a:p>
        </p:txBody>
      </p:sp>
      <p:sp>
        <p:nvSpPr>
          <p:cNvPr id="74" name="Rounded Rectangle 73"/>
          <p:cNvSpPr/>
          <p:nvPr/>
        </p:nvSpPr>
        <p:spPr>
          <a:xfrm>
            <a:off x="4306276" y="5885959"/>
            <a:ext cx="1889052" cy="755505"/>
          </a:xfrm>
          <a:prstGeom prst="roundRect">
            <a:avLst/>
          </a:prstGeom>
          <a:solidFill>
            <a:srgbClr val="FF0C00">
              <a:alpha val="27059"/>
            </a:srgb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600" dirty="0">
                <a:solidFill>
                  <a:schemeClr val="tx1"/>
                </a:solidFill>
                <a:latin typeface="Merriweather Sans" charset="0"/>
                <a:ea typeface="Merriweather Sans" charset="0"/>
                <a:cs typeface="Merriweather Sans" charset="0"/>
              </a:rPr>
              <a:t>➋</a:t>
            </a:r>
            <a:r>
              <a:rPr lang="en-US" sz="1600" dirty="0">
                <a:solidFill>
                  <a:schemeClr val="tx1"/>
                </a:solidFill>
                <a:latin typeface="Merriweather Sans" charset="0"/>
                <a:ea typeface="Merriweather Sans" charset="0"/>
                <a:cs typeface="Merriweather Sans" charset="0"/>
              </a:rPr>
              <a:t> Ambiguity</a:t>
            </a:r>
          </a:p>
        </p:txBody>
      </p:sp>
      <p:sp>
        <p:nvSpPr>
          <p:cNvPr id="75" name="Rounded Rectangle 74"/>
          <p:cNvSpPr/>
          <p:nvPr/>
        </p:nvSpPr>
        <p:spPr>
          <a:xfrm>
            <a:off x="6206459" y="5902370"/>
            <a:ext cx="1910012" cy="755505"/>
          </a:xfrm>
          <a:prstGeom prst="roundRect">
            <a:avLst/>
          </a:prstGeom>
          <a:solidFill>
            <a:srgbClr val="FF0C00">
              <a:alpha val="27059"/>
            </a:srgbClr>
          </a:solidFill>
        </p:spPr>
        <p:style>
          <a:lnRef idx="3">
            <a:schemeClr val="lt1"/>
          </a:lnRef>
          <a:fillRef idx="1">
            <a:schemeClr val="accent1"/>
          </a:fillRef>
          <a:effectRef idx="1">
            <a:schemeClr val="accent1"/>
          </a:effectRef>
          <a:fontRef idx="minor">
            <a:schemeClr val="lt1"/>
          </a:fontRef>
        </p:style>
        <p:txBody>
          <a:bodyPr lIns="0" tIns="0" rIns="0" rtlCol="0" anchor="ctr"/>
          <a:lstStyle/>
          <a:p>
            <a:pPr algn="ctr"/>
            <a:r>
              <a:rPr lang="en-US" sz="2600" dirty="0">
                <a:solidFill>
                  <a:schemeClr val="tx1"/>
                </a:solidFill>
                <a:latin typeface="Merriweather Sans" charset="0"/>
                <a:ea typeface="Merriweather Sans" charset="0"/>
                <a:cs typeface="Merriweather Sans" charset="0"/>
              </a:rPr>
              <a:t>➌</a:t>
            </a:r>
            <a:r>
              <a:rPr lang="en-US" sz="1600" dirty="0">
                <a:solidFill>
                  <a:schemeClr val="tx1"/>
                </a:solidFill>
                <a:latin typeface="Merriweather Sans" charset="0"/>
                <a:ea typeface="Merriweather Sans" charset="0"/>
                <a:cs typeface="Merriweather Sans" charset="0"/>
              </a:rPr>
              <a:t> </a:t>
            </a:r>
            <a:r>
              <a:rPr lang="en-US" sz="1400" dirty="0">
                <a:solidFill>
                  <a:schemeClr val="tx1"/>
                </a:solidFill>
                <a:latin typeface="Merriweather Sans" charset="0"/>
                <a:ea typeface="Merriweather Sans" charset="0"/>
                <a:cs typeface="Merriweather Sans" charset="0"/>
              </a:rPr>
              <a:t>Common-sense</a:t>
            </a:r>
          </a:p>
          <a:p>
            <a:pPr algn="ctr"/>
            <a:r>
              <a:rPr lang="en-US" sz="1400" dirty="0">
                <a:solidFill>
                  <a:schemeClr val="tx1"/>
                </a:solidFill>
                <a:latin typeface="Merriweather Sans" charset="0"/>
                <a:ea typeface="Merriweather Sans" charset="0"/>
                <a:cs typeface="Merriweather Sans" charset="0"/>
              </a:rPr>
              <a:t>understanding</a:t>
            </a:r>
          </a:p>
        </p:txBody>
      </p:sp>
      <p:sp>
        <p:nvSpPr>
          <p:cNvPr id="76" name="Rounded Rectangle 75"/>
          <p:cNvSpPr/>
          <p:nvPr/>
        </p:nvSpPr>
        <p:spPr>
          <a:xfrm>
            <a:off x="8136135" y="5896894"/>
            <a:ext cx="1889052" cy="755505"/>
          </a:xfrm>
          <a:prstGeom prst="roundRect">
            <a:avLst/>
          </a:prstGeom>
          <a:solidFill>
            <a:srgbClr val="FF0C00">
              <a:alpha val="27059"/>
            </a:srgbClr>
          </a:solidFill>
        </p:spPr>
        <p:style>
          <a:lnRef idx="3">
            <a:schemeClr val="lt1"/>
          </a:lnRef>
          <a:fillRef idx="1">
            <a:schemeClr val="accent1"/>
          </a:fillRef>
          <a:effectRef idx="1">
            <a:schemeClr val="accent1"/>
          </a:effectRef>
          <a:fontRef idx="minor">
            <a:schemeClr val="lt1"/>
          </a:fontRef>
        </p:style>
        <p:txBody>
          <a:bodyPr tIns="0" rtlCol="0" anchor="ctr"/>
          <a:lstStyle/>
          <a:p>
            <a:pPr algn="ctr"/>
            <a:r>
              <a:rPr lang="en-US" sz="2600" dirty="0">
                <a:solidFill>
                  <a:schemeClr val="tx1"/>
                </a:solidFill>
                <a:latin typeface="Merriweather Sans" charset="0"/>
                <a:ea typeface="Merriweather Sans" charset="0"/>
                <a:cs typeface="Merriweather Sans" charset="0"/>
              </a:rPr>
              <a:t>➍</a:t>
            </a:r>
            <a:r>
              <a:rPr lang="en-US" sz="1600" dirty="0">
                <a:solidFill>
                  <a:schemeClr val="tx1"/>
                </a:solidFill>
                <a:latin typeface="Merriweather Sans" charset="0"/>
                <a:ea typeface="Merriweather Sans" charset="0"/>
                <a:cs typeface="Merriweather Sans" charset="0"/>
              </a:rPr>
              <a:t> Reasoning</a:t>
            </a:r>
          </a:p>
        </p:txBody>
      </p:sp>
      <p:grpSp>
        <p:nvGrpSpPr>
          <p:cNvPr id="18" name="Group 17">
            <a:extLst>
              <a:ext uri="{FF2B5EF4-FFF2-40B4-BE49-F238E27FC236}">
                <a16:creationId xmlns:a16="http://schemas.microsoft.com/office/drawing/2014/main" id="{223D4238-C6BF-9740-9EEE-F128850698EC}"/>
              </a:ext>
            </a:extLst>
          </p:cNvPr>
          <p:cNvGrpSpPr/>
          <p:nvPr/>
        </p:nvGrpSpPr>
        <p:grpSpPr>
          <a:xfrm>
            <a:off x="6545437" y="2828071"/>
            <a:ext cx="3013092" cy="784528"/>
            <a:chOff x="6545437" y="3066607"/>
            <a:chExt cx="3013092" cy="784528"/>
          </a:xfrm>
        </p:grpSpPr>
        <p:sp>
          <p:nvSpPr>
            <p:cNvPr id="15" name="Rounded Rectangle 14"/>
            <p:cNvSpPr/>
            <p:nvPr/>
          </p:nvSpPr>
          <p:spPr>
            <a:xfrm>
              <a:off x="6545437" y="3066607"/>
              <a:ext cx="1715615" cy="784528"/>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atin typeface="Merriweather Sans" charset="0"/>
                  <a:ea typeface="Merriweather Sans" charset="0"/>
                  <a:cs typeface="Merriweather Sans" charset="0"/>
                </a:rPr>
                <a:t>Reasoning Engine </a:t>
              </a:r>
              <a:endParaRPr lang="en-US" dirty="0">
                <a:latin typeface="Merriweather Sans" charset="0"/>
                <a:ea typeface="Merriweather Sans" charset="0"/>
                <a:cs typeface="Merriweather Sans" charset="0"/>
              </a:endParaRPr>
            </a:p>
          </p:txBody>
        </p:sp>
        <p:cxnSp>
          <p:nvCxnSpPr>
            <p:cNvPr id="77" name="Google Shape;779;p80"/>
            <p:cNvCxnSpPr>
              <a:cxnSpLocks/>
              <a:stCxn id="15" idx="3"/>
              <a:endCxn id="9" idx="3"/>
            </p:cNvCxnSpPr>
            <p:nvPr/>
          </p:nvCxnSpPr>
          <p:spPr>
            <a:xfrm>
              <a:off x="8261052" y="3458871"/>
              <a:ext cx="1297477" cy="89372"/>
            </a:xfrm>
            <a:prstGeom prst="straightConnector1">
              <a:avLst/>
            </a:prstGeom>
            <a:noFill/>
            <a:ln w="38100" cap="flat" cmpd="sng">
              <a:solidFill>
                <a:schemeClr val="dk2"/>
              </a:solidFill>
              <a:prstDash val="solid"/>
              <a:round/>
              <a:headEnd type="none" w="med" len="med"/>
              <a:tailEnd type="triangle" w="med" len="med"/>
            </a:ln>
          </p:spPr>
        </p:cxnSp>
      </p:grpSp>
      <p:sp>
        <p:nvSpPr>
          <p:cNvPr id="32" name="TextBox 31"/>
          <p:cNvSpPr txBox="1"/>
          <p:nvPr/>
        </p:nvSpPr>
        <p:spPr>
          <a:xfrm>
            <a:off x="2163478" y="3181747"/>
            <a:ext cx="837089" cy="492443"/>
          </a:xfrm>
          <a:prstGeom prst="rect">
            <a:avLst/>
          </a:prstGeom>
          <a:noFill/>
        </p:spPr>
        <p:txBody>
          <a:bodyPr wrap="none" rtlCol="0">
            <a:spAutoFit/>
          </a:bodyPr>
          <a:lstStyle/>
          <a:p>
            <a:r>
              <a:rPr lang="en-US" sz="2600" dirty="0">
                <a:latin typeface="Merriweather Sans" charset="0"/>
                <a:ea typeface="Merriweather Sans" charset="0"/>
                <a:cs typeface="Merriweather Sans" charset="0"/>
              </a:rPr>
              <a:t>➊ ➋</a:t>
            </a:r>
            <a:endParaRPr lang="en-US" sz="2600" dirty="0"/>
          </a:p>
        </p:txBody>
      </p:sp>
      <p:sp>
        <p:nvSpPr>
          <p:cNvPr id="80" name="TextBox 79"/>
          <p:cNvSpPr txBox="1"/>
          <p:nvPr/>
        </p:nvSpPr>
        <p:spPr>
          <a:xfrm>
            <a:off x="6112897" y="3372119"/>
            <a:ext cx="457176" cy="492443"/>
          </a:xfrm>
          <a:prstGeom prst="rect">
            <a:avLst/>
          </a:prstGeom>
          <a:noFill/>
        </p:spPr>
        <p:txBody>
          <a:bodyPr wrap="none" rtlCol="0">
            <a:spAutoFit/>
          </a:bodyPr>
          <a:lstStyle/>
          <a:p>
            <a:r>
              <a:rPr lang="en-US" sz="2600" dirty="0">
                <a:latin typeface="Merriweather Sans" charset="0"/>
                <a:ea typeface="Merriweather Sans" charset="0"/>
                <a:cs typeface="Merriweather Sans" charset="0"/>
              </a:rPr>
              <a:t>➍</a:t>
            </a:r>
            <a:endParaRPr lang="en-US" sz="2600" dirty="0"/>
          </a:p>
        </p:txBody>
      </p:sp>
      <p:sp>
        <p:nvSpPr>
          <p:cNvPr id="81" name="TextBox 80"/>
          <p:cNvSpPr txBox="1"/>
          <p:nvPr/>
        </p:nvSpPr>
        <p:spPr>
          <a:xfrm>
            <a:off x="4845065" y="3813261"/>
            <a:ext cx="457176" cy="492443"/>
          </a:xfrm>
          <a:prstGeom prst="rect">
            <a:avLst/>
          </a:prstGeom>
          <a:noFill/>
        </p:spPr>
        <p:txBody>
          <a:bodyPr wrap="none" rtlCol="0">
            <a:spAutoFit/>
          </a:bodyPr>
          <a:lstStyle/>
          <a:p>
            <a:r>
              <a:rPr lang="en-US" sz="2600" dirty="0">
                <a:latin typeface="Merriweather Sans" charset="0"/>
                <a:ea typeface="Merriweather Sans" charset="0"/>
                <a:cs typeface="Merriweather Sans" charset="0"/>
              </a:rPr>
              <a:t>➌</a:t>
            </a:r>
            <a:endParaRPr lang="en-US" sz="2600" dirty="0"/>
          </a:p>
        </p:txBody>
      </p:sp>
      <p:cxnSp>
        <p:nvCxnSpPr>
          <p:cNvPr id="42" name="Google Shape;775;p80">
            <a:extLst>
              <a:ext uri="{FF2B5EF4-FFF2-40B4-BE49-F238E27FC236}">
                <a16:creationId xmlns:a16="http://schemas.microsoft.com/office/drawing/2014/main" id="{5963D889-6087-254D-B93A-763C1504C6B9}"/>
              </a:ext>
            </a:extLst>
          </p:cNvPr>
          <p:cNvCxnSpPr>
            <a:cxnSpLocks/>
            <a:stCxn id="7" idx="3"/>
            <a:endCxn id="20" idx="1"/>
          </p:cNvCxnSpPr>
          <p:nvPr/>
        </p:nvCxnSpPr>
        <p:spPr>
          <a:xfrm>
            <a:off x="2048258" y="4135183"/>
            <a:ext cx="3002437" cy="570768"/>
          </a:xfrm>
          <a:prstGeom prst="straightConnector1">
            <a:avLst/>
          </a:prstGeom>
          <a:noFill/>
          <a:ln w="38100" cap="flat" cmpd="sng">
            <a:solidFill>
              <a:schemeClr val="dk2"/>
            </a:solidFill>
            <a:prstDash val="sysDot"/>
            <a:round/>
            <a:headEnd type="none" w="med" len="med"/>
            <a:tailEnd type="triangle" w="med" len="med"/>
          </a:ln>
        </p:spPr>
      </p:cxnSp>
      <p:sp>
        <p:nvSpPr>
          <p:cNvPr id="29" name="TextBox 28">
            <a:extLst>
              <a:ext uri="{FF2B5EF4-FFF2-40B4-BE49-F238E27FC236}">
                <a16:creationId xmlns:a16="http://schemas.microsoft.com/office/drawing/2014/main" id="{21D9F1CE-CB0B-E140-BC3E-857F5A6F9759}"/>
              </a:ext>
            </a:extLst>
          </p:cNvPr>
          <p:cNvSpPr txBox="1"/>
          <p:nvPr/>
        </p:nvSpPr>
        <p:spPr>
          <a:xfrm>
            <a:off x="5371875" y="5500734"/>
            <a:ext cx="1606530" cy="369332"/>
          </a:xfrm>
          <a:prstGeom prst="rect">
            <a:avLst/>
          </a:prstGeom>
          <a:noFill/>
        </p:spPr>
        <p:txBody>
          <a:bodyPr wrap="none" rtlCol="0">
            <a:spAutoFit/>
          </a:bodyPr>
          <a:lstStyle/>
          <a:p>
            <a:r>
              <a:rPr lang="en-US" b="1" dirty="0">
                <a:solidFill>
                  <a:srgbClr val="C00000"/>
                </a:solidFill>
                <a:latin typeface="Merriweather Sans" panose="02000503060000020004" pitchFamily="2" charset="77"/>
              </a:rPr>
              <a:t>Challenges: </a:t>
            </a:r>
          </a:p>
        </p:txBody>
      </p:sp>
    </p:spTree>
    <p:custDataLst>
      <p:tags r:id="rId1"/>
    </p:custDataLst>
    <p:extLst>
      <p:ext uri="{BB962C8B-B14F-4D97-AF65-F5344CB8AC3E}">
        <p14:creationId xmlns:p14="http://schemas.microsoft.com/office/powerpoint/2010/main" val="1520610283"/>
      </p:ext>
    </p:extLst>
  </p:cSld>
  <p:clrMapOvr>
    <a:masterClrMapping/>
  </p:clrMapOvr>
  <mc:AlternateContent xmlns:mc="http://schemas.openxmlformats.org/markup-compatibility/2006" xmlns:p14="http://schemas.microsoft.com/office/powerpoint/2010/main">
    <mc:Choice Requires="p14">
      <p:transition spd="slow" p14:dur="2000" advTm="11620"/>
    </mc:Choice>
    <mc:Fallback xmlns="">
      <p:transition spd="slow" advTm="116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16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7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73"/>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74"/>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7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8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20" grpId="0" animBg="1"/>
      <p:bldP spid="70" grpId="0" animBg="1"/>
      <p:bldP spid="71" grpId="0" animBg="1"/>
      <p:bldP spid="73" grpId="0" animBg="1"/>
      <p:bldP spid="74" grpId="0" animBg="1"/>
      <p:bldP spid="75" grpId="0" animBg="1"/>
      <p:bldP spid="76" grpId="0" animBg="1"/>
      <p:bldP spid="32" grpId="0"/>
      <p:bldP spid="80" grpId="0"/>
      <p:bldP spid="81"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Thesis structure and challenges</a:t>
            </a:r>
          </a:p>
        </p:txBody>
      </p:sp>
      <p:sp>
        <p:nvSpPr>
          <p:cNvPr id="4" name="Slide Number Placeholder 3"/>
          <p:cNvSpPr>
            <a:spLocks noGrp="1"/>
          </p:cNvSpPr>
          <p:nvPr>
            <p:ph type="sldNum" sz="quarter" idx="12"/>
          </p:nvPr>
        </p:nvSpPr>
        <p:spPr/>
        <p:txBody>
          <a:bodyPr/>
          <a:lstStyle/>
          <a:p>
            <a:fld id="{86B4B35C-345F-9846-8E6A-29269C850829}" type="slidenum">
              <a:rPr lang="en-US" smtClean="0"/>
              <a:pPr/>
              <a:t>24</a:t>
            </a:fld>
            <a:endParaRPr lang="en-US" dirty="0"/>
          </a:p>
        </p:txBody>
      </p:sp>
      <p:sp>
        <p:nvSpPr>
          <p:cNvPr id="5" name="Rounded Rectangle 4"/>
          <p:cNvSpPr/>
          <p:nvPr/>
        </p:nvSpPr>
        <p:spPr>
          <a:xfrm>
            <a:off x="2976631" y="1722476"/>
            <a:ext cx="1598804" cy="515196"/>
          </a:xfrm>
          <a:prstGeom prst="roundRect">
            <a:avLst/>
          </a:prstGeom>
          <a:solidFill>
            <a:srgbClr val="FF0C00">
              <a:alpha val="27059"/>
            </a:srgb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a:solidFill>
                  <a:schemeClr val="tx1"/>
                </a:solidFill>
                <a:latin typeface="Merriweather Sans" charset="0"/>
                <a:ea typeface="Merriweather Sans" charset="0"/>
                <a:cs typeface="Merriweather Sans" charset="0"/>
              </a:rPr>
              <a:t>Variability</a:t>
            </a:r>
          </a:p>
        </p:txBody>
      </p:sp>
      <p:sp>
        <p:nvSpPr>
          <p:cNvPr id="6" name="Rounded Rectangle 5"/>
          <p:cNvSpPr/>
          <p:nvPr/>
        </p:nvSpPr>
        <p:spPr>
          <a:xfrm>
            <a:off x="5137735" y="1720359"/>
            <a:ext cx="1598804" cy="515196"/>
          </a:xfrm>
          <a:prstGeom prst="roundRect">
            <a:avLst/>
          </a:prstGeom>
          <a:solidFill>
            <a:srgbClr val="FF0C00">
              <a:alpha val="27059"/>
            </a:srgb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a:solidFill>
                  <a:schemeClr val="tx1"/>
                </a:solidFill>
                <a:latin typeface="Merriweather Sans" charset="0"/>
                <a:ea typeface="Merriweather Sans" charset="0"/>
                <a:cs typeface="Merriweather Sans" charset="0"/>
              </a:rPr>
              <a:t>Ambiguity</a:t>
            </a:r>
          </a:p>
        </p:txBody>
      </p:sp>
      <p:sp>
        <p:nvSpPr>
          <p:cNvPr id="7" name="Rounded Rectangle 6"/>
          <p:cNvSpPr/>
          <p:nvPr/>
        </p:nvSpPr>
        <p:spPr>
          <a:xfrm>
            <a:off x="9462173" y="1720359"/>
            <a:ext cx="1607999" cy="515196"/>
          </a:xfrm>
          <a:prstGeom prst="roundRect">
            <a:avLst/>
          </a:prstGeom>
          <a:solidFill>
            <a:srgbClr val="FF0C00">
              <a:alpha val="27059"/>
            </a:srgb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dirty="0">
                <a:solidFill>
                  <a:schemeClr val="tx1"/>
                </a:solidFill>
                <a:latin typeface="Merriweather Sans" charset="0"/>
                <a:ea typeface="Merriweather Sans" charset="0"/>
                <a:cs typeface="Merriweather Sans" charset="0"/>
              </a:rPr>
              <a:t>Common-sense</a:t>
            </a:r>
          </a:p>
          <a:p>
            <a:pPr algn="ctr"/>
            <a:r>
              <a:rPr lang="en-US" sz="1400" dirty="0">
                <a:solidFill>
                  <a:schemeClr val="tx1"/>
                </a:solidFill>
                <a:latin typeface="Merriweather Sans" charset="0"/>
                <a:ea typeface="Merriweather Sans" charset="0"/>
                <a:cs typeface="Merriweather Sans" charset="0"/>
              </a:rPr>
              <a:t>understanding</a:t>
            </a:r>
          </a:p>
        </p:txBody>
      </p:sp>
      <p:sp>
        <p:nvSpPr>
          <p:cNvPr id="8" name="Rounded Rectangle 7"/>
          <p:cNvSpPr/>
          <p:nvPr/>
        </p:nvSpPr>
        <p:spPr>
          <a:xfrm>
            <a:off x="7299954" y="1720359"/>
            <a:ext cx="1598804" cy="515196"/>
          </a:xfrm>
          <a:prstGeom prst="roundRect">
            <a:avLst/>
          </a:prstGeom>
          <a:solidFill>
            <a:srgbClr val="FF0C00">
              <a:alpha val="27059"/>
            </a:srgb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a:solidFill>
                  <a:schemeClr val="tx1"/>
                </a:solidFill>
                <a:latin typeface="Merriweather Sans" charset="0"/>
                <a:ea typeface="Merriweather Sans" charset="0"/>
                <a:cs typeface="Merriweather Sans" charset="0"/>
              </a:rPr>
              <a:t>Reasoning</a:t>
            </a:r>
          </a:p>
        </p:txBody>
      </p:sp>
      <p:sp>
        <p:nvSpPr>
          <p:cNvPr id="9" name="Rounded Rectangle 8"/>
          <p:cNvSpPr/>
          <p:nvPr/>
        </p:nvSpPr>
        <p:spPr>
          <a:xfrm>
            <a:off x="530431" y="2640401"/>
            <a:ext cx="1889052" cy="755505"/>
          </a:xfrm>
          <a:prstGeom prst="roundRect">
            <a:avLst/>
          </a:prstGeom>
          <a:solidFill>
            <a:srgbClr val="00D116">
              <a:alpha val="27059"/>
            </a:srgbClr>
          </a:solidFill>
        </p:spPr>
        <p:style>
          <a:lnRef idx="3">
            <a:schemeClr val="lt1"/>
          </a:lnRef>
          <a:fillRef idx="1">
            <a:schemeClr val="accent1"/>
          </a:fillRef>
          <a:effectRef idx="1">
            <a:schemeClr val="accent1"/>
          </a:effectRef>
          <a:fontRef idx="minor">
            <a:schemeClr val="lt1"/>
          </a:fontRef>
        </p:style>
        <p:txBody>
          <a:bodyPr lIns="0" rIns="0" rtlCol="0" anchor="ctr"/>
          <a:lstStyle/>
          <a:p>
            <a:pPr algn="ctr"/>
            <a:r>
              <a:rPr lang="sk-SK" sz="1600" b="1" dirty="0">
                <a:solidFill>
                  <a:schemeClr val="tx1"/>
                </a:solidFill>
              </a:rPr>
              <a:t>❶ </a:t>
            </a:r>
            <a:r>
              <a:rPr lang="en-US" sz="1600" dirty="0">
                <a:solidFill>
                  <a:schemeClr val="tx1"/>
                </a:solidFill>
                <a:latin typeface="Merriweather Sans" charset="0"/>
                <a:ea typeface="Merriweather Sans" charset="0"/>
                <a:cs typeface="Merriweather Sans" charset="0"/>
              </a:rPr>
              <a:t>System design</a:t>
            </a:r>
          </a:p>
        </p:txBody>
      </p:sp>
      <p:sp>
        <p:nvSpPr>
          <p:cNvPr id="10" name="Rounded Rectangle 9"/>
          <p:cNvSpPr/>
          <p:nvPr/>
        </p:nvSpPr>
        <p:spPr>
          <a:xfrm>
            <a:off x="530431" y="3797511"/>
            <a:ext cx="1889052" cy="755505"/>
          </a:xfrm>
          <a:prstGeom prst="roundRect">
            <a:avLst/>
          </a:prstGeom>
          <a:solidFill>
            <a:srgbClr val="00D116">
              <a:alpha val="27059"/>
            </a:srgb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sk-SK" sz="1600" b="1" dirty="0">
                <a:solidFill>
                  <a:schemeClr val="tx1"/>
                </a:solidFill>
              </a:rPr>
              <a:t>❷</a:t>
            </a:r>
            <a:r>
              <a:rPr lang="sk-SK" sz="1600" dirty="0"/>
              <a:t> </a:t>
            </a:r>
            <a:r>
              <a:rPr lang="en-US" sz="1600" dirty="0">
                <a:solidFill>
                  <a:schemeClr val="tx1"/>
                </a:solidFill>
                <a:latin typeface="Merriweather Sans" charset="0"/>
                <a:ea typeface="Merriweather Sans" charset="0"/>
                <a:cs typeface="Merriweather Sans" charset="0"/>
              </a:rPr>
              <a:t>Evaluation</a:t>
            </a:r>
          </a:p>
        </p:txBody>
      </p:sp>
      <p:sp>
        <p:nvSpPr>
          <p:cNvPr id="11" name="Rounded Rectangle 10"/>
          <p:cNvSpPr/>
          <p:nvPr/>
        </p:nvSpPr>
        <p:spPr>
          <a:xfrm>
            <a:off x="536074" y="4965915"/>
            <a:ext cx="1889052" cy="755505"/>
          </a:xfrm>
          <a:prstGeom prst="roundRect">
            <a:avLst/>
          </a:prstGeom>
          <a:solidFill>
            <a:srgbClr val="00D116">
              <a:alpha val="27059"/>
            </a:srgb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sk-SK" sz="1600" b="1" dirty="0">
                <a:solidFill>
                  <a:schemeClr val="tx1"/>
                </a:solidFill>
              </a:rPr>
              <a:t>❸</a:t>
            </a:r>
            <a:r>
              <a:rPr lang="sk-SK" sz="1600" dirty="0"/>
              <a:t> </a:t>
            </a:r>
            <a:r>
              <a:rPr lang="en-US" sz="1600" dirty="0">
                <a:solidFill>
                  <a:schemeClr val="tx1"/>
                </a:solidFill>
                <a:latin typeface="Merriweather Sans" charset="0"/>
                <a:ea typeface="Merriweather Sans" charset="0"/>
                <a:cs typeface="Merriweather Sans" charset="0"/>
              </a:rPr>
              <a:t>Formalism </a:t>
            </a:r>
          </a:p>
        </p:txBody>
      </p:sp>
      <p:sp>
        <p:nvSpPr>
          <p:cNvPr id="12" name="Rounded Rectangle 11"/>
          <p:cNvSpPr/>
          <p:nvPr/>
        </p:nvSpPr>
        <p:spPr>
          <a:xfrm>
            <a:off x="4946463" y="2680902"/>
            <a:ext cx="1981347" cy="716423"/>
          </a:xfrm>
          <a:prstGeom prst="roundRect">
            <a:avLst/>
          </a:prstGeom>
          <a:solidFill>
            <a:schemeClr val="bg1">
              <a:lumMod val="75000"/>
              <a:alpha val="27059"/>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dirty="0">
                <a:solidFill>
                  <a:schemeClr val="tx1"/>
                </a:solidFill>
                <a:latin typeface="Merriweather Sans" charset="0"/>
                <a:ea typeface="Merriweather Sans" charset="0"/>
                <a:cs typeface="Merriweather Sans" charset="0"/>
              </a:rPr>
              <a:t>Grounding language</a:t>
            </a:r>
          </a:p>
        </p:txBody>
      </p:sp>
      <p:sp>
        <p:nvSpPr>
          <p:cNvPr id="13" name="Rounded Rectangle 12"/>
          <p:cNvSpPr/>
          <p:nvPr/>
        </p:nvSpPr>
        <p:spPr>
          <a:xfrm>
            <a:off x="2779463" y="2680902"/>
            <a:ext cx="1981347" cy="716423"/>
          </a:xfrm>
          <a:prstGeom prst="roundRect">
            <a:avLst/>
          </a:prstGeom>
          <a:solidFill>
            <a:schemeClr val="bg1">
              <a:lumMod val="75000"/>
              <a:alpha val="27059"/>
            </a:schemeClr>
          </a:solidFill>
        </p:spPr>
        <p:style>
          <a:lnRef idx="3">
            <a:schemeClr val="lt1"/>
          </a:lnRef>
          <a:fillRef idx="1">
            <a:schemeClr val="accent1"/>
          </a:fillRef>
          <a:effectRef idx="1">
            <a:schemeClr val="accent1"/>
          </a:effectRef>
          <a:fontRef idx="minor">
            <a:schemeClr val="lt1"/>
          </a:fontRef>
        </p:style>
        <p:txBody>
          <a:bodyPr lIns="0" rIns="0" rtlCol="0" anchor="ctr"/>
          <a:lstStyle/>
          <a:p>
            <a:pPr algn="ctr">
              <a:lnSpc>
                <a:spcPct val="150000"/>
              </a:lnSpc>
            </a:pPr>
            <a:r>
              <a:rPr lang="en-US" sz="1300" dirty="0">
                <a:solidFill>
                  <a:schemeClr val="tx1"/>
                </a:solidFill>
                <a:latin typeface="Merriweather Sans" charset="0"/>
                <a:ea typeface="Merriweather Sans" charset="0"/>
                <a:cs typeface="Merriweather Sans" charset="0"/>
              </a:rPr>
              <a:t>Semantic similarity</a:t>
            </a:r>
          </a:p>
          <a:p>
            <a:pPr algn="ctr">
              <a:lnSpc>
                <a:spcPct val="150000"/>
              </a:lnSpc>
            </a:pPr>
            <a:r>
              <a:rPr lang="en-US" sz="1300" dirty="0">
                <a:solidFill>
                  <a:schemeClr val="tx1"/>
                </a:solidFill>
                <a:latin typeface="Merriweather Sans" charset="0"/>
                <a:ea typeface="Merriweather Sans" charset="0"/>
                <a:cs typeface="Merriweather Sans" charset="0"/>
              </a:rPr>
              <a:t>Semantic abstraction</a:t>
            </a:r>
          </a:p>
        </p:txBody>
      </p:sp>
      <p:sp>
        <p:nvSpPr>
          <p:cNvPr id="14" name="Rounded Rectangle 13"/>
          <p:cNvSpPr/>
          <p:nvPr/>
        </p:nvSpPr>
        <p:spPr>
          <a:xfrm>
            <a:off x="9271226" y="2659941"/>
            <a:ext cx="1981347" cy="716423"/>
          </a:xfrm>
          <a:prstGeom prst="roundRect">
            <a:avLst/>
          </a:prstGeom>
          <a:solidFill>
            <a:schemeClr val="bg1">
              <a:lumMod val="75000"/>
              <a:alpha val="27059"/>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dirty="0">
                <a:solidFill>
                  <a:schemeClr val="tx1"/>
                </a:solidFill>
                <a:latin typeface="Merriweather Sans" charset="0"/>
                <a:ea typeface="Merriweather Sans" charset="0"/>
                <a:cs typeface="Merriweather Sans" charset="0"/>
              </a:rPr>
              <a:t>Bring in knowledge besides the input</a:t>
            </a:r>
          </a:p>
        </p:txBody>
      </p:sp>
      <p:sp>
        <p:nvSpPr>
          <p:cNvPr id="15" name="Rounded Rectangle 14"/>
          <p:cNvSpPr/>
          <p:nvPr/>
        </p:nvSpPr>
        <p:spPr>
          <a:xfrm>
            <a:off x="7102138" y="2680902"/>
            <a:ext cx="1981347" cy="716423"/>
          </a:xfrm>
          <a:prstGeom prst="roundRect">
            <a:avLst/>
          </a:prstGeom>
          <a:solidFill>
            <a:schemeClr val="bg1">
              <a:lumMod val="75000"/>
              <a:alpha val="27059"/>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dirty="0">
                <a:solidFill>
                  <a:schemeClr val="tx1"/>
                </a:solidFill>
                <a:latin typeface="Merriweather Sans" charset="0"/>
                <a:ea typeface="Merriweather Sans" charset="0"/>
                <a:cs typeface="Merriweather Sans" charset="0"/>
              </a:rPr>
              <a:t>Abductive reasoning</a:t>
            </a:r>
          </a:p>
        </p:txBody>
      </p:sp>
      <p:sp>
        <p:nvSpPr>
          <p:cNvPr id="16" name="Rounded Rectangle 15"/>
          <p:cNvSpPr/>
          <p:nvPr/>
        </p:nvSpPr>
        <p:spPr>
          <a:xfrm>
            <a:off x="7102137" y="3827951"/>
            <a:ext cx="1981347" cy="716423"/>
          </a:xfrm>
          <a:prstGeom prst="roundRect">
            <a:avLst/>
          </a:prstGeom>
          <a:solidFill>
            <a:schemeClr val="bg1">
              <a:lumMod val="75000"/>
              <a:alpha val="27059"/>
            </a:schemeClr>
          </a:solidFill>
        </p:spPr>
        <p:style>
          <a:lnRef idx="3">
            <a:schemeClr val="lt1"/>
          </a:lnRef>
          <a:fillRef idx="1">
            <a:schemeClr val="accent1"/>
          </a:fillRef>
          <a:effectRef idx="1">
            <a:schemeClr val="accent1"/>
          </a:effectRef>
          <a:fontRef idx="minor">
            <a:schemeClr val="lt1"/>
          </a:fontRef>
        </p:style>
        <p:txBody>
          <a:bodyPr lIns="0" rIns="0" rtlCol="0" anchor="ctr"/>
          <a:lstStyle/>
          <a:p>
            <a:pPr algn="ctr"/>
            <a:r>
              <a:rPr lang="en-US" sz="1370" dirty="0">
                <a:solidFill>
                  <a:schemeClr val="tx1"/>
                </a:solidFill>
                <a:latin typeface="Merriweather Sans" charset="0"/>
                <a:ea typeface="Merriweather Sans" charset="0"/>
                <a:cs typeface="Merriweather Sans" charset="0"/>
              </a:rPr>
              <a:t>Reasoning with multiple pieces of text</a:t>
            </a:r>
          </a:p>
        </p:txBody>
      </p:sp>
      <p:sp>
        <p:nvSpPr>
          <p:cNvPr id="17" name="Rounded Rectangle 16"/>
          <p:cNvSpPr/>
          <p:nvPr/>
        </p:nvSpPr>
        <p:spPr>
          <a:xfrm>
            <a:off x="9271226" y="3840187"/>
            <a:ext cx="1981347" cy="716423"/>
          </a:xfrm>
          <a:prstGeom prst="roundRect">
            <a:avLst/>
          </a:prstGeom>
          <a:solidFill>
            <a:schemeClr val="bg1">
              <a:lumMod val="75000"/>
              <a:alpha val="27059"/>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dirty="0">
                <a:solidFill>
                  <a:schemeClr val="tx1"/>
                </a:solidFill>
                <a:latin typeface="Merriweather Sans" charset="0"/>
                <a:ea typeface="Merriweather Sans" charset="0"/>
                <a:cs typeface="Merriweather Sans" charset="0"/>
              </a:rPr>
              <a:t>Reasoning with common-sense understanding</a:t>
            </a:r>
          </a:p>
        </p:txBody>
      </p:sp>
      <p:sp>
        <p:nvSpPr>
          <p:cNvPr id="18" name="Rounded Rectangle 17"/>
          <p:cNvSpPr/>
          <p:nvPr/>
        </p:nvSpPr>
        <p:spPr>
          <a:xfrm>
            <a:off x="2714223" y="4985455"/>
            <a:ext cx="6391231" cy="716423"/>
          </a:xfrm>
          <a:prstGeom prst="roundRect">
            <a:avLst/>
          </a:prstGeom>
          <a:solidFill>
            <a:schemeClr val="bg1">
              <a:lumMod val="75000"/>
              <a:alpha val="27059"/>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1600" dirty="0">
                <a:solidFill>
                  <a:schemeClr val="tx1"/>
                </a:solidFill>
                <a:latin typeface="Merriweather Sans" charset="0"/>
                <a:ea typeface="Merriweather Sans" charset="0"/>
                <a:cs typeface="Merriweather Sans" charset="0"/>
              </a:rPr>
              <a:t>A framework to study reasoning, </a:t>
            </a:r>
            <a:br>
              <a:rPr lang="en-US" sz="1600" dirty="0">
                <a:solidFill>
                  <a:schemeClr val="tx1"/>
                </a:solidFill>
                <a:latin typeface="Merriweather Sans" charset="0"/>
                <a:ea typeface="Merriweather Sans" charset="0"/>
                <a:cs typeface="Merriweather Sans" charset="0"/>
              </a:rPr>
            </a:br>
            <a:r>
              <a:rPr lang="en-US" sz="1600" dirty="0">
                <a:solidFill>
                  <a:schemeClr val="tx1"/>
                </a:solidFill>
                <a:latin typeface="Merriweather Sans" charset="0"/>
                <a:ea typeface="Merriweather Sans" charset="0"/>
                <a:cs typeface="Merriweather Sans" charset="0"/>
              </a:rPr>
              <a:t>in presence of variability and ambiguity. </a:t>
            </a:r>
          </a:p>
        </p:txBody>
      </p:sp>
    </p:spTree>
    <p:extLst>
      <p:ext uri="{BB962C8B-B14F-4D97-AF65-F5344CB8AC3E}">
        <p14:creationId xmlns:p14="http://schemas.microsoft.com/office/powerpoint/2010/main" val="93461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Road map</a:t>
            </a:r>
          </a:p>
        </p:txBody>
      </p:sp>
      <p:sp>
        <p:nvSpPr>
          <p:cNvPr id="3" name="Content Placeholder 2"/>
          <p:cNvSpPr>
            <a:spLocks noGrp="1"/>
          </p:cNvSpPr>
          <p:nvPr>
            <p:ph idx="1"/>
          </p:nvPr>
        </p:nvSpPr>
        <p:spPr>
          <a:xfrm>
            <a:off x="783770" y="1584325"/>
            <a:ext cx="10877877" cy="4458732"/>
          </a:xfrm>
        </p:spPr>
        <p:txBody>
          <a:bodyPr>
            <a:normAutofit fontScale="62500" lnSpcReduction="20000"/>
          </a:bodyPr>
          <a:lstStyle/>
          <a:p>
            <a:r>
              <a:rPr lang="en-US" dirty="0"/>
              <a:t>Introduction and motivation </a:t>
            </a:r>
          </a:p>
          <a:p>
            <a:r>
              <a:rPr lang="en-US" dirty="0"/>
              <a:t>Part 1: Reasoning-Driven System Design</a:t>
            </a:r>
          </a:p>
          <a:p>
            <a:pPr lvl="1"/>
            <a:r>
              <a:rPr lang="en-US" dirty="0"/>
              <a:t>QA as Subgraph Optimization on Tabular Knowledge </a:t>
            </a:r>
            <a:r>
              <a:rPr lang="en-US" sz="1900" i="1" dirty="0">
                <a:solidFill>
                  <a:schemeClr val="accent1">
                    <a:lumMod val="75000"/>
                  </a:schemeClr>
                </a:solidFill>
              </a:rPr>
              <a:t>[IJCAI’16]</a:t>
            </a:r>
          </a:p>
          <a:p>
            <a:pPr lvl="1"/>
            <a:r>
              <a:rPr lang="en-US" dirty="0"/>
              <a:t>QA with Semantic Abstractions of Raw Text</a:t>
            </a:r>
            <a:r>
              <a:rPr lang="en-US" i="1" dirty="0">
                <a:solidFill>
                  <a:schemeClr val="accent1">
                    <a:lumMod val="75000"/>
                  </a:schemeClr>
                </a:solidFill>
              </a:rPr>
              <a:t> </a:t>
            </a:r>
            <a:r>
              <a:rPr lang="en-US" sz="1900" i="1" dirty="0">
                <a:solidFill>
                  <a:schemeClr val="accent1">
                    <a:lumMod val="75000"/>
                  </a:schemeClr>
                </a:solidFill>
              </a:rPr>
              <a:t>[AAAI’18]</a:t>
            </a:r>
          </a:p>
          <a:p>
            <a:pPr lvl="1"/>
            <a:r>
              <a:rPr lang="en-US" dirty="0"/>
              <a:t>Learning to Pay Attention to Essential Terms in Questions </a:t>
            </a:r>
            <a:r>
              <a:rPr lang="en-US" sz="1900" i="1" dirty="0">
                <a:solidFill>
                  <a:schemeClr val="accent1">
                    <a:lumMod val="75000"/>
                  </a:schemeClr>
                </a:solidFill>
              </a:rPr>
              <a:t>[CoNLL’17] </a:t>
            </a:r>
          </a:p>
          <a:p>
            <a:r>
              <a:rPr lang="en-US" dirty="0"/>
              <a:t>Part 2: Moving the Peaks Higher: More Challenging Datasets</a:t>
            </a:r>
          </a:p>
          <a:p>
            <a:pPr lvl="1"/>
            <a:r>
              <a:rPr lang="en-US" dirty="0"/>
              <a:t>A QA Benchmark for Reasoning on Multiple Sentences </a:t>
            </a:r>
            <a:r>
              <a:rPr lang="en-US" sz="1900" i="1" dirty="0">
                <a:solidFill>
                  <a:schemeClr val="accent1">
                    <a:lumMod val="75000"/>
                  </a:schemeClr>
                </a:solidFill>
              </a:rPr>
              <a:t>[NAACL’18] </a:t>
            </a:r>
            <a:endParaRPr lang="en-US" sz="1900" dirty="0"/>
          </a:p>
          <a:p>
            <a:pPr lvl="1"/>
            <a:r>
              <a:rPr lang="en-US" dirty="0"/>
              <a:t>A QA Benchmark for Temporal Common-sense </a:t>
            </a:r>
            <a:r>
              <a:rPr lang="en-US" sz="1900" i="1" dirty="0">
                <a:solidFill>
                  <a:schemeClr val="accent1">
                    <a:lumMod val="75000"/>
                  </a:schemeClr>
                </a:solidFill>
              </a:rPr>
              <a:t>[Submitted]</a:t>
            </a:r>
            <a:endParaRPr lang="en-US" sz="1900" dirty="0"/>
          </a:p>
          <a:p>
            <a:r>
              <a:rPr lang="en-US" dirty="0"/>
              <a:t>Part 3: Formal Study of Reasoning in Natural Language </a:t>
            </a:r>
          </a:p>
          <a:p>
            <a:pPr lvl="1"/>
            <a:r>
              <a:rPr lang="en-US" sz="2300" dirty="0"/>
              <a:t>Capabilities and Limitations of Reasoning in Natural Language</a:t>
            </a:r>
            <a:r>
              <a:rPr lang="en-US" dirty="0"/>
              <a:t> </a:t>
            </a:r>
            <a:r>
              <a:rPr lang="en-US" sz="1900" i="1" dirty="0">
                <a:solidFill>
                  <a:schemeClr val="accent1">
                    <a:lumMod val="75000"/>
                  </a:schemeClr>
                </a:solidFill>
              </a:rPr>
              <a:t>[In submission]</a:t>
            </a:r>
            <a:endParaRPr lang="en-US" sz="1900" dirty="0"/>
          </a:p>
          <a:p>
            <a:r>
              <a:rPr lang="en-US" dirty="0"/>
              <a:t>Conclusion </a:t>
            </a:r>
          </a:p>
          <a:p>
            <a:endParaRPr lang="en-US"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25</a:t>
            </a:fld>
            <a:endParaRPr lang="en-US" dirty="0"/>
          </a:p>
        </p:txBody>
      </p:sp>
      <p:pic>
        <p:nvPicPr>
          <p:cNvPr id="5" name="Google Shape;795;p81"/>
          <p:cNvPicPr preferRelativeResize="0"/>
          <p:nvPr/>
        </p:nvPicPr>
        <p:blipFill>
          <a:blip r:embed="rId3">
            <a:alphaModFix/>
          </a:blip>
          <a:stretch>
            <a:fillRect/>
          </a:stretch>
        </p:blipFill>
        <p:spPr>
          <a:xfrm>
            <a:off x="9449225" y="1285906"/>
            <a:ext cx="1915050" cy="1915050"/>
          </a:xfrm>
          <a:prstGeom prst="rect">
            <a:avLst/>
          </a:prstGeom>
          <a:noFill/>
          <a:ln>
            <a:noFill/>
          </a:ln>
        </p:spPr>
      </p:pic>
      <p:sp>
        <p:nvSpPr>
          <p:cNvPr id="6" name="Rounded Rectangle 5"/>
          <p:cNvSpPr/>
          <p:nvPr/>
        </p:nvSpPr>
        <p:spPr>
          <a:xfrm>
            <a:off x="783771" y="2069390"/>
            <a:ext cx="7845222" cy="2155372"/>
          </a:xfrm>
          <a:prstGeom prst="roundRect">
            <a:avLst>
              <a:gd name="adj" fmla="val 12122"/>
            </a:avLst>
          </a:prstGeom>
          <a:solidFill>
            <a:srgbClr val="5B9BD5">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83770" y="4241129"/>
            <a:ext cx="7845223" cy="1126229"/>
          </a:xfrm>
          <a:prstGeom prst="roundRect">
            <a:avLst>
              <a:gd name="adj" fmla="val 20054"/>
            </a:avLst>
          </a:prstGeom>
          <a:solidFill>
            <a:srgbClr val="FFFF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67273F6-D061-4B48-A09F-EC78AA4C00AB}"/>
              </a:ext>
            </a:extLst>
          </p:cNvPr>
          <p:cNvGrpSpPr/>
          <p:nvPr/>
        </p:nvGrpSpPr>
        <p:grpSpPr>
          <a:xfrm>
            <a:off x="8628994" y="3147076"/>
            <a:ext cx="2280457" cy="1657168"/>
            <a:chOff x="8628994" y="3147076"/>
            <a:chExt cx="2280457" cy="1657168"/>
          </a:xfrm>
        </p:grpSpPr>
        <p:sp>
          <p:nvSpPr>
            <p:cNvPr id="8" name="TextBox 7"/>
            <p:cNvSpPr txBox="1"/>
            <p:nvPr/>
          </p:nvSpPr>
          <p:spPr>
            <a:xfrm>
              <a:off x="9904048" y="3685792"/>
              <a:ext cx="1005403" cy="1015663"/>
            </a:xfrm>
            <a:prstGeom prst="rect">
              <a:avLst/>
            </a:prstGeom>
            <a:noFill/>
          </p:spPr>
          <p:txBody>
            <a:bodyPr wrap="none" rtlCol="0">
              <a:spAutoFit/>
            </a:bodyPr>
            <a:lstStyle/>
            <a:p>
              <a:r>
                <a:rPr lang="en-US" i="1" dirty="0">
                  <a:latin typeface="Calibri" charset="0"/>
                  <a:ea typeface="Calibri" charset="0"/>
                  <a:cs typeface="Calibri" charset="0"/>
                </a:rPr>
                <a:t>before</a:t>
              </a:r>
            </a:p>
            <a:p>
              <a:r>
                <a:rPr lang="en-US" sz="2400" b="1" i="1" dirty="0">
                  <a:latin typeface="Calibri" charset="0"/>
                  <a:ea typeface="Calibri" charset="0"/>
                  <a:cs typeface="Calibri" charset="0"/>
                </a:rPr>
                <a:t>Prelim</a:t>
              </a:r>
            </a:p>
            <a:p>
              <a:r>
                <a:rPr lang="en-US" i="1" dirty="0">
                  <a:latin typeface="Calibri" charset="0"/>
                  <a:ea typeface="Calibri" charset="0"/>
                  <a:cs typeface="Calibri" charset="0"/>
                </a:rPr>
                <a:t>after </a:t>
              </a:r>
            </a:p>
          </p:txBody>
        </p:sp>
        <p:cxnSp>
          <p:nvCxnSpPr>
            <p:cNvPr id="10" name="Elbow Connector 9"/>
            <p:cNvCxnSpPr>
              <a:stCxn id="8" idx="1"/>
              <a:endCxn id="6" idx="3"/>
            </p:cNvCxnSpPr>
            <p:nvPr/>
          </p:nvCxnSpPr>
          <p:spPr>
            <a:xfrm rot="10800000">
              <a:off x="8628994" y="3147076"/>
              <a:ext cx="1275055" cy="1046548"/>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8" idx="1"/>
              <a:endCxn id="7" idx="3"/>
            </p:cNvCxnSpPr>
            <p:nvPr/>
          </p:nvCxnSpPr>
          <p:spPr>
            <a:xfrm rot="10800000" flipV="1">
              <a:off x="8628994" y="4193624"/>
              <a:ext cx="1275055" cy="61062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078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CC444D-4393-6642-B901-9C1F71C22934}"/>
              </a:ext>
            </a:extLst>
          </p:cNvPr>
          <p:cNvSpPr>
            <a:spLocks noGrp="1"/>
          </p:cNvSpPr>
          <p:nvPr>
            <p:ph idx="1"/>
          </p:nvPr>
        </p:nvSpPr>
        <p:spPr/>
        <p:txBody>
          <a:bodyPr>
            <a:normAutofit fontScale="85000" lnSpcReduction="10000"/>
          </a:bodyPr>
          <a:lstStyle/>
          <a:p>
            <a:r>
              <a:rPr lang="en-US" dirty="0"/>
              <a:t>“Programs with common-sense”</a:t>
            </a:r>
          </a:p>
          <a:p>
            <a:pPr lvl="1"/>
            <a:r>
              <a:rPr lang="en-US" dirty="0"/>
              <a:t>Represent world knowledge semi-logical rules and reason with it. </a:t>
            </a:r>
          </a:p>
          <a:p>
            <a:pPr lvl="1"/>
            <a:endParaRPr lang="en-US" dirty="0"/>
          </a:p>
          <a:p>
            <a:r>
              <a:rPr lang="en-US" dirty="0"/>
              <a:t>“STUDENT”: </a:t>
            </a:r>
            <a:r>
              <a:rPr lang="en-US" sz="2000" dirty="0"/>
              <a:t>computer program to solve algebra word problems. </a:t>
            </a:r>
          </a:p>
          <a:p>
            <a:endParaRPr lang="en-US" dirty="0"/>
          </a:p>
          <a:p>
            <a:pPr marL="0" indent="0">
              <a:buNone/>
            </a:pPr>
            <a:endParaRPr lang="en-US" dirty="0"/>
          </a:p>
          <a:p>
            <a:endParaRPr lang="en-US" dirty="0"/>
          </a:p>
          <a:p>
            <a:r>
              <a:rPr lang="en-US" dirty="0"/>
              <a:t>Many ideas: Semantic Nets, Frames, Scripts, SHRDLU, etc. </a:t>
            </a:r>
          </a:p>
        </p:txBody>
      </p:sp>
      <p:sp>
        <p:nvSpPr>
          <p:cNvPr id="3" name="Slide Number Placeholder 2">
            <a:extLst>
              <a:ext uri="{FF2B5EF4-FFF2-40B4-BE49-F238E27FC236}">
                <a16:creationId xmlns:a16="http://schemas.microsoft.com/office/drawing/2014/main" id="{EE3C97F3-14F8-C440-AD5D-2DAFF0637FC0}"/>
              </a:ext>
            </a:extLst>
          </p:cNvPr>
          <p:cNvSpPr>
            <a:spLocks noGrp="1"/>
          </p:cNvSpPr>
          <p:nvPr>
            <p:ph type="sldNum" sz="quarter" idx="12"/>
          </p:nvPr>
        </p:nvSpPr>
        <p:spPr/>
        <p:txBody>
          <a:bodyPr/>
          <a:lstStyle/>
          <a:p>
            <a:fld id="{86B4B35C-345F-9846-8E6A-29269C850829}" type="slidenum">
              <a:rPr lang="en-US" smtClean="0"/>
              <a:pPr/>
              <a:t>26</a:t>
            </a:fld>
            <a:endParaRPr lang="en-US" dirty="0"/>
          </a:p>
        </p:txBody>
      </p:sp>
      <p:sp>
        <p:nvSpPr>
          <p:cNvPr id="4" name="Title 3">
            <a:extLst>
              <a:ext uri="{FF2B5EF4-FFF2-40B4-BE49-F238E27FC236}">
                <a16:creationId xmlns:a16="http://schemas.microsoft.com/office/drawing/2014/main" id="{750BDA1D-B4FB-2542-A9ED-88AC11E58F84}"/>
              </a:ext>
            </a:extLst>
          </p:cNvPr>
          <p:cNvSpPr>
            <a:spLocks noGrp="1"/>
          </p:cNvSpPr>
          <p:nvPr>
            <p:ph type="title"/>
          </p:nvPr>
        </p:nvSpPr>
        <p:spPr/>
        <p:txBody>
          <a:bodyPr/>
          <a:lstStyle/>
          <a:p>
            <a:r>
              <a:rPr lang="en-US" dirty="0"/>
              <a:t>The field: early days</a:t>
            </a:r>
          </a:p>
        </p:txBody>
      </p:sp>
      <p:sp>
        <p:nvSpPr>
          <p:cNvPr id="7" name="Google Shape;523;p71">
            <a:extLst>
              <a:ext uri="{FF2B5EF4-FFF2-40B4-BE49-F238E27FC236}">
                <a16:creationId xmlns:a16="http://schemas.microsoft.com/office/drawing/2014/main" id="{829D613E-EA50-284A-B18B-7323EC612A81}"/>
              </a:ext>
            </a:extLst>
          </p:cNvPr>
          <p:cNvSpPr txBox="1">
            <a:spLocks/>
          </p:cNvSpPr>
          <p:nvPr/>
        </p:nvSpPr>
        <p:spPr>
          <a:xfrm>
            <a:off x="6193765" y="1847088"/>
            <a:ext cx="2723897" cy="40722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Clr>
                <a:schemeClr val="dk1"/>
              </a:buClr>
              <a:buFont typeface="Wingdings" charset="2"/>
              <a:buNone/>
            </a:pPr>
            <a:r>
              <a:rPr lang="en-US" sz="1700" dirty="0">
                <a:solidFill>
                  <a:schemeClr val="bg1">
                    <a:lumMod val="50000"/>
                  </a:schemeClr>
                </a:solidFill>
                <a:latin typeface="Merriweather Sans" panose="02000503060000020004" pitchFamily="2" charset="77"/>
              </a:rPr>
              <a:t>[John McCarthy, 1959]</a:t>
            </a:r>
          </a:p>
        </p:txBody>
      </p:sp>
      <p:sp>
        <p:nvSpPr>
          <p:cNvPr id="8" name="Google Shape;523;p71">
            <a:extLst>
              <a:ext uri="{FF2B5EF4-FFF2-40B4-BE49-F238E27FC236}">
                <a16:creationId xmlns:a16="http://schemas.microsoft.com/office/drawing/2014/main" id="{B7C54C03-1438-2641-9B8B-24FA8E118FDB}"/>
              </a:ext>
            </a:extLst>
          </p:cNvPr>
          <p:cNvSpPr txBox="1">
            <a:spLocks/>
          </p:cNvSpPr>
          <p:nvPr/>
        </p:nvSpPr>
        <p:spPr>
          <a:xfrm>
            <a:off x="7978443" y="3302638"/>
            <a:ext cx="2723897" cy="40722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Clr>
                <a:schemeClr val="dk1"/>
              </a:buClr>
              <a:buFont typeface="Wingdings" charset="2"/>
              <a:buNone/>
            </a:pPr>
            <a:r>
              <a:rPr lang="en-US" sz="1700" dirty="0">
                <a:solidFill>
                  <a:schemeClr val="bg1">
                    <a:lumMod val="50000"/>
                  </a:schemeClr>
                </a:solidFill>
                <a:latin typeface="Merriweather Sans" panose="02000503060000020004" pitchFamily="2" charset="77"/>
              </a:rPr>
              <a:t>[Danny </a:t>
            </a:r>
            <a:r>
              <a:rPr lang="en-US" sz="1700" dirty="0" err="1">
                <a:solidFill>
                  <a:schemeClr val="bg1">
                    <a:lumMod val="50000"/>
                  </a:schemeClr>
                </a:solidFill>
                <a:latin typeface="Merriweather Sans" panose="02000503060000020004" pitchFamily="2" charset="77"/>
              </a:rPr>
              <a:t>Bobrow</a:t>
            </a:r>
            <a:r>
              <a:rPr lang="en-US" sz="1700" dirty="0">
                <a:solidFill>
                  <a:schemeClr val="bg1">
                    <a:lumMod val="50000"/>
                  </a:schemeClr>
                </a:solidFill>
                <a:latin typeface="Merriweather Sans" panose="02000503060000020004" pitchFamily="2" charset="77"/>
              </a:rPr>
              <a:t>, 1964]</a:t>
            </a:r>
          </a:p>
        </p:txBody>
      </p:sp>
      <p:sp>
        <p:nvSpPr>
          <p:cNvPr id="9" name="Rounded Rectangle 8">
            <a:extLst>
              <a:ext uri="{FF2B5EF4-FFF2-40B4-BE49-F238E27FC236}">
                <a16:creationId xmlns:a16="http://schemas.microsoft.com/office/drawing/2014/main" id="{0416C927-5A46-2640-AB0F-16CC6705A466}"/>
              </a:ext>
            </a:extLst>
          </p:cNvPr>
          <p:cNvSpPr/>
          <p:nvPr/>
        </p:nvSpPr>
        <p:spPr>
          <a:xfrm>
            <a:off x="2133595" y="3861157"/>
            <a:ext cx="7497737" cy="1359025"/>
          </a:xfrm>
          <a:prstGeom prst="roundRect">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50000"/>
              </a:lnSpc>
            </a:pPr>
            <a:r>
              <a:rPr lang="en-US" sz="1700" b="1" dirty="0">
                <a:solidFill>
                  <a:srgbClr val="002060"/>
                </a:solidFill>
                <a:latin typeface="Merriweather Sans" panose="02000503060000020004" pitchFamily="2" charset="77"/>
              </a:rPr>
              <a:t>Example:</a:t>
            </a:r>
            <a:r>
              <a:rPr lang="en-US" sz="1700" dirty="0">
                <a:latin typeface="Merriweather Sans" panose="02000503060000020004" pitchFamily="2" charset="77"/>
              </a:rPr>
              <a:t>  The distance between New York  to Los Angeles is 3000 miles. If the average speed of a jet place is 600 miles per hour, find the time it takes to travel from New York to Los Angeles by jet. </a:t>
            </a:r>
          </a:p>
        </p:txBody>
      </p:sp>
      <p:pic>
        <p:nvPicPr>
          <p:cNvPr id="10" name="Picture 9">
            <a:extLst>
              <a:ext uri="{FF2B5EF4-FFF2-40B4-BE49-F238E27FC236}">
                <a16:creationId xmlns:a16="http://schemas.microsoft.com/office/drawing/2014/main" id="{CC116545-A77E-284D-8D8A-2D064C8AA3AA}"/>
              </a:ext>
            </a:extLst>
          </p:cNvPr>
          <p:cNvPicPr>
            <a:picLocks noChangeAspect="1"/>
          </p:cNvPicPr>
          <p:nvPr/>
        </p:nvPicPr>
        <p:blipFill rotWithShape="1">
          <a:blip r:embed="rId3"/>
          <a:srcRect l="7656" t="9538" r="5283"/>
          <a:stretch/>
        </p:blipFill>
        <p:spPr>
          <a:xfrm>
            <a:off x="10386522" y="1488713"/>
            <a:ext cx="1187523" cy="1151960"/>
          </a:xfrm>
          <a:prstGeom prst="rect">
            <a:avLst/>
          </a:prstGeom>
        </p:spPr>
      </p:pic>
    </p:spTree>
    <p:extLst>
      <p:ext uri="{BB962C8B-B14F-4D97-AF65-F5344CB8AC3E}">
        <p14:creationId xmlns:p14="http://schemas.microsoft.com/office/powerpoint/2010/main" val="138829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866A1F-6E2C-9145-BCE9-1A797A9F9DA1}"/>
              </a:ext>
            </a:extLst>
          </p:cNvPr>
          <p:cNvSpPr>
            <a:spLocks noGrp="1"/>
          </p:cNvSpPr>
          <p:nvPr>
            <p:ph idx="1"/>
          </p:nvPr>
        </p:nvSpPr>
        <p:spPr>
          <a:xfrm>
            <a:off x="405245" y="1570470"/>
            <a:ext cx="11394948" cy="4458732"/>
          </a:xfrm>
        </p:spPr>
        <p:txBody>
          <a:bodyPr>
            <a:normAutofit/>
          </a:bodyPr>
          <a:lstStyle/>
          <a:p>
            <a:r>
              <a:rPr lang="en-US" sz="2400" dirty="0"/>
              <a:t>Statistical-learning boom </a:t>
            </a:r>
          </a:p>
          <a:p>
            <a:r>
              <a:rPr lang="en-US" sz="2400" dirty="0"/>
              <a:t>Recent years: </a:t>
            </a:r>
          </a:p>
          <a:p>
            <a:pPr lvl="1"/>
            <a:r>
              <a:rPr lang="en-US" sz="2000" dirty="0"/>
              <a:t>Many large datasets </a:t>
            </a:r>
          </a:p>
          <a:p>
            <a:pPr lvl="1"/>
            <a:r>
              <a:rPr lang="en-US" sz="2000" dirty="0"/>
              <a:t>Successes, with neural nets </a:t>
            </a:r>
          </a:p>
          <a:p>
            <a:pPr lvl="2"/>
            <a:r>
              <a:rPr lang="en-US" sz="1600" dirty="0"/>
              <a:t>Faster computers (e.g., GPUs) </a:t>
            </a:r>
          </a:p>
          <a:p>
            <a:pPr lvl="2"/>
            <a:r>
              <a:rPr lang="en-US" sz="1600" dirty="0"/>
              <a:t>New computational modules (e.g., Attentions)</a:t>
            </a:r>
          </a:p>
          <a:p>
            <a:pPr lvl="2"/>
            <a:r>
              <a:rPr lang="en-US" sz="1600" dirty="0"/>
              <a:t>More data </a:t>
            </a:r>
          </a:p>
        </p:txBody>
      </p:sp>
      <p:sp>
        <p:nvSpPr>
          <p:cNvPr id="3" name="Slide Number Placeholder 2">
            <a:extLst>
              <a:ext uri="{FF2B5EF4-FFF2-40B4-BE49-F238E27FC236}">
                <a16:creationId xmlns:a16="http://schemas.microsoft.com/office/drawing/2014/main" id="{8A0FFF12-C29E-DA45-AA3B-23DB252A90BC}"/>
              </a:ext>
            </a:extLst>
          </p:cNvPr>
          <p:cNvSpPr>
            <a:spLocks noGrp="1"/>
          </p:cNvSpPr>
          <p:nvPr>
            <p:ph type="sldNum" sz="quarter" idx="12"/>
          </p:nvPr>
        </p:nvSpPr>
        <p:spPr/>
        <p:txBody>
          <a:bodyPr/>
          <a:lstStyle/>
          <a:p>
            <a:fld id="{86B4B35C-345F-9846-8E6A-29269C850829}" type="slidenum">
              <a:rPr lang="en-US" smtClean="0"/>
              <a:pPr/>
              <a:t>27</a:t>
            </a:fld>
            <a:endParaRPr lang="en-US" dirty="0"/>
          </a:p>
        </p:txBody>
      </p:sp>
      <p:sp>
        <p:nvSpPr>
          <p:cNvPr id="4" name="Title 3">
            <a:extLst>
              <a:ext uri="{FF2B5EF4-FFF2-40B4-BE49-F238E27FC236}">
                <a16:creationId xmlns:a16="http://schemas.microsoft.com/office/drawing/2014/main" id="{9BECAD06-BDF2-D142-915F-2FD7307B1F52}"/>
              </a:ext>
            </a:extLst>
          </p:cNvPr>
          <p:cNvSpPr>
            <a:spLocks noGrp="1"/>
          </p:cNvSpPr>
          <p:nvPr>
            <p:ph type="title"/>
          </p:nvPr>
        </p:nvSpPr>
        <p:spPr/>
        <p:txBody>
          <a:bodyPr/>
          <a:lstStyle/>
          <a:p>
            <a:r>
              <a:rPr lang="en-US" dirty="0"/>
              <a:t>The recent state of the field: good news</a:t>
            </a:r>
          </a:p>
        </p:txBody>
      </p:sp>
      <p:sp>
        <p:nvSpPr>
          <p:cNvPr id="5" name="Rectangle 4">
            <a:extLst>
              <a:ext uri="{FF2B5EF4-FFF2-40B4-BE49-F238E27FC236}">
                <a16:creationId xmlns:a16="http://schemas.microsoft.com/office/drawing/2014/main" id="{1B7A66FE-5C02-A148-9A7E-2CAD7C9AC51A}"/>
              </a:ext>
            </a:extLst>
          </p:cNvPr>
          <p:cNvSpPr/>
          <p:nvPr/>
        </p:nvSpPr>
        <p:spPr>
          <a:xfrm>
            <a:off x="3783853" y="3004075"/>
            <a:ext cx="3183885" cy="338554"/>
          </a:xfrm>
          <a:prstGeom prst="rect">
            <a:avLst/>
          </a:prstGeom>
        </p:spPr>
        <p:txBody>
          <a:bodyPr wrap="none">
            <a:spAutoFit/>
          </a:bodyPr>
          <a:lstStyle/>
          <a:p>
            <a:pPr algn="ctr"/>
            <a:r>
              <a:rPr lang="en-US" sz="1600" dirty="0">
                <a:solidFill>
                  <a:schemeClr val="bg1">
                    <a:lumMod val="50000"/>
                  </a:schemeClr>
                </a:solidFill>
                <a:latin typeface="Merriweather Sans" charset="0"/>
                <a:ea typeface="Merriweather Sans" charset="0"/>
                <a:cs typeface="Merriweather Sans" charset="0"/>
              </a:rPr>
              <a:t>[</a:t>
            </a:r>
            <a:r>
              <a:rPr lang="en-US" sz="1600" dirty="0" err="1">
                <a:solidFill>
                  <a:schemeClr val="bg1">
                    <a:lumMod val="50000"/>
                  </a:schemeClr>
                </a:solidFill>
                <a:latin typeface="Merriweather Sans" charset="0"/>
                <a:ea typeface="Merriweather Sans" charset="0"/>
                <a:cs typeface="Merriweather Sans" charset="0"/>
              </a:rPr>
              <a:t>Rajpurkar</a:t>
            </a:r>
            <a:r>
              <a:rPr lang="en-US" sz="1600" dirty="0">
                <a:solidFill>
                  <a:schemeClr val="bg1">
                    <a:lumMod val="50000"/>
                  </a:schemeClr>
                </a:solidFill>
                <a:latin typeface="Merriweather Sans" charset="0"/>
                <a:ea typeface="Merriweather Sans" charset="0"/>
                <a:cs typeface="Merriweather Sans" charset="0"/>
              </a:rPr>
              <a:t> at al, 2016; others]</a:t>
            </a:r>
          </a:p>
        </p:txBody>
      </p:sp>
      <p:grpSp>
        <p:nvGrpSpPr>
          <p:cNvPr id="6" name="Group 5">
            <a:extLst>
              <a:ext uri="{FF2B5EF4-FFF2-40B4-BE49-F238E27FC236}">
                <a16:creationId xmlns:a16="http://schemas.microsoft.com/office/drawing/2014/main" id="{8585CCA7-9F66-2142-B421-38EC8741C7B7}"/>
              </a:ext>
            </a:extLst>
          </p:cNvPr>
          <p:cNvGrpSpPr/>
          <p:nvPr/>
        </p:nvGrpSpPr>
        <p:grpSpPr>
          <a:xfrm>
            <a:off x="8820039" y="1959478"/>
            <a:ext cx="3154445" cy="3931459"/>
            <a:chOff x="8820039" y="1959478"/>
            <a:chExt cx="3154445" cy="3931459"/>
          </a:xfrm>
        </p:grpSpPr>
        <p:sp>
          <p:nvSpPr>
            <p:cNvPr id="25" name="Google Shape;1267;p104">
              <a:extLst>
                <a:ext uri="{FF2B5EF4-FFF2-40B4-BE49-F238E27FC236}">
                  <a16:creationId xmlns:a16="http://schemas.microsoft.com/office/drawing/2014/main" id="{B31E5BFD-EE55-2D40-905A-58F2862048C4}"/>
                </a:ext>
              </a:extLst>
            </p:cNvPr>
            <p:cNvSpPr txBox="1"/>
            <p:nvPr/>
          </p:nvSpPr>
          <p:spPr>
            <a:xfrm>
              <a:off x="8820039" y="1959478"/>
              <a:ext cx="3102999" cy="3931459"/>
            </a:xfrm>
            <a:prstGeom prst="roundRect">
              <a:avLst/>
            </a:prstGeom>
            <a:solidFill>
              <a:schemeClr val="bg1">
                <a:lumMod val="95000"/>
              </a:schemeClr>
            </a:solidFill>
            <a:ln w="28575" cap="flat" cmpd="sng">
              <a:noFill/>
              <a:prstDash val="solid"/>
              <a:round/>
              <a:headEnd type="none" w="sm" len="sm"/>
              <a:tailEnd type="none" w="sm" len="sm"/>
            </a:ln>
          </p:spPr>
          <p:txBody>
            <a:bodyPr spcFirstLastPara="1" wrap="square" lIns="0" tIns="91425" rIns="0" bIns="91425" anchor="t" anchorCtr="0">
              <a:noAutofit/>
            </a:bodyPr>
            <a:lstStyle/>
            <a:p>
              <a:pPr>
                <a:lnSpc>
                  <a:spcPct val="150000"/>
                </a:lnSpc>
              </a:pPr>
              <a:endParaRPr lang="en-US" sz="1600" dirty="0">
                <a:latin typeface="Merriweather Sans" charset="0"/>
                <a:ea typeface="Merriweather Sans" charset="0"/>
                <a:cs typeface="Merriweather Sans" charset="0"/>
              </a:endParaRPr>
            </a:p>
          </p:txBody>
        </p:sp>
        <p:cxnSp>
          <p:nvCxnSpPr>
            <p:cNvPr id="7" name="Straight Connector 6">
              <a:extLst>
                <a:ext uri="{FF2B5EF4-FFF2-40B4-BE49-F238E27FC236}">
                  <a16:creationId xmlns:a16="http://schemas.microsoft.com/office/drawing/2014/main" id="{CCBCD581-9B98-304F-9BA4-A5D097EC888F}"/>
                </a:ext>
              </a:extLst>
            </p:cNvPr>
            <p:cNvCxnSpPr>
              <a:cxnSpLocks/>
            </p:cNvCxnSpPr>
            <p:nvPr/>
          </p:nvCxnSpPr>
          <p:spPr>
            <a:xfrm>
              <a:off x="11296249" y="2070377"/>
              <a:ext cx="4438" cy="3675707"/>
            </a:xfrm>
            <a:prstGeom prst="line">
              <a:avLst/>
            </a:prstGeom>
            <a:ln w="57150">
              <a:headEnd type="triangle" w="med" len="med"/>
              <a:tailEnd type="none" w="med" len="med"/>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D062FE0B-B683-3744-8180-BB8869DBB372}"/>
                </a:ext>
              </a:extLst>
            </p:cNvPr>
            <p:cNvSpPr txBox="1"/>
            <p:nvPr/>
          </p:nvSpPr>
          <p:spPr>
            <a:xfrm>
              <a:off x="11309736" y="2519368"/>
              <a:ext cx="652743" cy="323165"/>
            </a:xfrm>
            <a:prstGeom prst="rect">
              <a:avLst/>
            </a:prstGeom>
            <a:noFill/>
          </p:spPr>
          <p:txBody>
            <a:bodyPr wrap="square" rtlCol="0">
              <a:spAutoFit/>
            </a:bodyPr>
            <a:lstStyle/>
            <a:p>
              <a:r>
                <a:rPr lang="en-US" sz="1500" dirty="0">
                  <a:latin typeface="Merriweather Sans" panose="02000503060000020004" pitchFamily="2" charset="77"/>
                </a:rPr>
                <a:t>2018</a:t>
              </a:r>
            </a:p>
          </p:txBody>
        </p:sp>
        <p:sp>
          <p:nvSpPr>
            <p:cNvPr id="11" name="TextBox 10">
              <a:extLst>
                <a:ext uri="{FF2B5EF4-FFF2-40B4-BE49-F238E27FC236}">
                  <a16:creationId xmlns:a16="http://schemas.microsoft.com/office/drawing/2014/main" id="{144B8F9D-13AB-CC40-81CA-0775EC85F220}"/>
                </a:ext>
              </a:extLst>
            </p:cNvPr>
            <p:cNvSpPr txBox="1"/>
            <p:nvPr/>
          </p:nvSpPr>
          <p:spPr>
            <a:xfrm>
              <a:off x="11321741" y="3341228"/>
              <a:ext cx="652743" cy="323165"/>
            </a:xfrm>
            <a:prstGeom prst="rect">
              <a:avLst/>
            </a:prstGeom>
            <a:noFill/>
          </p:spPr>
          <p:txBody>
            <a:bodyPr wrap="square" rtlCol="0">
              <a:spAutoFit/>
            </a:bodyPr>
            <a:lstStyle/>
            <a:p>
              <a:r>
                <a:rPr lang="en-US" sz="1500" dirty="0">
                  <a:latin typeface="Merriweather Sans" panose="02000503060000020004" pitchFamily="2" charset="77"/>
                </a:rPr>
                <a:t>2017</a:t>
              </a:r>
            </a:p>
          </p:txBody>
        </p:sp>
        <p:sp>
          <p:nvSpPr>
            <p:cNvPr id="12" name="TextBox 11">
              <a:extLst>
                <a:ext uri="{FF2B5EF4-FFF2-40B4-BE49-F238E27FC236}">
                  <a16:creationId xmlns:a16="http://schemas.microsoft.com/office/drawing/2014/main" id="{BF65A925-5FF9-B643-9D94-50C5B4FA3252}"/>
                </a:ext>
              </a:extLst>
            </p:cNvPr>
            <p:cNvSpPr txBox="1"/>
            <p:nvPr/>
          </p:nvSpPr>
          <p:spPr>
            <a:xfrm>
              <a:off x="11309735" y="4141481"/>
              <a:ext cx="652743" cy="323165"/>
            </a:xfrm>
            <a:prstGeom prst="rect">
              <a:avLst/>
            </a:prstGeom>
            <a:noFill/>
          </p:spPr>
          <p:txBody>
            <a:bodyPr wrap="square" rtlCol="0">
              <a:spAutoFit/>
            </a:bodyPr>
            <a:lstStyle/>
            <a:p>
              <a:r>
                <a:rPr lang="en-US" sz="1500" dirty="0">
                  <a:latin typeface="Merriweather Sans" panose="02000503060000020004" pitchFamily="2" charset="77"/>
                </a:rPr>
                <a:t>2016</a:t>
              </a:r>
            </a:p>
          </p:txBody>
        </p:sp>
        <p:sp>
          <p:nvSpPr>
            <p:cNvPr id="13" name="TextBox 12">
              <a:extLst>
                <a:ext uri="{FF2B5EF4-FFF2-40B4-BE49-F238E27FC236}">
                  <a16:creationId xmlns:a16="http://schemas.microsoft.com/office/drawing/2014/main" id="{BA57BF45-D277-934F-824C-A0C2143B9CC2}"/>
                </a:ext>
              </a:extLst>
            </p:cNvPr>
            <p:cNvSpPr txBox="1"/>
            <p:nvPr/>
          </p:nvSpPr>
          <p:spPr>
            <a:xfrm>
              <a:off x="11297455" y="5030593"/>
              <a:ext cx="652743" cy="323165"/>
            </a:xfrm>
            <a:prstGeom prst="rect">
              <a:avLst/>
            </a:prstGeom>
            <a:noFill/>
          </p:spPr>
          <p:txBody>
            <a:bodyPr wrap="square" rtlCol="0">
              <a:spAutoFit/>
            </a:bodyPr>
            <a:lstStyle/>
            <a:p>
              <a:r>
                <a:rPr lang="en-US" sz="1500" dirty="0">
                  <a:latin typeface="Merriweather Sans" panose="02000503060000020004" pitchFamily="2" charset="77"/>
                </a:rPr>
                <a:t>2015</a:t>
              </a:r>
            </a:p>
          </p:txBody>
        </p:sp>
        <p:sp>
          <p:nvSpPr>
            <p:cNvPr id="18" name="Rectangle 17">
              <a:extLst>
                <a:ext uri="{FF2B5EF4-FFF2-40B4-BE49-F238E27FC236}">
                  <a16:creationId xmlns:a16="http://schemas.microsoft.com/office/drawing/2014/main" id="{B0CE7432-451D-3643-B224-053C3404AF10}"/>
                </a:ext>
              </a:extLst>
            </p:cNvPr>
            <p:cNvSpPr/>
            <p:nvPr/>
          </p:nvSpPr>
          <p:spPr>
            <a:xfrm>
              <a:off x="8905991" y="4882519"/>
              <a:ext cx="2339102" cy="646331"/>
            </a:xfrm>
            <a:prstGeom prst="rect">
              <a:avLst/>
            </a:prstGeom>
          </p:spPr>
          <p:txBody>
            <a:bodyPr wrap="none">
              <a:spAutoFit/>
            </a:bodyPr>
            <a:lstStyle/>
            <a:p>
              <a:pPr algn="ctr"/>
              <a:r>
                <a:rPr lang="en-US" sz="1200" dirty="0">
                  <a:latin typeface="Merriweather Sans" panose="02000503060000020004" pitchFamily="2" charset="77"/>
                </a:rPr>
                <a:t>Super –human performance </a:t>
              </a:r>
              <a:br>
                <a:rPr lang="en-US" sz="1200" dirty="0">
                  <a:latin typeface="Merriweather Sans" panose="02000503060000020004" pitchFamily="2" charset="77"/>
                </a:rPr>
              </a:br>
              <a:r>
                <a:rPr lang="en-US" sz="1200" dirty="0">
                  <a:latin typeface="Merriweather Sans" panose="02000503060000020004" pitchFamily="2" charset="77"/>
                </a:rPr>
                <a:t>in “object recognition” &amp; </a:t>
              </a:r>
              <a:br>
                <a:rPr lang="en-US" sz="1200" dirty="0">
                  <a:latin typeface="Merriweather Sans" panose="02000503060000020004" pitchFamily="2" charset="77"/>
                </a:rPr>
              </a:br>
              <a:r>
                <a:rPr lang="en-US" sz="1200" dirty="0">
                  <a:latin typeface="Merriweather Sans" panose="02000503060000020004" pitchFamily="2" charset="77"/>
                </a:rPr>
                <a:t>“image captioning”</a:t>
              </a:r>
            </a:p>
          </p:txBody>
        </p:sp>
        <p:sp>
          <p:nvSpPr>
            <p:cNvPr id="19" name="Rectangle 18">
              <a:extLst>
                <a:ext uri="{FF2B5EF4-FFF2-40B4-BE49-F238E27FC236}">
                  <a16:creationId xmlns:a16="http://schemas.microsoft.com/office/drawing/2014/main" id="{95E76AC5-FCB4-1145-B4B0-EB36F2FBF9D7}"/>
                </a:ext>
              </a:extLst>
            </p:cNvPr>
            <p:cNvSpPr/>
            <p:nvPr/>
          </p:nvSpPr>
          <p:spPr>
            <a:xfrm>
              <a:off x="9214569" y="4114395"/>
              <a:ext cx="1721945" cy="461665"/>
            </a:xfrm>
            <a:prstGeom prst="rect">
              <a:avLst/>
            </a:prstGeom>
          </p:spPr>
          <p:txBody>
            <a:bodyPr wrap="none">
              <a:spAutoFit/>
            </a:bodyPr>
            <a:lstStyle/>
            <a:p>
              <a:pPr algn="ctr"/>
              <a:r>
                <a:rPr lang="en-US" sz="1200" dirty="0">
                  <a:latin typeface="Merriweather Sans" panose="02000503060000020004" pitchFamily="2" charset="77"/>
                </a:rPr>
                <a:t>Google deep-net </a:t>
              </a:r>
              <a:br>
                <a:rPr lang="en-US" sz="1200" dirty="0">
                  <a:latin typeface="Merriweather Sans" panose="02000503060000020004" pitchFamily="2" charset="77"/>
                </a:rPr>
              </a:br>
              <a:r>
                <a:rPr lang="en-US" sz="1200" dirty="0">
                  <a:latin typeface="Merriweather Sans" panose="02000503060000020004" pitchFamily="2" charset="77"/>
                </a:rPr>
                <a:t>machine translation </a:t>
              </a:r>
            </a:p>
          </p:txBody>
        </p:sp>
        <p:sp>
          <p:nvSpPr>
            <p:cNvPr id="20" name="Rectangle 19">
              <a:extLst>
                <a:ext uri="{FF2B5EF4-FFF2-40B4-BE49-F238E27FC236}">
                  <a16:creationId xmlns:a16="http://schemas.microsoft.com/office/drawing/2014/main" id="{249BB944-5304-EE45-A6D0-E2529EA5DA06}"/>
                </a:ext>
              </a:extLst>
            </p:cNvPr>
            <p:cNvSpPr/>
            <p:nvPr/>
          </p:nvSpPr>
          <p:spPr>
            <a:xfrm>
              <a:off x="8943660" y="3297089"/>
              <a:ext cx="2263761" cy="461665"/>
            </a:xfrm>
            <a:prstGeom prst="rect">
              <a:avLst/>
            </a:prstGeom>
          </p:spPr>
          <p:txBody>
            <a:bodyPr wrap="none">
              <a:spAutoFit/>
            </a:bodyPr>
            <a:lstStyle/>
            <a:p>
              <a:pPr algn="ctr"/>
              <a:r>
                <a:rPr lang="en-US" sz="1200" dirty="0">
                  <a:latin typeface="Merriweather Sans" panose="02000503060000020004" pitchFamily="2" charset="77"/>
                </a:rPr>
                <a:t>Super-human performance </a:t>
              </a:r>
              <a:br>
                <a:rPr lang="en-US" sz="1200" dirty="0">
                  <a:latin typeface="Merriweather Sans" panose="02000503060000020004" pitchFamily="2" charset="77"/>
                </a:rPr>
              </a:br>
              <a:r>
                <a:rPr lang="en-US" sz="1200" dirty="0">
                  <a:latin typeface="Merriweather Sans" panose="02000503060000020004" pitchFamily="2" charset="77"/>
                </a:rPr>
                <a:t>in “machine-translation” </a:t>
              </a:r>
            </a:p>
          </p:txBody>
        </p:sp>
        <p:sp>
          <p:nvSpPr>
            <p:cNvPr id="21" name="Rectangle 20">
              <a:extLst>
                <a:ext uri="{FF2B5EF4-FFF2-40B4-BE49-F238E27FC236}">
                  <a16:creationId xmlns:a16="http://schemas.microsoft.com/office/drawing/2014/main" id="{39AD0637-D07B-EE4A-A78D-709F2E277FA9}"/>
                </a:ext>
              </a:extLst>
            </p:cNvPr>
            <p:cNvSpPr/>
            <p:nvPr/>
          </p:nvSpPr>
          <p:spPr>
            <a:xfrm>
              <a:off x="8883998" y="2412041"/>
              <a:ext cx="2345514" cy="646331"/>
            </a:xfrm>
            <a:prstGeom prst="rect">
              <a:avLst/>
            </a:prstGeom>
          </p:spPr>
          <p:txBody>
            <a:bodyPr wrap="none">
              <a:spAutoFit/>
            </a:bodyPr>
            <a:lstStyle/>
            <a:p>
              <a:pPr algn="ctr"/>
              <a:r>
                <a:rPr lang="en-US" sz="1200" dirty="0">
                  <a:latin typeface="Merriweather Sans" panose="02000503060000020004" pitchFamily="2" charset="77"/>
                </a:rPr>
                <a:t>Super-human performance </a:t>
              </a:r>
              <a:br>
                <a:rPr lang="en-US" sz="1200" dirty="0">
                  <a:latin typeface="Merriweather Sans" panose="02000503060000020004" pitchFamily="2" charset="77"/>
                </a:rPr>
              </a:br>
              <a:r>
                <a:rPr lang="en-US" sz="1200" dirty="0">
                  <a:latin typeface="Merriweather Sans" panose="02000503060000020004" pitchFamily="2" charset="77"/>
                </a:rPr>
                <a:t>in “machine comprehension”</a:t>
              </a:r>
              <a:br>
                <a:rPr lang="en-US" sz="1200" dirty="0">
                  <a:latin typeface="Merriweather Sans" panose="02000503060000020004" pitchFamily="2" charset="77"/>
                </a:rPr>
              </a:br>
              <a:r>
                <a:rPr lang="en-US" sz="1200" dirty="0">
                  <a:latin typeface="Merriweather Sans" panose="02000503060000020004" pitchFamily="2" charset="77"/>
                </a:rPr>
                <a:t>(</a:t>
              </a:r>
              <a:r>
                <a:rPr lang="en-US" sz="1200" dirty="0" err="1">
                  <a:latin typeface="Merriweather Sans" panose="02000503060000020004" pitchFamily="2" charset="77"/>
                </a:rPr>
                <a:t>SQuAD</a:t>
              </a:r>
              <a:r>
                <a:rPr lang="en-US" sz="1200" dirty="0">
                  <a:latin typeface="Merriweather Sans" panose="02000503060000020004" pitchFamily="2" charset="77"/>
                </a:rPr>
                <a:t>) </a:t>
              </a:r>
            </a:p>
          </p:txBody>
        </p:sp>
      </p:grpSp>
      <p:sp>
        <p:nvSpPr>
          <p:cNvPr id="17" name="Google Shape;523;p71">
            <a:extLst>
              <a:ext uri="{FF2B5EF4-FFF2-40B4-BE49-F238E27FC236}">
                <a16:creationId xmlns:a16="http://schemas.microsoft.com/office/drawing/2014/main" id="{B29C98F2-E412-2F4A-AAAE-049D48FD03B9}"/>
              </a:ext>
            </a:extLst>
          </p:cNvPr>
          <p:cNvSpPr txBox="1">
            <a:spLocks/>
          </p:cNvSpPr>
          <p:nvPr/>
        </p:nvSpPr>
        <p:spPr>
          <a:xfrm>
            <a:off x="4589887" y="1789335"/>
            <a:ext cx="3595634" cy="40722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Clr>
                <a:schemeClr val="dk1"/>
              </a:buClr>
              <a:buFont typeface="Wingdings" charset="2"/>
              <a:buNone/>
            </a:pPr>
            <a:r>
              <a:rPr lang="en-US" sz="1700" dirty="0">
                <a:solidFill>
                  <a:schemeClr val="bg1">
                    <a:lumMod val="50000"/>
                  </a:schemeClr>
                </a:solidFill>
                <a:latin typeface="Merriweather Sans" panose="02000503060000020004" pitchFamily="2" charset="77"/>
              </a:rPr>
              <a:t>[Brown; Jelinek; others; 90s]</a:t>
            </a:r>
          </a:p>
        </p:txBody>
      </p:sp>
    </p:spTree>
    <p:extLst>
      <p:ext uri="{BB962C8B-B14F-4D97-AF65-F5344CB8AC3E}">
        <p14:creationId xmlns:p14="http://schemas.microsoft.com/office/powerpoint/2010/main" val="419049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866A1F-6E2C-9145-BCE9-1A797A9F9DA1}"/>
              </a:ext>
            </a:extLst>
          </p:cNvPr>
          <p:cNvSpPr>
            <a:spLocks noGrp="1"/>
          </p:cNvSpPr>
          <p:nvPr>
            <p:ph idx="1"/>
          </p:nvPr>
        </p:nvSpPr>
        <p:spPr/>
        <p:txBody>
          <a:bodyPr>
            <a:normAutofit fontScale="92500" lnSpcReduction="10000"/>
          </a:bodyPr>
          <a:lstStyle/>
          <a:p>
            <a:r>
              <a:rPr lang="en-US" dirty="0"/>
              <a:t>The systems easily break-down.</a:t>
            </a:r>
          </a:p>
          <a:p>
            <a:endParaRPr lang="en-US" dirty="0"/>
          </a:p>
          <a:p>
            <a:r>
              <a:rPr lang="en-US" dirty="0"/>
              <a:t>Discoveries are more about tasks (datasets). </a:t>
            </a:r>
          </a:p>
          <a:p>
            <a:endParaRPr lang="en-US" dirty="0"/>
          </a:p>
          <a:p>
            <a:r>
              <a:rPr lang="en-US" dirty="0"/>
              <a:t>Many problems with no significant success</a:t>
            </a:r>
          </a:p>
          <a:p>
            <a:pPr lvl="1"/>
            <a:r>
              <a:rPr lang="en-US" dirty="0"/>
              <a:t>Math word problems; dialogue; fake-news; many others. </a:t>
            </a:r>
          </a:p>
          <a:p>
            <a:r>
              <a:rPr lang="en-US" dirty="0"/>
              <a:t>Many of problems haven’t even been defined yet. </a:t>
            </a:r>
          </a:p>
        </p:txBody>
      </p:sp>
      <p:sp>
        <p:nvSpPr>
          <p:cNvPr id="3" name="Slide Number Placeholder 2">
            <a:extLst>
              <a:ext uri="{FF2B5EF4-FFF2-40B4-BE49-F238E27FC236}">
                <a16:creationId xmlns:a16="http://schemas.microsoft.com/office/drawing/2014/main" id="{8A0FFF12-C29E-DA45-AA3B-23DB252A90BC}"/>
              </a:ext>
            </a:extLst>
          </p:cNvPr>
          <p:cNvSpPr>
            <a:spLocks noGrp="1"/>
          </p:cNvSpPr>
          <p:nvPr>
            <p:ph type="sldNum" sz="quarter" idx="12"/>
          </p:nvPr>
        </p:nvSpPr>
        <p:spPr/>
        <p:txBody>
          <a:bodyPr/>
          <a:lstStyle/>
          <a:p>
            <a:fld id="{86B4B35C-345F-9846-8E6A-29269C850829}" type="slidenum">
              <a:rPr lang="en-US" smtClean="0"/>
              <a:pPr/>
              <a:t>28</a:t>
            </a:fld>
            <a:endParaRPr lang="en-US" dirty="0"/>
          </a:p>
        </p:txBody>
      </p:sp>
      <p:sp>
        <p:nvSpPr>
          <p:cNvPr id="4" name="Title 3">
            <a:extLst>
              <a:ext uri="{FF2B5EF4-FFF2-40B4-BE49-F238E27FC236}">
                <a16:creationId xmlns:a16="http://schemas.microsoft.com/office/drawing/2014/main" id="{9BECAD06-BDF2-D142-915F-2FD7307B1F52}"/>
              </a:ext>
            </a:extLst>
          </p:cNvPr>
          <p:cNvSpPr>
            <a:spLocks noGrp="1"/>
          </p:cNvSpPr>
          <p:nvPr>
            <p:ph type="title"/>
          </p:nvPr>
        </p:nvSpPr>
        <p:spPr/>
        <p:txBody>
          <a:bodyPr/>
          <a:lstStyle/>
          <a:p>
            <a:r>
              <a:rPr lang="en-US" dirty="0"/>
              <a:t>The recent state of the field: bad news</a:t>
            </a:r>
          </a:p>
        </p:txBody>
      </p:sp>
      <p:grpSp>
        <p:nvGrpSpPr>
          <p:cNvPr id="5" name="Group 4">
            <a:extLst>
              <a:ext uri="{FF2B5EF4-FFF2-40B4-BE49-F238E27FC236}">
                <a16:creationId xmlns:a16="http://schemas.microsoft.com/office/drawing/2014/main" id="{2F515C78-32E8-514F-A38B-27BE2E4BB5C2}"/>
              </a:ext>
            </a:extLst>
          </p:cNvPr>
          <p:cNvGrpSpPr/>
          <p:nvPr/>
        </p:nvGrpSpPr>
        <p:grpSpPr>
          <a:xfrm>
            <a:off x="8994837" y="1959478"/>
            <a:ext cx="3090486" cy="3931459"/>
            <a:chOff x="8883998" y="1959478"/>
            <a:chExt cx="3090486" cy="3931459"/>
          </a:xfrm>
        </p:grpSpPr>
        <p:sp>
          <p:nvSpPr>
            <p:cNvPr id="25" name="Google Shape;1267;p104">
              <a:extLst>
                <a:ext uri="{FF2B5EF4-FFF2-40B4-BE49-F238E27FC236}">
                  <a16:creationId xmlns:a16="http://schemas.microsoft.com/office/drawing/2014/main" id="{B31E5BFD-EE55-2D40-905A-58F2862048C4}"/>
                </a:ext>
              </a:extLst>
            </p:cNvPr>
            <p:cNvSpPr txBox="1"/>
            <p:nvPr/>
          </p:nvSpPr>
          <p:spPr>
            <a:xfrm>
              <a:off x="8883998" y="1959478"/>
              <a:ext cx="3039040" cy="3931459"/>
            </a:xfrm>
            <a:prstGeom prst="roundRect">
              <a:avLst/>
            </a:prstGeom>
            <a:solidFill>
              <a:schemeClr val="bg1">
                <a:lumMod val="95000"/>
              </a:schemeClr>
            </a:solidFill>
            <a:ln w="28575" cap="flat" cmpd="sng">
              <a:noFill/>
              <a:prstDash val="solid"/>
              <a:round/>
              <a:headEnd type="none" w="sm" len="sm"/>
              <a:tailEnd type="none" w="sm" len="sm"/>
            </a:ln>
          </p:spPr>
          <p:txBody>
            <a:bodyPr spcFirstLastPara="1" wrap="square" lIns="0" tIns="91425" rIns="0" bIns="91425" anchor="t" anchorCtr="0">
              <a:noAutofit/>
            </a:bodyPr>
            <a:lstStyle/>
            <a:p>
              <a:pPr>
                <a:lnSpc>
                  <a:spcPct val="150000"/>
                </a:lnSpc>
              </a:pPr>
              <a:endParaRPr lang="en-US" sz="1600" dirty="0">
                <a:latin typeface="Merriweather Sans" charset="0"/>
                <a:ea typeface="Merriweather Sans" charset="0"/>
                <a:cs typeface="Merriweather Sans" charset="0"/>
              </a:endParaRPr>
            </a:p>
          </p:txBody>
        </p:sp>
        <p:cxnSp>
          <p:nvCxnSpPr>
            <p:cNvPr id="7" name="Straight Connector 6">
              <a:extLst>
                <a:ext uri="{FF2B5EF4-FFF2-40B4-BE49-F238E27FC236}">
                  <a16:creationId xmlns:a16="http://schemas.microsoft.com/office/drawing/2014/main" id="{CCBCD581-9B98-304F-9BA4-A5D097EC888F}"/>
                </a:ext>
              </a:extLst>
            </p:cNvPr>
            <p:cNvCxnSpPr>
              <a:cxnSpLocks/>
            </p:cNvCxnSpPr>
            <p:nvPr/>
          </p:nvCxnSpPr>
          <p:spPr>
            <a:xfrm>
              <a:off x="11296249" y="2070377"/>
              <a:ext cx="4438" cy="3675707"/>
            </a:xfrm>
            <a:prstGeom prst="line">
              <a:avLst/>
            </a:prstGeom>
            <a:ln w="57150">
              <a:headEnd type="triangle" w="med" len="med"/>
              <a:tailEnd type="none" w="med" len="med"/>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D062FE0B-B683-3744-8180-BB8869DBB372}"/>
                </a:ext>
              </a:extLst>
            </p:cNvPr>
            <p:cNvSpPr txBox="1"/>
            <p:nvPr/>
          </p:nvSpPr>
          <p:spPr>
            <a:xfrm>
              <a:off x="11309736" y="2519368"/>
              <a:ext cx="652743" cy="323165"/>
            </a:xfrm>
            <a:prstGeom prst="rect">
              <a:avLst/>
            </a:prstGeom>
            <a:noFill/>
          </p:spPr>
          <p:txBody>
            <a:bodyPr wrap="square" rtlCol="0">
              <a:spAutoFit/>
            </a:bodyPr>
            <a:lstStyle/>
            <a:p>
              <a:r>
                <a:rPr lang="en-US" sz="1500" dirty="0">
                  <a:latin typeface="Merriweather Sans" panose="02000503060000020004" pitchFamily="2" charset="77"/>
                </a:rPr>
                <a:t>2018</a:t>
              </a:r>
            </a:p>
          </p:txBody>
        </p:sp>
        <p:sp>
          <p:nvSpPr>
            <p:cNvPr id="11" name="TextBox 10">
              <a:extLst>
                <a:ext uri="{FF2B5EF4-FFF2-40B4-BE49-F238E27FC236}">
                  <a16:creationId xmlns:a16="http://schemas.microsoft.com/office/drawing/2014/main" id="{144B8F9D-13AB-CC40-81CA-0775EC85F220}"/>
                </a:ext>
              </a:extLst>
            </p:cNvPr>
            <p:cNvSpPr txBox="1"/>
            <p:nvPr/>
          </p:nvSpPr>
          <p:spPr>
            <a:xfrm>
              <a:off x="11321741" y="3341228"/>
              <a:ext cx="652743" cy="323165"/>
            </a:xfrm>
            <a:prstGeom prst="rect">
              <a:avLst/>
            </a:prstGeom>
            <a:noFill/>
          </p:spPr>
          <p:txBody>
            <a:bodyPr wrap="square" rtlCol="0">
              <a:spAutoFit/>
            </a:bodyPr>
            <a:lstStyle/>
            <a:p>
              <a:r>
                <a:rPr lang="en-US" sz="1500" dirty="0">
                  <a:latin typeface="Merriweather Sans" panose="02000503060000020004" pitchFamily="2" charset="77"/>
                </a:rPr>
                <a:t>2017</a:t>
              </a:r>
            </a:p>
          </p:txBody>
        </p:sp>
        <p:sp>
          <p:nvSpPr>
            <p:cNvPr id="12" name="TextBox 11">
              <a:extLst>
                <a:ext uri="{FF2B5EF4-FFF2-40B4-BE49-F238E27FC236}">
                  <a16:creationId xmlns:a16="http://schemas.microsoft.com/office/drawing/2014/main" id="{BF65A925-5FF9-B643-9D94-50C5B4FA3252}"/>
                </a:ext>
              </a:extLst>
            </p:cNvPr>
            <p:cNvSpPr txBox="1"/>
            <p:nvPr/>
          </p:nvSpPr>
          <p:spPr>
            <a:xfrm>
              <a:off x="11309735" y="4141481"/>
              <a:ext cx="652743" cy="323165"/>
            </a:xfrm>
            <a:prstGeom prst="rect">
              <a:avLst/>
            </a:prstGeom>
            <a:noFill/>
          </p:spPr>
          <p:txBody>
            <a:bodyPr wrap="square" rtlCol="0">
              <a:spAutoFit/>
            </a:bodyPr>
            <a:lstStyle/>
            <a:p>
              <a:r>
                <a:rPr lang="en-US" sz="1500" dirty="0">
                  <a:latin typeface="Merriweather Sans" panose="02000503060000020004" pitchFamily="2" charset="77"/>
                </a:rPr>
                <a:t>2016</a:t>
              </a:r>
            </a:p>
          </p:txBody>
        </p:sp>
        <p:sp>
          <p:nvSpPr>
            <p:cNvPr id="13" name="TextBox 12">
              <a:extLst>
                <a:ext uri="{FF2B5EF4-FFF2-40B4-BE49-F238E27FC236}">
                  <a16:creationId xmlns:a16="http://schemas.microsoft.com/office/drawing/2014/main" id="{BA57BF45-D277-934F-824C-A0C2143B9CC2}"/>
                </a:ext>
              </a:extLst>
            </p:cNvPr>
            <p:cNvSpPr txBox="1"/>
            <p:nvPr/>
          </p:nvSpPr>
          <p:spPr>
            <a:xfrm>
              <a:off x="11297455" y="5030593"/>
              <a:ext cx="652743" cy="323165"/>
            </a:xfrm>
            <a:prstGeom prst="rect">
              <a:avLst/>
            </a:prstGeom>
            <a:noFill/>
          </p:spPr>
          <p:txBody>
            <a:bodyPr wrap="square" rtlCol="0">
              <a:spAutoFit/>
            </a:bodyPr>
            <a:lstStyle/>
            <a:p>
              <a:r>
                <a:rPr lang="en-US" sz="1500" dirty="0">
                  <a:latin typeface="Merriweather Sans" panose="02000503060000020004" pitchFamily="2" charset="77"/>
                </a:rPr>
                <a:t>2015</a:t>
              </a:r>
            </a:p>
          </p:txBody>
        </p:sp>
        <p:sp>
          <p:nvSpPr>
            <p:cNvPr id="18" name="Rectangle 17">
              <a:extLst>
                <a:ext uri="{FF2B5EF4-FFF2-40B4-BE49-F238E27FC236}">
                  <a16:creationId xmlns:a16="http://schemas.microsoft.com/office/drawing/2014/main" id="{B0CE7432-451D-3643-B224-053C3404AF10}"/>
                </a:ext>
              </a:extLst>
            </p:cNvPr>
            <p:cNvSpPr/>
            <p:nvPr/>
          </p:nvSpPr>
          <p:spPr>
            <a:xfrm>
              <a:off x="8905991" y="4882519"/>
              <a:ext cx="2339102" cy="646331"/>
            </a:xfrm>
            <a:prstGeom prst="rect">
              <a:avLst/>
            </a:prstGeom>
          </p:spPr>
          <p:txBody>
            <a:bodyPr wrap="none">
              <a:spAutoFit/>
            </a:bodyPr>
            <a:lstStyle/>
            <a:p>
              <a:pPr algn="ctr"/>
              <a:r>
                <a:rPr lang="en-US" sz="1200" dirty="0">
                  <a:latin typeface="Merriweather Sans" panose="02000503060000020004" pitchFamily="2" charset="77"/>
                </a:rPr>
                <a:t>Super –human performance </a:t>
              </a:r>
              <a:br>
                <a:rPr lang="en-US" sz="1200" dirty="0">
                  <a:latin typeface="Merriweather Sans" panose="02000503060000020004" pitchFamily="2" charset="77"/>
                </a:rPr>
              </a:br>
              <a:r>
                <a:rPr lang="en-US" sz="1200" dirty="0">
                  <a:latin typeface="Merriweather Sans" panose="02000503060000020004" pitchFamily="2" charset="77"/>
                </a:rPr>
                <a:t>in “object recognition” &amp; </a:t>
              </a:r>
              <a:br>
                <a:rPr lang="en-US" sz="1200" dirty="0">
                  <a:latin typeface="Merriweather Sans" panose="02000503060000020004" pitchFamily="2" charset="77"/>
                </a:rPr>
              </a:br>
              <a:r>
                <a:rPr lang="en-US" sz="1200" dirty="0">
                  <a:latin typeface="Merriweather Sans" panose="02000503060000020004" pitchFamily="2" charset="77"/>
                </a:rPr>
                <a:t>“image captioning”</a:t>
              </a:r>
            </a:p>
          </p:txBody>
        </p:sp>
        <p:sp>
          <p:nvSpPr>
            <p:cNvPr id="19" name="Rectangle 18">
              <a:extLst>
                <a:ext uri="{FF2B5EF4-FFF2-40B4-BE49-F238E27FC236}">
                  <a16:creationId xmlns:a16="http://schemas.microsoft.com/office/drawing/2014/main" id="{95E76AC5-FCB4-1145-B4B0-EB36F2FBF9D7}"/>
                </a:ext>
              </a:extLst>
            </p:cNvPr>
            <p:cNvSpPr/>
            <p:nvPr/>
          </p:nvSpPr>
          <p:spPr>
            <a:xfrm>
              <a:off x="9214569" y="4114395"/>
              <a:ext cx="1721945" cy="461665"/>
            </a:xfrm>
            <a:prstGeom prst="rect">
              <a:avLst/>
            </a:prstGeom>
          </p:spPr>
          <p:txBody>
            <a:bodyPr wrap="none">
              <a:spAutoFit/>
            </a:bodyPr>
            <a:lstStyle/>
            <a:p>
              <a:pPr algn="ctr"/>
              <a:r>
                <a:rPr lang="en-US" sz="1200" dirty="0">
                  <a:latin typeface="Merriweather Sans" panose="02000503060000020004" pitchFamily="2" charset="77"/>
                </a:rPr>
                <a:t>Google deep-net </a:t>
              </a:r>
              <a:br>
                <a:rPr lang="en-US" sz="1200" dirty="0">
                  <a:latin typeface="Merriweather Sans" panose="02000503060000020004" pitchFamily="2" charset="77"/>
                </a:rPr>
              </a:br>
              <a:r>
                <a:rPr lang="en-US" sz="1200" dirty="0">
                  <a:latin typeface="Merriweather Sans" panose="02000503060000020004" pitchFamily="2" charset="77"/>
                </a:rPr>
                <a:t>machine translation </a:t>
              </a:r>
            </a:p>
          </p:txBody>
        </p:sp>
        <p:sp>
          <p:nvSpPr>
            <p:cNvPr id="20" name="Rectangle 19">
              <a:extLst>
                <a:ext uri="{FF2B5EF4-FFF2-40B4-BE49-F238E27FC236}">
                  <a16:creationId xmlns:a16="http://schemas.microsoft.com/office/drawing/2014/main" id="{249BB944-5304-EE45-A6D0-E2529EA5DA06}"/>
                </a:ext>
              </a:extLst>
            </p:cNvPr>
            <p:cNvSpPr/>
            <p:nvPr/>
          </p:nvSpPr>
          <p:spPr>
            <a:xfrm>
              <a:off x="8943660" y="3297089"/>
              <a:ext cx="2263761" cy="461665"/>
            </a:xfrm>
            <a:prstGeom prst="rect">
              <a:avLst/>
            </a:prstGeom>
          </p:spPr>
          <p:txBody>
            <a:bodyPr wrap="none">
              <a:spAutoFit/>
            </a:bodyPr>
            <a:lstStyle/>
            <a:p>
              <a:pPr algn="ctr"/>
              <a:r>
                <a:rPr lang="en-US" sz="1200" dirty="0">
                  <a:latin typeface="Merriweather Sans" panose="02000503060000020004" pitchFamily="2" charset="77"/>
                </a:rPr>
                <a:t>Super-human performance </a:t>
              </a:r>
              <a:br>
                <a:rPr lang="en-US" sz="1200" dirty="0">
                  <a:latin typeface="Merriweather Sans" panose="02000503060000020004" pitchFamily="2" charset="77"/>
                </a:rPr>
              </a:br>
              <a:r>
                <a:rPr lang="en-US" sz="1200" dirty="0">
                  <a:latin typeface="Merriweather Sans" panose="02000503060000020004" pitchFamily="2" charset="77"/>
                </a:rPr>
                <a:t>in “machine-translation” </a:t>
              </a:r>
            </a:p>
          </p:txBody>
        </p:sp>
        <p:sp>
          <p:nvSpPr>
            <p:cNvPr id="21" name="Rectangle 20">
              <a:extLst>
                <a:ext uri="{FF2B5EF4-FFF2-40B4-BE49-F238E27FC236}">
                  <a16:creationId xmlns:a16="http://schemas.microsoft.com/office/drawing/2014/main" id="{39AD0637-D07B-EE4A-A78D-709F2E277FA9}"/>
                </a:ext>
              </a:extLst>
            </p:cNvPr>
            <p:cNvSpPr/>
            <p:nvPr/>
          </p:nvSpPr>
          <p:spPr>
            <a:xfrm>
              <a:off x="8883998" y="2412041"/>
              <a:ext cx="2345514" cy="646331"/>
            </a:xfrm>
            <a:prstGeom prst="rect">
              <a:avLst/>
            </a:prstGeom>
          </p:spPr>
          <p:txBody>
            <a:bodyPr wrap="none">
              <a:spAutoFit/>
            </a:bodyPr>
            <a:lstStyle/>
            <a:p>
              <a:pPr algn="ctr"/>
              <a:r>
                <a:rPr lang="en-US" sz="1200" dirty="0">
                  <a:latin typeface="Merriweather Sans" panose="02000503060000020004" pitchFamily="2" charset="77"/>
                </a:rPr>
                <a:t>Super-human performance </a:t>
              </a:r>
              <a:br>
                <a:rPr lang="en-US" sz="1200" dirty="0">
                  <a:latin typeface="Merriweather Sans" panose="02000503060000020004" pitchFamily="2" charset="77"/>
                </a:rPr>
              </a:br>
              <a:r>
                <a:rPr lang="en-US" sz="1200" dirty="0">
                  <a:latin typeface="Merriweather Sans" panose="02000503060000020004" pitchFamily="2" charset="77"/>
                </a:rPr>
                <a:t>in “machine comprehension”</a:t>
              </a:r>
              <a:br>
                <a:rPr lang="en-US" sz="1200" dirty="0">
                  <a:latin typeface="Merriweather Sans" panose="02000503060000020004" pitchFamily="2" charset="77"/>
                </a:rPr>
              </a:br>
              <a:r>
                <a:rPr lang="en-US" sz="1200" dirty="0">
                  <a:latin typeface="Merriweather Sans" panose="02000503060000020004" pitchFamily="2" charset="77"/>
                </a:rPr>
                <a:t>(</a:t>
              </a:r>
              <a:r>
                <a:rPr lang="en-US" sz="1200" dirty="0" err="1">
                  <a:latin typeface="Merriweather Sans" panose="02000503060000020004" pitchFamily="2" charset="77"/>
                </a:rPr>
                <a:t>SQuAD</a:t>
              </a:r>
              <a:r>
                <a:rPr lang="en-US" sz="1200" dirty="0">
                  <a:latin typeface="Merriweather Sans" panose="02000503060000020004" pitchFamily="2" charset="77"/>
                </a:rPr>
                <a:t>) </a:t>
              </a:r>
            </a:p>
          </p:txBody>
        </p:sp>
      </p:grpSp>
      <p:sp>
        <p:nvSpPr>
          <p:cNvPr id="24" name="Rectangle 23">
            <a:extLst>
              <a:ext uri="{FF2B5EF4-FFF2-40B4-BE49-F238E27FC236}">
                <a16:creationId xmlns:a16="http://schemas.microsoft.com/office/drawing/2014/main" id="{E2AA90B4-465F-3B46-8938-4A2AC7AA67DC}"/>
              </a:ext>
            </a:extLst>
          </p:cNvPr>
          <p:cNvSpPr/>
          <p:nvPr/>
        </p:nvSpPr>
        <p:spPr>
          <a:xfrm>
            <a:off x="5558253" y="1639102"/>
            <a:ext cx="3145413" cy="584775"/>
          </a:xfrm>
          <a:prstGeom prst="rect">
            <a:avLst/>
          </a:prstGeom>
        </p:spPr>
        <p:txBody>
          <a:bodyPr wrap="none">
            <a:spAutoFit/>
          </a:bodyPr>
          <a:lstStyle/>
          <a:p>
            <a:r>
              <a:rPr lang="en-US" sz="1600" dirty="0">
                <a:solidFill>
                  <a:schemeClr val="bg1">
                    <a:lumMod val="50000"/>
                  </a:schemeClr>
                </a:solidFill>
                <a:latin typeface="Merriweather Sans" charset="0"/>
                <a:ea typeface="Merriweather Sans" charset="0"/>
                <a:cs typeface="Merriweather Sans" charset="0"/>
              </a:rPr>
              <a:t>[</a:t>
            </a:r>
            <a:r>
              <a:rPr lang="da" sz="1600" dirty="0">
                <a:solidFill>
                  <a:srgbClr val="1360B2"/>
                </a:solidFill>
                <a:latin typeface="Merriweather Sans" charset="0"/>
                <a:ea typeface="Merriweather Sans" charset="0"/>
                <a:cs typeface="Merriweather Sans" charset="0"/>
              </a:rPr>
              <a:t>K</a:t>
            </a:r>
            <a:r>
              <a:rPr lang="da" sz="1600" dirty="0">
                <a:solidFill>
                  <a:schemeClr val="bg1">
                    <a:lumMod val="50000"/>
                  </a:schemeClr>
                </a:solidFill>
                <a:latin typeface="Merriweather Sans" charset="0"/>
                <a:ea typeface="Merriweather Sans" charset="0"/>
                <a:cs typeface="Merriweather Sans" charset="0"/>
              </a:rPr>
              <a:t> at al, 2016; Jia et al, 2017; </a:t>
            </a:r>
            <a:br>
              <a:rPr lang="da" sz="1600" dirty="0">
                <a:solidFill>
                  <a:schemeClr val="bg1">
                    <a:lumMod val="50000"/>
                  </a:schemeClr>
                </a:solidFill>
                <a:latin typeface="Merriweather Sans" charset="0"/>
                <a:ea typeface="Merriweather Sans" charset="0"/>
                <a:cs typeface="Merriweather Sans" charset="0"/>
              </a:rPr>
            </a:br>
            <a:r>
              <a:rPr lang="da" sz="1600" dirty="0">
                <a:solidFill>
                  <a:schemeClr val="bg1">
                    <a:lumMod val="50000"/>
                  </a:schemeClr>
                </a:solidFill>
                <a:latin typeface="Merriweather Sans" charset="0"/>
                <a:ea typeface="Merriweather Sans" charset="0"/>
                <a:cs typeface="Merriweather Sans" charset="0"/>
              </a:rPr>
              <a:t> Belinkov et al, 2018; others</a:t>
            </a:r>
            <a:r>
              <a:rPr lang="en-US" sz="1600" dirty="0">
                <a:solidFill>
                  <a:schemeClr val="bg1">
                    <a:lumMod val="50000"/>
                  </a:schemeClr>
                </a:solidFill>
                <a:latin typeface="Merriweather Sans" charset="0"/>
                <a:ea typeface="Merriweather Sans" charset="0"/>
                <a:cs typeface="Merriweather Sans" charset="0"/>
              </a:rPr>
              <a:t>]</a:t>
            </a:r>
          </a:p>
        </p:txBody>
      </p:sp>
      <p:sp>
        <p:nvSpPr>
          <p:cNvPr id="16" name="Rectangle 15">
            <a:extLst>
              <a:ext uri="{FF2B5EF4-FFF2-40B4-BE49-F238E27FC236}">
                <a16:creationId xmlns:a16="http://schemas.microsoft.com/office/drawing/2014/main" id="{754BF4F4-A19B-5447-A682-DD05EA4D6F2C}"/>
              </a:ext>
            </a:extLst>
          </p:cNvPr>
          <p:cNvSpPr/>
          <p:nvPr/>
        </p:nvSpPr>
        <p:spPr>
          <a:xfrm>
            <a:off x="7206722" y="3026694"/>
            <a:ext cx="1871025" cy="338554"/>
          </a:xfrm>
          <a:prstGeom prst="rect">
            <a:avLst/>
          </a:prstGeom>
        </p:spPr>
        <p:txBody>
          <a:bodyPr wrap="none">
            <a:spAutoFit/>
          </a:bodyPr>
          <a:lstStyle/>
          <a:p>
            <a:pPr algn="ctr"/>
            <a:r>
              <a:rPr lang="en-US" sz="1600" dirty="0">
                <a:solidFill>
                  <a:schemeClr val="bg1">
                    <a:lumMod val="50000"/>
                  </a:schemeClr>
                </a:solidFill>
                <a:latin typeface="Merriweather Sans" charset="0"/>
                <a:ea typeface="Merriweather Sans" charset="0"/>
                <a:cs typeface="Merriweather Sans" charset="0"/>
              </a:rPr>
              <a:t>[</a:t>
            </a:r>
            <a:r>
              <a:rPr lang="en-US" sz="1600" dirty="0" err="1">
                <a:solidFill>
                  <a:schemeClr val="bg1">
                    <a:lumMod val="50000"/>
                  </a:schemeClr>
                </a:solidFill>
                <a:latin typeface="Merriweather Sans" charset="0"/>
                <a:ea typeface="Merriweather Sans" charset="0"/>
                <a:cs typeface="Merriweather Sans" charset="0"/>
              </a:rPr>
              <a:t>Darwiche</a:t>
            </a:r>
            <a:r>
              <a:rPr lang="en-US" sz="1600" dirty="0">
                <a:solidFill>
                  <a:schemeClr val="bg1">
                    <a:lumMod val="50000"/>
                  </a:schemeClr>
                </a:solidFill>
                <a:latin typeface="Merriweather Sans" charset="0"/>
                <a:ea typeface="Merriweather Sans" charset="0"/>
                <a:cs typeface="Merriweather Sans" charset="0"/>
              </a:rPr>
              <a:t>, 2017]</a:t>
            </a:r>
          </a:p>
        </p:txBody>
      </p:sp>
    </p:spTree>
    <p:extLst>
      <p:ext uri="{BB962C8B-B14F-4D97-AF65-F5344CB8AC3E}">
        <p14:creationId xmlns:p14="http://schemas.microsoft.com/office/powerpoint/2010/main" val="82278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866A1F-6E2C-9145-BCE9-1A797A9F9DA1}"/>
              </a:ext>
            </a:extLst>
          </p:cNvPr>
          <p:cNvSpPr>
            <a:spLocks noGrp="1"/>
          </p:cNvSpPr>
          <p:nvPr>
            <p:ph idx="1"/>
          </p:nvPr>
        </p:nvSpPr>
        <p:spPr>
          <a:xfrm>
            <a:off x="405245" y="1418065"/>
            <a:ext cx="11394948" cy="4458732"/>
          </a:xfrm>
        </p:spPr>
        <p:txBody>
          <a:bodyPr>
            <a:normAutofit fontScale="62500" lnSpcReduction="20000"/>
          </a:bodyPr>
          <a:lstStyle/>
          <a:p>
            <a:r>
              <a:rPr lang="en-US" dirty="0"/>
              <a:t>Statistical-learning boom </a:t>
            </a:r>
          </a:p>
          <a:p>
            <a:r>
              <a:rPr lang="en-US" dirty="0"/>
              <a:t>Recent years: </a:t>
            </a:r>
          </a:p>
          <a:p>
            <a:pPr lvl="1"/>
            <a:r>
              <a:rPr lang="en-US" dirty="0"/>
              <a:t>Successes, with neural nets </a:t>
            </a:r>
          </a:p>
          <a:p>
            <a:pPr lvl="2"/>
            <a:r>
              <a:rPr lang="en-US" dirty="0"/>
              <a:t>Faster computers (e.g., GPUs) </a:t>
            </a:r>
          </a:p>
          <a:p>
            <a:pPr lvl="2"/>
            <a:r>
              <a:rPr lang="en-US" dirty="0"/>
              <a:t>New computational modules (e.g., Attentions)</a:t>
            </a:r>
          </a:p>
          <a:p>
            <a:pPr lvl="2"/>
            <a:r>
              <a:rPr lang="en-US" dirty="0"/>
              <a:t>More data </a:t>
            </a:r>
          </a:p>
          <a:p>
            <a:r>
              <a:rPr lang="en-US" dirty="0"/>
              <a:t>The systems easily break-down</a:t>
            </a:r>
          </a:p>
          <a:p>
            <a:r>
              <a:rPr lang="en-US" dirty="0"/>
              <a:t>A major discovery: some tasks (datasets) can be approximated </a:t>
            </a:r>
            <a:br>
              <a:rPr lang="en-US" dirty="0"/>
            </a:br>
            <a:r>
              <a:rPr lang="en-US" dirty="0"/>
              <a:t>with reasonably-complex functions.  </a:t>
            </a:r>
          </a:p>
          <a:p>
            <a:r>
              <a:rPr lang="en-US" dirty="0"/>
              <a:t>Many problems with no significant success</a:t>
            </a:r>
          </a:p>
          <a:p>
            <a:pPr lvl="1"/>
            <a:r>
              <a:rPr lang="en-US" dirty="0"/>
              <a:t>Math word problems; dialogue; </a:t>
            </a:r>
            <a:r>
              <a:rPr lang="en-US" dirty="0" err="1"/>
              <a:t>fakenews</a:t>
            </a:r>
            <a:r>
              <a:rPr lang="en-US" dirty="0"/>
              <a:t>; many others. </a:t>
            </a:r>
          </a:p>
          <a:p>
            <a:r>
              <a:rPr lang="en-US" dirty="0"/>
              <a:t>May of problems haven’t even been defined yet. </a:t>
            </a:r>
          </a:p>
        </p:txBody>
      </p:sp>
      <p:sp>
        <p:nvSpPr>
          <p:cNvPr id="3" name="Slide Number Placeholder 2">
            <a:extLst>
              <a:ext uri="{FF2B5EF4-FFF2-40B4-BE49-F238E27FC236}">
                <a16:creationId xmlns:a16="http://schemas.microsoft.com/office/drawing/2014/main" id="{8A0FFF12-C29E-DA45-AA3B-23DB252A90BC}"/>
              </a:ext>
            </a:extLst>
          </p:cNvPr>
          <p:cNvSpPr>
            <a:spLocks noGrp="1"/>
          </p:cNvSpPr>
          <p:nvPr>
            <p:ph type="sldNum" sz="quarter" idx="12"/>
          </p:nvPr>
        </p:nvSpPr>
        <p:spPr/>
        <p:txBody>
          <a:bodyPr/>
          <a:lstStyle/>
          <a:p>
            <a:fld id="{86B4B35C-345F-9846-8E6A-29269C850829}" type="slidenum">
              <a:rPr lang="en-US" smtClean="0"/>
              <a:pPr/>
              <a:t>29</a:t>
            </a:fld>
            <a:endParaRPr lang="en-US" dirty="0"/>
          </a:p>
        </p:txBody>
      </p:sp>
      <p:sp>
        <p:nvSpPr>
          <p:cNvPr id="4" name="Title 3">
            <a:extLst>
              <a:ext uri="{FF2B5EF4-FFF2-40B4-BE49-F238E27FC236}">
                <a16:creationId xmlns:a16="http://schemas.microsoft.com/office/drawing/2014/main" id="{9BECAD06-BDF2-D142-915F-2FD7307B1F52}"/>
              </a:ext>
            </a:extLst>
          </p:cNvPr>
          <p:cNvSpPr>
            <a:spLocks noGrp="1"/>
          </p:cNvSpPr>
          <p:nvPr>
            <p:ph type="title"/>
          </p:nvPr>
        </p:nvSpPr>
        <p:spPr/>
        <p:txBody>
          <a:bodyPr/>
          <a:lstStyle/>
          <a:p>
            <a:r>
              <a:rPr lang="en-US" dirty="0"/>
              <a:t>The recent state of the field</a:t>
            </a:r>
          </a:p>
        </p:txBody>
      </p:sp>
      <p:sp>
        <p:nvSpPr>
          <p:cNvPr id="5" name="Rectangle 4">
            <a:extLst>
              <a:ext uri="{FF2B5EF4-FFF2-40B4-BE49-F238E27FC236}">
                <a16:creationId xmlns:a16="http://schemas.microsoft.com/office/drawing/2014/main" id="{1B7A66FE-5C02-A148-9A7E-2CAD7C9AC51A}"/>
              </a:ext>
            </a:extLst>
          </p:cNvPr>
          <p:cNvSpPr/>
          <p:nvPr/>
        </p:nvSpPr>
        <p:spPr>
          <a:xfrm>
            <a:off x="3756144" y="2907092"/>
            <a:ext cx="3183885" cy="338554"/>
          </a:xfrm>
          <a:prstGeom prst="rect">
            <a:avLst/>
          </a:prstGeom>
        </p:spPr>
        <p:txBody>
          <a:bodyPr wrap="none">
            <a:spAutoFit/>
          </a:bodyPr>
          <a:lstStyle/>
          <a:p>
            <a:pPr algn="ctr"/>
            <a:r>
              <a:rPr lang="en-US" sz="1600" dirty="0">
                <a:solidFill>
                  <a:schemeClr val="bg1">
                    <a:lumMod val="50000"/>
                  </a:schemeClr>
                </a:solidFill>
                <a:latin typeface="Merriweather Sans" charset="0"/>
                <a:ea typeface="Merriweather Sans" charset="0"/>
                <a:cs typeface="Merriweather Sans" charset="0"/>
              </a:rPr>
              <a:t>[</a:t>
            </a:r>
            <a:r>
              <a:rPr lang="en-US" sz="1600" dirty="0" err="1">
                <a:solidFill>
                  <a:schemeClr val="bg1">
                    <a:lumMod val="50000"/>
                  </a:schemeClr>
                </a:solidFill>
                <a:latin typeface="Merriweather Sans" charset="0"/>
                <a:ea typeface="Merriweather Sans" charset="0"/>
                <a:cs typeface="Merriweather Sans" charset="0"/>
              </a:rPr>
              <a:t>Rajpurkar</a:t>
            </a:r>
            <a:r>
              <a:rPr lang="en-US" sz="1600" dirty="0">
                <a:solidFill>
                  <a:schemeClr val="bg1">
                    <a:lumMod val="50000"/>
                  </a:schemeClr>
                </a:solidFill>
                <a:latin typeface="Merriweather Sans" charset="0"/>
                <a:ea typeface="Merriweather Sans" charset="0"/>
                <a:cs typeface="Merriweather Sans" charset="0"/>
              </a:rPr>
              <a:t> at al, 2016; others]</a:t>
            </a:r>
          </a:p>
        </p:txBody>
      </p:sp>
      <p:grpSp>
        <p:nvGrpSpPr>
          <p:cNvPr id="6" name="Group 5">
            <a:extLst>
              <a:ext uri="{FF2B5EF4-FFF2-40B4-BE49-F238E27FC236}">
                <a16:creationId xmlns:a16="http://schemas.microsoft.com/office/drawing/2014/main" id="{8585CCA7-9F66-2142-B421-38EC8741C7B7}"/>
              </a:ext>
            </a:extLst>
          </p:cNvPr>
          <p:cNvGrpSpPr/>
          <p:nvPr/>
        </p:nvGrpSpPr>
        <p:grpSpPr>
          <a:xfrm>
            <a:off x="8820039" y="1959478"/>
            <a:ext cx="3154445" cy="3931459"/>
            <a:chOff x="8820039" y="1959478"/>
            <a:chExt cx="3154445" cy="3931459"/>
          </a:xfrm>
        </p:grpSpPr>
        <p:sp>
          <p:nvSpPr>
            <p:cNvPr id="25" name="Google Shape;1267;p104">
              <a:extLst>
                <a:ext uri="{FF2B5EF4-FFF2-40B4-BE49-F238E27FC236}">
                  <a16:creationId xmlns:a16="http://schemas.microsoft.com/office/drawing/2014/main" id="{B31E5BFD-EE55-2D40-905A-58F2862048C4}"/>
                </a:ext>
              </a:extLst>
            </p:cNvPr>
            <p:cNvSpPr txBox="1"/>
            <p:nvPr/>
          </p:nvSpPr>
          <p:spPr>
            <a:xfrm>
              <a:off x="8820039" y="1959478"/>
              <a:ext cx="3102999" cy="3931459"/>
            </a:xfrm>
            <a:prstGeom prst="roundRect">
              <a:avLst/>
            </a:prstGeom>
            <a:solidFill>
              <a:schemeClr val="bg1">
                <a:lumMod val="95000"/>
              </a:schemeClr>
            </a:solidFill>
            <a:ln w="28575" cap="flat" cmpd="sng">
              <a:noFill/>
              <a:prstDash val="solid"/>
              <a:round/>
              <a:headEnd type="none" w="sm" len="sm"/>
              <a:tailEnd type="none" w="sm" len="sm"/>
            </a:ln>
          </p:spPr>
          <p:txBody>
            <a:bodyPr spcFirstLastPara="1" wrap="square" lIns="0" tIns="91425" rIns="0" bIns="91425" anchor="t" anchorCtr="0">
              <a:noAutofit/>
            </a:bodyPr>
            <a:lstStyle/>
            <a:p>
              <a:pPr>
                <a:lnSpc>
                  <a:spcPct val="150000"/>
                </a:lnSpc>
              </a:pPr>
              <a:endParaRPr lang="en-US" sz="1600" dirty="0">
                <a:latin typeface="Merriweather Sans" charset="0"/>
                <a:ea typeface="Merriweather Sans" charset="0"/>
                <a:cs typeface="Merriweather Sans" charset="0"/>
              </a:endParaRPr>
            </a:p>
          </p:txBody>
        </p:sp>
        <p:cxnSp>
          <p:nvCxnSpPr>
            <p:cNvPr id="7" name="Straight Connector 6">
              <a:extLst>
                <a:ext uri="{FF2B5EF4-FFF2-40B4-BE49-F238E27FC236}">
                  <a16:creationId xmlns:a16="http://schemas.microsoft.com/office/drawing/2014/main" id="{CCBCD581-9B98-304F-9BA4-A5D097EC888F}"/>
                </a:ext>
              </a:extLst>
            </p:cNvPr>
            <p:cNvCxnSpPr>
              <a:cxnSpLocks/>
            </p:cNvCxnSpPr>
            <p:nvPr/>
          </p:nvCxnSpPr>
          <p:spPr>
            <a:xfrm>
              <a:off x="11296249" y="2070377"/>
              <a:ext cx="4438" cy="3675707"/>
            </a:xfrm>
            <a:prstGeom prst="line">
              <a:avLst/>
            </a:prstGeom>
            <a:ln w="57150">
              <a:headEnd type="triangle" w="med" len="med"/>
              <a:tailEnd type="none" w="med" len="med"/>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D062FE0B-B683-3744-8180-BB8869DBB372}"/>
                </a:ext>
              </a:extLst>
            </p:cNvPr>
            <p:cNvSpPr txBox="1"/>
            <p:nvPr/>
          </p:nvSpPr>
          <p:spPr>
            <a:xfrm>
              <a:off x="11309736" y="2519368"/>
              <a:ext cx="652743" cy="323165"/>
            </a:xfrm>
            <a:prstGeom prst="rect">
              <a:avLst/>
            </a:prstGeom>
            <a:noFill/>
          </p:spPr>
          <p:txBody>
            <a:bodyPr wrap="square" rtlCol="0">
              <a:spAutoFit/>
            </a:bodyPr>
            <a:lstStyle/>
            <a:p>
              <a:r>
                <a:rPr lang="en-US" sz="1500" dirty="0">
                  <a:latin typeface="Merriweather Sans" panose="02000503060000020004" pitchFamily="2" charset="77"/>
                </a:rPr>
                <a:t>2018</a:t>
              </a:r>
            </a:p>
          </p:txBody>
        </p:sp>
        <p:sp>
          <p:nvSpPr>
            <p:cNvPr id="11" name="TextBox 10">
              <a:extLst>
                <a:ext uri="{FF2B5EF4-FFF2-40B4-BE49-F238E27FC236}">
                  <a16:creationId xmlns:a16="http://schemas.microsoft.com/office/drawing/2014/main" id="{144B8F9D-13AB-CC40-81CA-0775EC85F220}"/>
                </a:ext>
              </a:extLst>
            </p:cNvPr>
            <p:cNvSpPr txBox="1"/>
            <p:nvPr/>
          </p:nvSpPr>
          <p:spPr>
            <a:xfrm>
              <a:off x="11321741" y="3341228"/>
              <a:ext cx="652743" cy="323165"/>
            </a:xfrm>
            <a:prstGeom prst="rect">
              <a:avLst/>
            </a:prstGeom>
            <a:noFill/>
          </p:spPr>
          <p:txBody>
            <a:bodyPr wrap="square" rtlCol="0">
              <a:spAutoFit/>
            </a:bodyPr>
            <a:lstStyle/>
            <a:p>
              <a:r>
                <a:rPr lang="en-US" sz="1500" dirty="0">
                  <a:latin typeface="Merriweather Sans" panose="02000503060000020004" pitchFamily="2" charset="77"/>
                </a:rPr>
                <a:t>2017</a:t>
              </a:r>
            </a:p>
          </p:txBody>
        </p:sp>
        <p:sp>
          <p:nvSpPr>
            <p:cNvPr id="12" name="TextBox 11">
              <a:extLst>
                <a:ext uri="{FF2B5EF4-FFF2-40B4-BE49-F238E27FC236}">
                  <a16:creationId xmlns:a16="http://schemas.microsoft.com/office/drawing/2014/main" id="{BF65A925-5FF9-B643-9D94-50C5B4FA3252}"/>
                </a:ext>
              </a:extLst>
            </p:cNvPr>
            <p:cNvSpPr txBox="1"/>
            <p:nvPr/>
          </p:nvSpPr>
          <p:spPr>
            <a:xfrm>
              <a:off x="11309735" y="4141481"/>
              <a:ext cx="652743" cy="323165"/>
            </a:xfrm>
            <a:prstGeom prst="rect">
              <a:avLst/>
            </a:prstGeom>
            <a:noFill/>
          </p:spPr>
          <p:txBody>
            <a:bodyPr wrap="square" rtlCol="0">
              <a:spAutoFit/>
            </a:bodyPr>
            <a:lstStyle/>
            <a:p>
              <a:r>
                <a:rPr lang="en-US" sz="1500" dirty="0">
                  <a:latin typeface="Merriweather Sans" panose="02000503060000020004" pitchFamily="2" charset="77"/>
                </a:rPr>
                <a:t>2016</a:t>
              </a:r>
            </a:p>
          </p:txBody>
        </p:sp>
        <p:sp>
          <p:nvSpPr>
            <p:cNvPr id="13" name="TextBox 12">
              <a:extLst>
                <a:ext uri="{FF2B5EF4-FFF2-40B4-BE49-F238E27FC236}">
                  <a16:creationId xmlns:a16="http://schemas.microsoft.com/office/drawing/2014/main" id="{BA57BF45-D277-934F-824C-A0C2143B9CC2}"/>
                </a:ext>
              </a:extLst>
            </p:cNvPr>
            <p:cNvSpPr txBox="1"/>
            <p:nvPr/>
          </p:nvSpPr>
          <p:spPr>
            <a:xfrm>
              <a:off x="11297455" y="5030593"/>
              <a:ext cx="652743" cy="323165"/>
            </a:xfrm>
            <a:prstGeom prst="rect">
              <a:avLst/>
            </a:prstGeom>
            <a:noFill/>
          </p:spPr>
          <p:txBody>
            <a:bodyPr wrap="square" rtlCol="0">
              <a:spAutoFit/>
            </a:bodyPr>
            <a:lstStyle/>
            <a:p>
              <a:r>
                <a:rPr lang="en-US" sz="1500" dirty="0">
                  <a:latin typeface="Merriweather Sans" panose="02000503060000020004" pitchFamily="2" charset="77"/>
                </a:rPr>
                <a:t>2015</a:t>
              </a:r>
            </a:p>
          </p:txBody>
        </p:sp>
        <p:sp>
          <p:nvSpPr>
            <p:cNvPr id="18" name="Rectangle 17">
              <a:extLst>
                <a:ext uri="{FF2B5EF4-FFF2-40B4-BE49-F238E27FC236}">
                  <a16:creationId xmlns:a16="http://schemas.microsoft.com/office/drawing/2014/main" id="{B0CE7432-451D-3643-B224-053C3404AF10}"/>
                </a:ext>
              </a:extLst>
            </p:cNvPr>
            <p:cNvSpPr/>
            <p:nvPr/>
          </p:nvSpPr>
          <p:spPr>
            <a:xfrm>
              <a:off x="8905991" y="4882519"/>
              <a:ext cx="2339102" cy="646331"/>
            </a:xfrm>
            <a:prstGeom prst="rect">
              <a:avLst/>
            </a:prstGeom>
          </p:spPr>
          <p:txBody>
            <a:bodyPr wrap="none">
              <a:spAutoFit/>
            </a:bodyPr>
            <a:lstStyle/>
            <a:p>
              <a:pPr algn="ctr"/>
              <a:r>
                <a:rPr lang="en-US" sz="1200" dirty="0">
                  <a:latin typeface="Merriweather Sans" panose="02000503060000020004" pitchFamily="2" charset="77"/>
                </a:rPr>
                <a:t>Super –human performance </a:t>
              </a:r>
              <a:br>
                <a:rPr lang="en-US" sz="1200" dirty="0">
                  <a:latin typeface="Merriweather Sans" panose="02000503060000020004" pitchFamily="2" charset="77"/>
                </a:rPr>
              </a:br>
              <a:r>
                <a:rPr lang="en-US" sz="1200" dirty="0">
                  <a:latin typeface="Merriweather Sans" panose="02000503060000020004" pitchFamily="2" charset="77"/>
                </a:rPr>
                <a:t>in “object recognition” &amp; </a:t>
              </a:r>
              <a:br>
                <a:rPr lang="en-US" sz="1200" dirty="0">
                  <a:latin typeface="Merriweather Sans" panose="02000503060000020004" pitchFamily="2" charset="77"/>
                </a:rPr>
              </a:br>
              <a:r>
                <a:rPr lang="en-US" sz="1200" dirty="0">
                  <a:latin typeface="Merriweather Sans" panose="02000503060000020004" pitchFamily="2" charset="77"/>
                </a:rPr>
                <a:t>“image captioning”</a:t>
              </a:r>
            </a:p>
          </p:txBody>
        </p:sp>
        <p:sp>
          <p:nvSpPr>
            <p:cNvPr id="19" name="Rectangle 18">
              <a:extLst>
                <a:ext uri="{FF2B5EF4-FFF2-40B4-BE49-F238E27FC236}">
                  <a16:creationId xmlns:a16="http://schemas.microsoft.com/office/drawing/2014/main" id="{95E76AC5-FCB4-1145-B4B0-EB36F2FBF9D7}"/>
                </a:ext>
              </a:extLst>
            </p:cNvPr>
            <p:cNvSpPr/>
            <p:nvPr/>
          </p:nvSpPr>
          <p:spPr>
            <a:xfrm>
              <a:off x="9214569" y="4114395"/>
              <a:ext cx="1721945" cy="461665"/>
            </a:xfrm>
            <a:prstGeom prst="rect">
              <a:avLst/>
            </a:prstGeom>
          </p:spPr>
          <p:txBody>
            <a:bodyPr wrap="none">
              <a:spAutoFit/>
            </a:bodyPr>
            <a:lstStyle/>
            <a:p>
              <a:pPr algn="ctr"/>
              <a:r>
                <a:rPr lang="en-US" sz="1200" dirty="0">
                  <a:latin typeface="Merriweather Sans" panose="02000503060000020004" pitchFamily="2" charset="77"/>
                </a:rPr>
                <a:t>Google deep-net </a:t>
              </a:r>
              <a:br>
                <a:rPr lang="en-US" sz="1200" dirty="0">
                  <a:latin typeface="Merriweather Sans" panose="02000503060000020004" pitchFamily="2" charset="77"/>
                </a:rPr>
              </a:br>
              <a:r>
                <a:rPr lang="en-US" sz="1200" dirty="0">
                  <a:latin typeface="Merriweather Sans" panose="02000503060000020004" pitchFamily="2" charset="77"/>
                </a:rPr>
                <a:t>machine translation </a:t>
              </a:r>
            </a:p>
          </p:txBody>
        </p:sp>
        <p:sp>
          <p:nvSpPr>
            <p:cNvPr id="20" name="Rectangle 19">
              <a:extLst>
                <a:ext uri="{FF2B5EF4-FFF2-40B4-BE49-F238E27FC236}">
                  <a16:creationId xmlns:a16="http://schemas.microsoft.com/office/drawing/2014/main" id="{249BB944-5304-EE45-A6D0-E2529EA5DA06}"/>
                </a:ext>
              </a:extLst>
            </p:cNvPr>
            <p:cNvSpPr/>
            <p:nvPr/>
          </p:nvSpPr>
          <p:spPr>
            <a:xfrm>
              <a:off x="8943660" y="3297089"/>
              <a:ext cx="2263761" cy="461665"/>
            </a:xfrm>
            <a:prstGeom prst="rect">
              <a:avLst/>
            </a:prstGeom>
          </p:spPr>
          <p:txBody>
            <a:bodyPr wrap="none">
              <a:spAutoFit/>
            </a:bodyPr>
            <a:lstStyle/>
            <a:p>
              <a:pPr algn="ctr"/>
              <a:r>
                <a:rPr lang="en-US" sz="1200" dirty="0">
                  <a:latin typeface="Merriweather Sans" panose="02000503060000020004" pitchFamily="2" charset="77"/>
                </a:rPr>
                <a:t>Super-human performance </a:t>
              </a:r>
              <a:br>
                <a:rPr lang="en-US" sz="1200" dirty="0">
                  <a:latin typeface="Merriweather Sans" panose="02000503060000020004" pitchFamily="2" charset="77"/>
                </a:rPr>
              </a:br>
              <a:r>
                <a:rPr lang="en-US" sz="1200" dirty="0">
                  <a:latin typeface="Merriweather Sans" panose="02000503060000020004" pitchFamily="2" charset="77"/>
                </a:rPr>
                <a:t>in “machine-translation” </a:t>
              </a:r>
            </a:p>
          </p:txBody>
        </p:sp>
        <p:sp>
          <p:nvSpPr>
            <p:cNvPr id="21" name="Rectangle 20">
              <a:extLst>
                <a:ext uri="{FF2B5EF4-FFF2-40B4-BE49-F238E27FC236}">
                  <a16:creationId xmlns:a16="http://schemas.microsoft.com/office/drawing/2014/main" id="{39AD0637-D07B-EE4A-A78D-709F2E277FA9}"/>
                </a:ext>
              </a:extLst>
            </p:cNvPr>
            <p:cNvSpPr/>
            <p:nvPr/>
          </p:nvSpPr>
          <p:spPr>
            <a:xfrm>
              <a:off x="8883998" y="2412041"/>
              <a:ext cx="2345514" cy="646331"/>
            </a:xfrm>
            <a:prstGeom prst="rect">
              <a:avLst/>
            </a:prstGeom>
          </p:spPr>
          <p:txBody>
            <a:bodyPr wrap="none">
              <a:spAutoFit/>
            </a:bodyPr>
            <a:lstStyle/>
            <a:p>
              <a:pPr algn="ctr"/>
              <a:r>
                <a:rPr lang="en-US" sz="1200" dirty="0">
                  <a:latin typeface="Merriweather Sans" panose="02000503060000020004" pitchFamily="2" charset="77"/>
                </a:rPr>
                <a:t>Super-human performance </a:t>
              </a:r>
              <a:br>
                <a:rPr lang="en-US" sz="1200" dirty="0">
                  <a:latin typeface="Merriweather Sans" panose="02000503060000020004" pitchFamily="2" charset="77"/>
                </a:rPr>
              </a:br>
              <a:r>
                <a:rPr lang="en-US" sz="1200" dirty="0">
                  <a:latin typeface="Merriweather Sans" panose="02000503060000020004" pitchFamily="2" charset="77"/>
                </a:rPr>
                <a:t>in “machine comprehension”</a:t>
              </a:r>
              <a:br>
                <a:rPr lang="en-US" sz="1200" dirty="0">
                  <a:latin typeface="Merriweather Sans" panose="02000503060000020004" pitchFamily="2" charset="77"/>
                </a:rPr>
              </a:br>
              <a:r>
                <a:rPr lang="en-US" sz="1200" dirty="0">
                  <a:latin typeface="Merriweather Sans" panose="02000503060000020004" pitchFamily="2" charset="77"/>
                </a:rPr>
                <a:t>(</a:t>
              </a:r>
              <a:r>
                <a:rPr lang="en-US" sz="1200" dirty="0" err="1">
                  <a:latin typeface="Merriweather Sans" panose="02000503060000020004" pitchFamily="2" charset="77"/>
                </a:rPr>
                <a:t>SQuAD</a:t>
              </a:r>
              <a:r>
                <a:rPr lang="en-US" sz="1200" dirty="0">
                  <a:latin typeface="Merriweather Sans" panose="02000503060000020004" pitchFamily="2" charset="77"/>
                </a:rPr>
                <a:t>) </a:t>
              </a:r>
            </a:p>
          </p:txBody>
        </p:sp>
      </p:grpSp>
      <p:sp>
        <p:nvSpPr>
          <p:cNvPr id="17" name="Google Shape;523;p71">
            <a:extLst>
              <a:ext uri="{FF2B5EF4-FFF2-40B4-BE49-F238E27FC236}">
                <a16:creationId xmlns:a16="http://schemas.microsoft.com/office/drawing/2014/main" id="{B29C98F2-E412-2F4A-AAAE-049D48FD03B9}"/>
              </a:ext>
            </a:extLst>
          </p:cNvPr>
          <p:cNvSpPr txBox="1">
            <a:spLocks/>
          </p:cNvSpPr>
          <p:nvPr/>
        </p:nvSpPr>
        <p:spPr>
          <a:xfrm>
            <a:off x="3673016" y="1497113"/>
            <a:ext cx="3595634" cy="40722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Clr>
                <a:schemeClr val="dk1"/>
              </a:buClr>
              <a:buFont typeface="Wingdings" charset="2"/>
              <a:buNone/>
            </a:pPr>
            <a:r>
              <a:rPr lang="en-US" sz="1700" dirty="0">
                <a:solidFill>
                  <a:schemeClr val="bg1">
                    <a:lumMod val="50000"/>
                  </a:schemeClr>
                </a:solidFill>
                <a:latin typeface="Merriweather Sans" panose="02000503060000020004" pitchFamily="2" charset="77"/>
              </a:rPr>
              <a:t>[Brown; Jelinek; others; 90s]</a:t>
            </a:r>
          </a:p>
        </p:txBody>
      </p:sp>
      <p:sp>
        <p:nvSpPr>
          <p:cNvPr id="22" name="Rectangle 21">
            <a:extLst>
              <a:ext uri="{FF2B5EF4-FFF2-40B4-BE49-F238E27FC236}">
                <a16:creationId xmlns:a16="http://schemas.microsoft.com/office/drawing/2014/main" id="{A7A10287-CE15-AF4C-99BC-D6EABA5FA1F3}"/>
              </a:ext>
            </a:extLst>
          </p:cNvPr>
          <p:cNvSpPr/>
          <p:nvPr/>
        </p:nvSpPr>
        <p:spPr>
          <a:xfrm>
            <a:off x="6001308" y="5641914"/>
            <a:ext cx="2638864" cy="338554"/>
          </a:xfrm>
          <a:prstGeom prst="rect">
            <a:avLst/>
          </a:prstGeom>
        </p:spPr>
        <p:txBody>
          <a:bodyPr wrap="none">
            <a:spAutoFit/>
          </a:bodyPr>
          <a:lstStyle/>
          <a:p>
            <a:pPr algn="ctr"/>
            <a:r>
              <a:rPr lang="en-US" sz="1600" dirty="0">
                <a:solidFill>
                  <a:schemeClr val="bg1">
                    <a:lumMod val="50000"/>
                  </a:schemeClr>
                </a:solidFill>
                <a:latin typeface="Merriweather Sans" charset="0"/>
                <a:ea typeface="Merriweather Sans" charset="0"/>
                <a:cs typeface="Merriweather Sans" charset="0"/>
              </a:rPr>
              <a:t>[</a:t>
            </a:r>
            <a:r>
              <a:rPr lang="en-US" sz="1600" dirty="0" err="1">
                <a:solidFill>
                  <a:schemeClr val="bg1">
                    <a:lumMod val="50000"/>
                  </a:schemeClr>
                </a:solidFill>
                <a:latin typeface="Merriweather Sans" charset="0"/>
                <a:ea typeface="Merriweather Sans" charset="0"/>
                <a:cs typeface="Merriweather Sans" charset="0"/>
              </a:rPr>
              <a:t>Darwiche</a:t>
            </a:r>
            <a:r>
              <a:rPr lang="en-US" sz="1600" dirty="0">
                <a:solidFill>
                  <a:schemeClr val="bg1">
                    <a:lumMod val="50000"/>
                  </a:schemeClr>
                </a:solidFill>
                <a:latin typeface="Merriweather Sans" charset="0"/>
                <a:ea typeface="Merriweather Sans" charset="0"/>
                <a:cs typeface="Merriweather Sans" charset="0"/>
              </a:rPr>
              <a:t>, 2016; others]</a:t>
            </a:r>
          </a:p>
        </p:txBody>
      </p:sp>
      <p:sp>
        <p:nvSpPr>
          <p:cNvPr id="23" name="Rectangle 22">
            <a:extLst>
              <a:ext uri="{FF2B5EF4-FFF2-40B4-BE49-F238E27FC236}">
                <a16:creationId xmlns:a16="http://schemas.microsoft.com/office/drawing/2014/main" id="{9F119FFA-8E38-2548-90EF-BF959E483039}"/>
              </a:ext>
            </a:extLst>
          </p:cNvPr>
          <p:cNvSpPr/>
          <p:nvPr/>
        </p:nvSpPr>
        <p:spPr>
          <a:xfrm>
            <a:off x="5059008" y="4406783"/>
            <a:ext cx="2638864" cy="338554"/>
          </a:xfrm>
          <a:prstGeom prst="rect">
            <a:avLst/>
          </a:prstGeom>
        </p:spPr>
        <p:txBody>
          <a:bodyPr wrap="none">
            <a:spAutoFit/>
          </a:bodyPr>
          <a:lstStyle/>
          <a:p>
            <a:pPr algn="ctr"/>
            <a:r>
              <a:rPr lang="en-US" sz="1600" dirty="0">
                <a:solidFill>
                  <a:schemeClr val="bg1">
                    <a:lumMod val="50000"/>
                  </a:schemeClr>
                </a:solidFill>
                <a:latin typeface="Merriweather Sans" charset="0"/>
                <a:ea typeface="Merriweather Sans" charset="0"/>
                <a:cs typeface="Merriweather Sans" charset="0"/>
              </a:rPr>
              <a:t>[</a:t>
            </a:r>
            <a:r>
              <a:rPr lang="en-US" sz="1600" dirty="0" err="1">
                <a:solidFill>
                  <a:schemeClr val="bg1">
                    <a:lumMod val="50000"/>
                  </a:schemeClr>
                </a:solidFill>
                <a:latin typeface="Merriweather Sans" charset="0"/>
                <a:ea typeface="Merriweather Sans" charset="0"/>
                <a:cs typeface="Merriweather Sans" charset="0"/>
              </a:rPr>
              <a:t>Darwiche</a:t>
            </a:r>
            <a:r>
              <a:rPr lang="en-US" sz="1600" dirty="0">
                <a:solidFill>
                  <a:schemeClr val="bg1">
                    <a:lumMod val="50000"/>
                  </a:schemeClr>
                </a:solidFill>
                <a:latin typeface="Merriweather Sans" charset="0"/>
                <a:ea typeface="Merriweather Sans" charset="0"/>
                <a:cs typeface="Merriweather Sans" charset="0"/>
              </a:rPr>
              <a:t>, 2016; others]</a:t>
            </a:r>
          </a:p>
        </p:txBody>
      </p:sp>
      <p:sp>
        <p:nvSpPr>
          <p:cNvPr id="24" name="Rectangle 23">
            <a:extLst>
              <a:ext uri="{FF2B5EF4-FFF2-40B4-BE49-F238E27FC236}">
                <a16:creationId xmlns:a16="http://schemas.microsoft.com/office/drawing/2014/main" id="{A435B7DF-6361-814A-987C-55196B520AD6}"/>
              </a:ext>
            </a:extLst>
          </p:cNvPr>
          <p:cNvSpPr/>
          <p:nvPr/>
        </p:nvSpPr>
        <p:spPr>
          <a:xfrm>
            <a:off x="4989735" y="3385860"/>
            <a:ext cx="3145413" cy="584775"/>
          </a:xfrm>
          <a:prstGeom prst="rect">
            <a:avLst/>
          </a:prstGeom>
        </p:spPr>
        <p:txBody>
          <a:bodyPr wrap="none">
            <a:spAutoFit/>
          </a:bodyPr>
          <a:lstStyle/>
          <a:p>
            <a:r>
              <a:rPr lang="en-US" sz="1600" dirty="0">
                <a:solidFill>
                  <a:schemeClr val="bg1">
                    <a:lumMod val="50000"/>
                  </a:schemeClr>
                </a:solidFill>
                <a:latin typeface="Merriweather Sans" charset="0"/>
                <a:ea typeface="Merriweather Sans" charset="0"/>
                <a:cs typeface="Merriweather Sans" charset="0"/>
              </a:rPr>
              <a:t>[</a:t>
            </a:r>
            <a:r>
              <a:rPr lang="da" sz="1600" dirty="0">
                <a:solidFill>
                  <a:srgbClr val="1360B2"/>
                </a:solidFill>
                <a:latin typeface="Merriweather Sans" charset="0"/>
                <a:ea typeface="Merriweather Sans" charset="0"/>
                <a:cs typeface="Merriweather Sans" charset="0"/>
              </a:rPr>
              <a:t>K</a:t>
            </a:r>
            <a:r>
              <a:rPr lang="da" sz="1600" dirty="0">
                <a:solidFill>
                  <a:schemeClr val="bg1">
                    <a:lumMod val="50000"/>
                  </a:schemeClr>
                </a:solidFill>
                <a:latin typeface="Merriweather Sans" charset="0"/>
                <a:ea typeface="Merriweather Sans" charset="0"/>
                <a:cs typeface="Merriweather Sans" charset="0"/>
              </a:rPr>
              <a:t> at al, 2016; Jia et al, 2017; </a:t>
            </a:r>
            <a:br>
              <a:rPr lang="da" sz="1600" dirty="0">
                <a:solidFill>
                  <a:schemeClr val="bg1">
                    <a:lumMod val="50000"/>
                  </a:schemeClr>
                </a:solidFill>
                <a:latin typeface="Merriweather Sans" charset="0"/>
                <a:ea typeface="Merriweather Sans" charset="0"/>
                <a:cs typeface="Merriweather Sans" charset="0"/>
              </a:rPr>
            </a:br>
            <a:r>
              <a:rPr lang="da" sz="1600" dirty="0">
                <a:solidFill>
                  <a:schemeClr val="bg1">
                    <a:lumMod val="50000"/>
                  </a:schemeClr>
                </a:solidFill>
                <a:latin typeface="Merriweather Sans" charset="0"/>
                <a:ea typeface="Merriweather Sans" charset="0"/>
                <a:cs typeface="Merriweather Sans" charset="0"/>
              </a:rPr>
              <a:t> Belinkov et al, 2018; others</a:t>
            </a:r>
            <a:r>
              <a:rPr lang="en-US" sz="1600" dirty="0">
                <a:solidFill>
                  <a:schemeClr val="bg1">
                    <a:lumMod val="50000"/>
                  </a:schemeClr>
                </a:solidFill>
                <a:latin typeface="Merriweather Sans" charset="0"/>
                <a:ea typeface="Merriweather Sans" charset="0"/>
                <a:cs typeface="Merriweather Sans" charset="0"/>
              </a:rPr>
              <a:t>]</a:t>
            </a:r>
          </a:p>
        </p:txBody>
      </p:sp>
    </p:spTree>
    <p:extLst>
      <p:ext uri="{BB962C8B-B14F-4D97-AF65-F5344CB8AC3E}">
        <p14:creationId xmlns:p14="http://schemas.microsoft.com/office/powerpoint/2010/main" val="250121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0" end="10"/>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2" grpId="0"/>
      <p:bldP spid="23"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normAutofit/>
          </a:bodyPr>
          <a:lstStyle/>
          <a:p>
            <a:r>
              <a:rPr lang="en-US" dirty="0"/>
              <a:t>How to measure the progress towards NLU?</a:t>
            </a:r>
          </a:p>
        </p:txBody>
      </p:sp>
      <p:sp>
        <p:nvSpPr>
          <p:cNvPr id="3" name="Content Placeholder 2"/>
          <p:cNvSpPr>
            <a:spLocks noGrp="1"/>
          </p:cNvSpPr>
          <p:nvPr>
            <p:ph idx="1"/>
          </p:nvPr>
        </p:nvSpPr>
        <p:spPr/>
        <p:txBody>
          <a:bodyPr/>
          <a:lstStyle/>
          <a:p>
            <a:r>
              <a:rPr lang="en-US" dirty="0"/>
              <a:t>Importance of an effective measure of progress. </a:t>
            </a:r>
          </a:p>
          <a:p>
            <a:r>
              <a:rPr lang="en-US" dirty="0"/>
              <a:t>Turing test? </a:t>
            </a:r>
          </a:p>
          <a:p>
            <a:pPr lvl="1"/>
            <a:r>
              <a:rPr lang="en-US" dirty="0"/>
              <a:t>if you had a pen-pal for years, you would not know whether you’re corresponding to a human or a machine</a:t>
            </a:r>
          </a:p>
          <a:p>
            <a:pPr lvl="1"/>
            <a:r>
              <a:rPr lang="en-US" dirty="0"/>
              <a:t>Tricky to measure </a:t>
            </a:r>
          </a:p>
          <a:p>
            <a:pPr lvl="1"/>
            <a:endParaRPr lang="en-US"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3</a:t>
            </a:fld>
            <a:endParaRPr lang="en-US" dirty="0"/>
          </a:p>
        </p:txBody>
      </p:sp>
      <p:grpSp>
        <p:nvGrpSpPr>
          <p:cNvPr id="22" name="Group 21">
            <a:extLst>
              <a:ext uri="{FF2B5EF4-FFF2-40B4-BE49-F238E27FC236}">
                <a16:creationId xmlns:a16="http://schemas.microsoft.com/office/drawing/2014/main" id="{5941F4CA-F001-C54E-A300-06C3C3B71E70}"/>
              </a:ext>
            </a:extLst>
          </p:cNvPr>
          <p:cNvGrpSpPr/>
          <p:nvPr/>
        </p:nvGrpSpPr>
        <p:grpSpPr>
          <a:xfrm>
            <a:off x="4869824" y="4153346"/>
            <a:ext cx="3203775" cy="2233413"/>
            <a:chOff x="3614199" y="4153346"/>
            <a:chExt cx="3203775" cy="2233413"/>
          </a:xfrm>
        </p:grpSpPr>
        <p:pic>
          <p:nvPicPr>
            <p:cNvPr id="2050" name="Picture 2" descr="mage result for turing test"/>
            <p:cNvPicPr>
              <a:picLocks noChangeAspect="1" noChangeArrowheads="1"/>
            </p:cNvPicPr>
            <p:nvPr/>
          </p:nvPicPr>
          <p:blipFill rotWithShape="1">
            <a:blip r:embed="rId3">
              <a:extLst>
                <a:ext uri="{28A0092B-C50C-407E-A947-70E740481C1C}">
                  <a14:useLocalDpi xmlns:a14="http://schemas.microsoft.com/office/drawing/2010/main" val="0"/>
                </a:ext>
              </a:extLst>
            </a:blip>
            <a:srcRect l="52780" t="62282" r="32425" b="25361"/>
            <a:stretch/>
          </p:blipFill>
          <p:spPr bwMode="auto">
            <a:xfrm>
              <a:off x="4501470" y="4153346"/>
              <a:ext cx="786298" cy="81539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oogle Shape;814;p124"/>
            <p:cNvGrpSpPr/>
            <p:nvPr/>
          </p:nvGrpSpPr>
          <p:grpSpPr>
            <a:xfrm>
              <a:off x="3799495" y="4707843"/>
              <a:ext cx="701975" cy="1192106"/>
              <a:chOff x="7156175" y="1836125"/>
              <a:chExt cx="718151" cy="1204376"/>
            </a:xfrm>
          </p:grpSpPr>
          <p:pic>
            <p:nvPicPr>
              <p:cNvPr id="11" name="Google Shape;815;p124" descr="Related image"/>
              <p:cNvPicPr preferRelativeResize="0"/>
              <p:nvPr/>
            </p:nvPicPr>
            <p:blipFill rotWithShape="1">
              <a:blip r:embed="rId4">
                <a:alphaModFix/>
              </a:blip>
              <a:srcRect l="78597" t="36300" b="24770"/>
              <a:stretch/>
            </p:blipFill>
            <p:spPr>
              <a:xfrm>
                <a:off x="7266050" y="1934100"/>
                <a:ext cx="608276" cy="1106401"/>
              </a:xfrm>
              <a:prstGeom prst="rect">
                <a:avLst/>
              </a:prstGeom>
              <a:noFill/>
              <a:ln>
                <a:noFill/>
              </a:ln>
            </p:spPr>
          </p:pic>
          <p:sp>
            <p:nvSpPr>
              <p:cNvPr id="12" name="Google Shape;816;p124"/>
              <p:cNvSpPr/>
              <p:nvPr/>
            </p:nvSpPr>
            <p:spPr>
              <a:xfrm>
                <a:off x="7156175" y="1836125"/>
                <a:ext cx="196200" cy="4761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 name="Straight Connector 13"/>
            <p:cNvCxnSpPr>
              <a:cxnSpLocks/>
              <a:endCxn id="19" idx="1"/>
            </p:cNvCxnSpPr>
            <p:nvPr/>
          </p:nvCxnSpPr>
          <p:spPr>
            <a:xfrm>
              <a:off x="4612640" y="5347982"/>
              <a:ext cx="1198419" cy="0"/>
            </a:xfrm>
            <a:prstGeom prst="line">
              <a:avLst/>
            </a:prstGeom>
            <a:ln w="19050"/>
          </p:spPr>
          <p:style>
            <a:lnRef idx="1">
              <a:schemeClr val="dk1"/>
            </a:lnRef>
            <a:fillRef idx="0">
              <a:schemeClr val="dk1"/>
            </a:fillRef>
            <a:effectRef idx="0">
              <a:schemeClr val="dk1"/>
            </a:effectRef>
            <a:fontRef idx="minor">
              <a:schemeClr val="tx1"/>
            </a:fontRef>
          </p:style>
        </p:cxnSp>
        <p:pic>
          <p:nvPicPr>
            <p:cNvPr id="19" name="Picture 2" descr="mage result for turing test"/>
            <p:cNvPicPr>
              <a:picLocks noChangeAspect="1" noChangeArrowheads="1"/>
            </p:cNvPicPr>
            <p:nvPr/>
          </p:nvPicPr>
          <p:blipFill rotWithShape="1">
            <a:blip r:embed="rId3">
              <a:extLst>
                <a:ext uri="{28A0092B-C50C-407E-A947-70E740481C1C}">
                  <a14:useLocalDpi xmlns:a14="http://schemas.microsoft.com/office/drawing/2010/main" val="0"/>
                </a:ext>
              </a:extLst>
            </a:blip>
            <a:srcRect l="38865" t="43461" r="41866" b="41893"/>
            <a:stretch/>
          </p:blipFill>
          <p:spPr bwMode="auto">
            <a:xfrm>
              <a:off x="5811059" y="4983310"/>
              <a:ext cx="772886" cy="729343"/>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p:cNvSpPr/>
            <p:nvPr/>
          </p:nvSpPr>
          <p:spPr>
            <a:xfrm>
              <a:off x="3614199" y="4160591"/>
              <a:ext cx="3203775" cy="2226168"/>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AE977708-E880-5E4C-89B6-8EFE40D00750}"/>
              </a:ext>
            </a:extLst>
          </p:cNvPr>
          <p:cNvGrpSpPr/>
          <p:nvPr/>
        </p:nvGrpSpPr>
        <p:grpSpPr>
          <a:xfrm>
            <a:off x="7829410" y="4112764"/>
            <a:ext cx="2118356" cy="2246901"/>
            <a:chOff x="6594105" y="4112764"/>
            <a:chExt cx="2118356" cy="2246901"/>
          </a:xfrm>
        </p:grpSpPr>
        <p:pic>
          <p:nvPicPr>
            <p:cNvPr id="6" name="Google Shape;1258;p104" descr="Related image"/>
            <p:cNvPicPr preferRelativeResize="0"/>
            <p:nvPr/>
          </p:nvPicPr>
          <p:blipFill>
            <a:blip r:embed="rId5">
              <a:alphaModFix/>
            </a:blip>
            <a:stretch>
              <a:fillRect/>
            </a:stretch>
          </p:blipFill>
          <p:spPr>
            <a:xfrm>
              <a:off x="7737162" y="4112764"/>
              <a:ext cx="975299" cy="1037862"/>
            </a:xfrm>
            <a:prstGeom prst="rect">
              <a:avLst/>
            </a:prstGeom>
            <a:noFill/>
            <a:ln>
              <a:noFill/>
            </a:ln>
          </p:spPr>
        </p:pic>
        <p:grpSp>
          <p:nvGrpSpPr>
            <p:cNvPr id="7" name="Google Shape;814;p124"/>
            <p:cNvGrpSpPr/>
            <p:nvPr/>
          </p:nvGrpSpPr>
          <p:grpSpPr>
            <a:xfrm>
              <a:off x="7896032" y="5377857"/>
              <a:ext cx="566057" cy="981808"/>
              <a:chOff x="7156175" y="1836125"/>
              <a:chExt cx="718151" cy="1204376"/>
            </a:xfrm>
          </p:grpSpPr>
          <p:pic>
            <p:nvPicPr>
              <p:cNvPr id="8" name="Google Shape;815;p124" descr="Related image"/>
              <p:cNvPicPr preferRelativeResize="0"/>
              <p:nvPr/>
            </p:nvPicPr>
            <p:blipFill rotWithShape="1">
              <a:blip r:embed="rId4">
                <a:alphaModFix/>
              </a:blip>
              <a:srcRect l="78597" t="36300" b="24770"/>
              <a:stretch/>
            </p:blipFill>
            <p:spPr>
              <a:xfrm>
                <a:off x="7266050" y="1934100"/>
                <a:ext cx="608276" cy="1106401"/>
              </a:xfrm>
              <a:prstGeom prst="rect">
                <a:avLst/>
              </a:prstGeom>
              <a:noFill/>
              <a:ln>
                <a:noFill/>
              </a:ln>
            </p:spPr>
          </p:pic>
          <p:sp>
            <p:nvSpPr>
              <p:cNvPr id="9" name="Google Shape;816;p124"/>
              <p:cNvSpPr/>
              <p:nvPr/>
            </p:nvSpPr>
            <p:spPr>
              <a:xfrm>
                <a:off x="7156175" y="1836125"/>
                <a:ext cx="196200" cy="4761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Right Bracket 22"/>
            <p:cNvSpPr/>
            <p:nvPr/>
          </p:nvSpPr>
          <p:spPr>
            <a:xfrm flipH="1">
              <a:off x="7566928" y="4573426"/>
              <a:ext cx="187072" cy="1546753"/>
            </a:xfrm>
            <a:prstGeom prst="rightBracket">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3596481A-C3E5-F840-A9FA-6D3966721A21}"/>
                </a:ext>
              </a:extLst>
            </p:cNvPr>
            <p:cNvCxnSpPr>
              <a:cxnSpLocks/>
              <a:endCxn id="23" idx="2"/>
            </p:cNvCxnSpPr>
            <p:nvPr/>
          </p:nvCxnSpPr>
          <p:spPr>
            <a:xfrm>
              <a:off x="6594105" y="5346803"/>
              <a:ext cx="972823"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24" name="Rectangle 23">
            <a:extLst>
              <a:ext uri="{FF2B5EF4-FFF2-40B4-BE49-F238E27FC236}">
                <a16:creationId xmlns:a16="http://schemas.microsoft.com/office/drawing/2014/main" id="{70DB8FE3-4D55-DF4F-ADC8-7A3DB5D4959B}"/>
              </a:ext>
            </a:extLst>
          </p:cNvPr>
          <p:cNvSpPr/>
          <p:nvPr/>
        </p:nvSpPr>
        <p:spPr>
          <a:xfrm>
            <a:off x="2770084" y="2515044"/>
            <a:ext cx="2358338" cy="369332"/>
          </a:xfrm>
          <a:prstGeom prst="rect">
            <a:avLst/>
          </a:prstGeom>
        </p:spPr>
        <p:txBody>
          <a:bodyPr wrap="none">
            <a:spAutoFit/>
          </a:bodyPr>
          <a:lstStyle/>
          <a:p>
            <a:pPr algn="ctr"/>
            <a:r>
              <a:rPr lang="en-US" dirty="0">
                <a:solidFill>
                  <a:schemeClr val="bg1">
                    <a:lumMod val="50000"/>
                  </a:schemeClr>
                </a:solidFill>
                <a:latin typeface="Merriweather Sans" charset="0"/>
                <a:ea typeface="Merriweather Sans" charset="0"/>
                <a:cs typeface="Merriweather Sans" charset="0"/>
              </a:rPr>
              <a:t>[Alan Turing, 1955]</a:t>
            </a:r>
          </a:p>
        </p:txBody>
      </p:sp>
    </p:spTree>
    <p:extLst>
      <p:ext uri="{BB962C8B-B14F-4D97-AF65-F5344CB8AC3E}">
        <p14:creationId xmlns:p14="http://schemas.microsoft.com/office/powerpoint/2010/main" val="317260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2174" y="327598"/>
            <a:ext cx="11988800" cy="884277"/>
          </a:xfrm>
        </p:spPr>
        <p:txBody>
          <a:bodyPr/>
          <a:lstStyle/>
          <a:p>
            <a:r>
              <a:rPr lang="en-US" dirty="0"/>
              <a:t>Programs with Commonsense</a:t>
            </a:r>
          </a:p>
        </p:txBody>
      </p:sp>
      <p:sp>
        <p:nvSpPr>
          <p:cNvPr id="3" name="Content Placeholder 2"/>
          <p:cNvSpPr>
            <a:spLocks noGrp="1"/>
          </p:cNvSpPr>
          <p:nvPr>
            <p:ph idx="1"/>
          </p:nvPr>
        </p:nvSpPr>
        <p:spPr/>
        <p:txBody>
          <a:bodyPr/>
          <a:lstStyle/>
          <a:p>
            <a:r>
              <a:rPr lang="en-US" dirty="0"/>
              <a:t>Formalize world in logical form!</a:t>
            </a:r>
          </a:p>
          <a:p>
            <a:endParaRPr lang="en-US" dirty="0"/>
          </a:p>
          <a:p>
            <a:endParaRPr lang="en-US" dirty="0"/>
          </a:p>
          <a:p>
            <a:endParaRPr lang="en-US" dirty="0"/>
          </a:p>
          <a:p>
            <a:endParaRPr lang="en-US" dirty="0"/>
          </a:p>
          <a:p>
            <a:r>
              <a:rPr lang="en-US" dirty="0"/>
              <a:t>Do reasoning on formal premises! </a:t>
            </a:r>
          </a:p>
          <a:p>
            <a:endParaRPr lang="en-US"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30</a:t>
            </a:fld>
            <a:endParaRPr lang="en-US" dirty="0"/>
          </a:p>
        </p:txBody>
      </p:sp>
      <p:pic>
        <p:nvPicPr>
          <p:cNvPr id="5" name="Google Shape;524;p71" descr="http://www.computerhistory.org/fellowawards/media/img/objects/2-4a.Stanford_University.McCarthy-John.c1967.L062302006.STANFORD_UNIVERSITY.src.jpg"/>
          <p:cNvPicPr preferRelativeResize="0"/>
          <p:nvPr/>
        </p:nvPicPr>
        <p:blipFill rotWithShape="1">
          <a:blip r:embed="rId2">
            <a:alphaModFix/>
          </a:blip>
          <a:srcRect/>
          <a:stretch/>
        </p:blipFill>
        <p:spPr>
          <a:xfrm>
            <a:off x="9079026" y="1439106"/>
            <a:ext cx="2735022" cy="2735051"/>
          </a:xfrm>
          <a:prstGeom prst="rect">
            <a:avLst/>
          </a:prstGeom>
          <a:noFill/>
          <a:ln>
            <a:noFill/>
          </a:ln>
        </p:spPr>
      </p:pic>
      <p:sp>
        <p:nvSpPr>
          <p:cNvPr id="6" name="Google Shape;523;p71"/>
          <p:cNvSpPr txBox="1">
            <a:spLocks/>
          </p:cNvSpPr>
          <p:nvPr/>
        </p:nvSpPr>
        <p:spPr>
          <a:xfrm>
            <a:off x="9470571" y="4229521"/>
            <a:ext cx="2198915" cy="7920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Clr>
                <a:schemeClr val="dk1"/>
              </a:buClr>
              <a:buFont typeface="Wingdings" charset="2"/>
              <a:buNone/>
            </a:pPr>
            <a:r>
              <a:rPr lang="en-US" sz="1700" b="1" dirty="0">
                <a:solidFill>
                  <a:srgbClr val="999999"/>
                </a:solidFill>
              </a:rPr>
              <a:t>[John McCarthy, 1959]</a:t>
            </a:r>
          </a:p>
        </p:txBody>
      </p:sp>
      <p:sp>
        <p:nvSpPr>
          <p:cNvPr id="7" name="Google Shape;526;p71"/>
          <p:cNvSpPr/>
          <p:nvPr/>
        </p:nvSpPr>
        <p:spPr>
          <a:xfrm>
            <a:off x="3080657" y="2253342"/>
            <a:ext cx="3810000" cy="914400"/>
          </a:xfrm>
          <a:prstGeom prst="roundRect">
            <a:avLst>
              <a:gd name="adj" fmla="val 16667"/>
            </a:avLst>
          </a:prstGeom>
          <a:blipFill rotWithShape="1">
            <a:blip r:embed="rId3">
              <a:alphaModFix/>
            </a:blip>
            <a:stretch>
              <a:fillRect/>
            </a:stretch>
          </a:blipFill>
          <a:ln>
            <a:noFill/>
          </a:ln>
        </p:spPr>
        <p:txBody>
          <a:bodyPr spcFirstLastPara="1" wrap="square" lIns="91425" tIns="45700" rIns="91425" bIns="45700" anchor="t" anchorCtr="0">
            <a:noAutofit/>
          </a:bodyPr>
          <a:lstStyle/>
          <a:p>
            <a:r>
              <a:rPr lang="en-US">
                <a:latin typeface="Palatino Linotype"/>
                <a:ea typeface="Palatino Linotype"/>
                <a:cs typeface="Palatino Linotype"/>
                <a:sym typeface="Palatino Linotype"/>
              </a:rPr>
              <a:t> </a:t>
            </a:r>
            <a:endParaRPr/>
          </a:p>
        </p:txBody>
      </p:sp>
      <p:sp>
        <p:nvSpPr>
          <p:cNvPr id="9" name="Google Shape;528;p71"/>
          <p:cNvSpPr/>
          <p:nvPr/>
        </p:nvSpPr>
        <p:spPr>
          <a:xfrm>
            <a:off x="1464129" y="5585857"/>
            <a:ext cx="7353300" cy="457200"/>
          </a:xfrm>
          <a:prstGeom prst="rect">
            <a:avLst/>
          </a:prstGeom>
          <a:ln w="28575">
            <a:headEnd type="none" w="sm" len="sm"/>
            <a:tailEnd type="none" w="sm" len="sm"/>
          </a:ln>
        </p:spPr>
        <p:style>
          <a:lnRef idx="2">
            <a:schemeClr val="accent3"/>
          </a:lnRef>
          <a:fillRef idx="1">
            <a:schemeClr val="lt1"/>
          </a:fillRef>
          <a:effectRef idx="0">
            <a:schemeClr val="accent3"/>
          </a:effectRef>
          <a:fontRef idx="minor">
            <a:schemeClr val="dk1"/>
          </a:fontRef>
        </p:style>
        <p:txBody>
          <a:bodyPr spcFirstLastPara="1" wrap="square" lIns="91425" tIns="45700" rIns="91425" bIns="45700" anchor="ctr" anchorCtr="0">
            <a:noAutofit/>
          </a:bodyPr>
          <a:lstStyle/>
          <a:p>
            <a:pPr algn="ctr"/>
            <a:r>
              <a:rPr lang="en-US" b="1" dirty="0">
                <a:solidFill>
                  <a:srgbClr val="8E0000"/>
                </a:solidFill>
                <a:latin typeface="Calibri Light" charset="0"/>
                <a:ea typeface="Calibri Light" charset="0"/>
                <a:cs typeface="Calibri Light" charset="0"/>
                <a:sym typeface="Palatino Linotype"/>
              </a:rPr>
              <a:t>Hypothesis: </a:t>
            </a:r>
            <a:r>
              <a:rPr lang="en-US" dirty="0">
                <a:solidFill>
                  <a:schemeClr val="dk1"/>
                </a:solidFill>
                <a:latin typeface="Calibri Light" charset="0"/>
                <a:ea typeface="Calibri Light" charset="0"/>
                <a:cs typeface="Calibri Light" charset="0"/>
                <a:sym typeface="Palatino Linotype"/>
              </a:rPr>
              <a:t>Commonsense problems are solved by logical reasoning </a:t>
            </a:r>
            <a:endParaRPr dirty="0">
              <a:solidFill>
                <a:schemeClr val="dk1"/>
              </a:solidFill>
              <a:latin typeface="Calibri Light" charset="0"/>
              <a:ea typeface="Calibri Light" charset="0"/>
              <a:cs typeface="Calibri Light" charset="0"/>
              <a:sym typeface="Palatino Linotype"/>
            </a:endParaRPr>
          </a:p>
        </p:txBody>
      </p:sp>
      <p:sp>
        <p:nvSpPr>
          <p:cNvPr id="10" name="Google Shape;530;p71"/>
          <p:cNvSpPr/>
          <p:nvPr/>
        </p:nvSpPr>
        <p:spPr>
          <a:xfrm>
            <a:off x="3461657" y="4601707"/>
            <a:ext cx="3429000" cy="884693"/>
          </a:xfrm>
          <a:prstGeom prst="roundRect">
            <a:avLst>
              <a:gd name="adj" fmla="val 16667"/>
            </a:avLst>
          </a:prstGeom>
          <a:blipFill rotWithShape="1">
            <a:blip r:embed="rId4">
              <a:alphaModFix/>
            </a:blip>
            <a:stretch>
              <a:fillRect/>
            </a:stretch>
          </a:blipFill>
          <a:ln>
            <a:noFill/>
          </a:ln>
        </p:spPr>
        <p:txBody>
          <a:bodyPr spcFirstLastPara="1" wrap="square" lIns="91425" tIns="45700" rIns="91425" bIns="45700" anchor="t" anchorCtr="0">
            <a:noAutofit/>
          </a:bodyPr>
          <a:lstStyle/>
          <a:p>
            <a:r>
              <a:rPr lang="en-US">
                <a:latin typeface="Palatino Linotype"/>
                <a:ea typeface="Palatino Linotype"/>
                <a:cs typeface="Palatino Linotype"/>
                <a:sym typeface="Palatino Linotype"/>
              </a:rPr>
              <a:t> </a:t>
            </a:r>
            <a:endParaRPr/>
          </a:p>
        </p:txBody>
      </p:sp>
      <p:sp>
        <p:nvSpPr>
          <p:cNvPr id="11" name="Google Shape;528;p71"/>
          <p:cNvSpPr/>
          <p:nvPr/>
        </p:nvSpPr>
        <p:spPr>
          <a:xfrm>
            <a:off x="1464129" y="3267199"/>
            <a:ext cx="7353300" cy="457200"/>
          </a:xfrm>
          <a:prstGeom prst="rect">
            <a:avLst/>
          </a:prstGeom>
          <a:ln w="28575">
            <a:headEnd type="none" w="sm" len="sm"/>
            <a:tailEnd type="none" w="sm" len="sm"/>
          </a:ln>
        </p:spPr>
        <p:style>
          <a:lnRef idx="2">
            <a:schemeClr val="accent3"/>
          </a:lnRef>
          <a:fillRef idx="1">
            <a:schemeClr val="lt1"/>
          </a:fillRef>
          <a:effectRef idx="0">
            <a:schemeClr val="accent3"/>
          </a:effectRef>
          <a:fontRef idx="minor">
            <a:schemeClr val="dk1"/>
          </a:fontRef>
        </p:style>
        <p:txBody>
          <a:bodyPr spcFirstLastPara="1" wrap="square" lIns="91425" tIns="45700" rIns="91425" bIns="45700" anchor="ctr" anchorCtr="0">
            <a:noAutofit/>
          </a:bodyPr>
          <a:lstStyle/>
          <a:p>
            <a:pPr algn="ctr"/>
            <a:r>
              <a:rPr lang="en-US" b="1" dirty="0">
                <a:solidFill>
                  <a:srgbClr val="8E0000"/>
                </a:solidFill>
                <a:latin typeface="Calibri Light" charset="0"/>
                <a:ea typeface="Calibri Light" charset="0"/>
                <a:cs typeface="Calibri Light" charset="0"/>
                <a:sym typeface="Palatino Linotype"/>
              </a:rPr>
              <a:t>Hypothesis: </a:t>
            </a:r>
            <a:r>
              <a:rPr lang="en-US" dirty="0">
                <a:solidFill>
                  <a:schemeClr val="dk1"/>
                </a:solidFill>
                <a:latin typeface="Calibri Light" charset="0"/>
                <a:ea typeface="Calibri Light" charset="0"/>
                <a:cs typeface="Calibri Light" charset="0"/>
                <a:sym typeface="Palatino Linotype"/>
              </a:rPr>
              <a:t>Commonsense knowledge can be formalized with logic. </a:t>
            </a:r>
            <a:endParaRPr dirty="0">
              <a:solidFill>
                <a:schemeClr val="dk1"/>
              </a:solidFill>
              <a:latin typeface="Calibri Light" charset="0"/>
              <a:ea typeface="Calibri Light" charset="0"/>
              <a:cs typeface="Calibri Light" charset="0"/>
              <a:sym typeface="Palatino Linotype"/>
            </a:endParaRPr>
          </a:p>
        </p:txBody>
      </p:sp>
    </p:spTree>
    <p:extLst>
      <p:ext uri="{BB962C8B-B14F-4D97-AF65-F5344CB8AC3E}">
        <p14:creationId xmlns:p14="http://schemas.microsoft.com/office/powerpoint/2010/main" val="167035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STUDENT</a:t>
            </a:r>
          </a:p>
        </p:txBody>
      </p:sp>
      <p:sp>
        <p:nvSpPr>
          <p:cNvPr id="3" name="Content Placeholder 2"/>
          <p:cNvSpPr>
            <a:spLocks noGrp="1"/>
          </p:cNvSpPr>
          <p:nvPr>
            <p:ph idx="1"/>
          </p:nvPr>
        </p:nvSpPr>
        <p:spPr/>
        <p:txBody>
          <a:bodyPr/>
          <a:lstStyle/>
          <a:p>
            <a:r>
              <a:rPr lang="en-US" b="1" dirty="0">
                <a:solidFill>
                  <a:srgbClr val="0070C0"/>
                </a:solidFill>
              </a:rPr>
              <a:t>Goal:</a:t>
            </a:r>
            <a:r>
              <a:rPr lang="en-US" dirty="0"/>
              <a:t> Elementary school algebra problem solver </a:t>
            </a:r>
          </a:p>
          <a:p>
            <a:r>
              <a:rPr lang="en-US" b="1" dirty="0">
                <a:solidFill>
                  <a:srgbClr val="FF0000"/>
                </a:solidFill>
              </a:rPr>
              <a:t>Input:</a:t>
            </a:r>
            <a:r>
              <a:rPr lang="en-US" dirty="0"/>
              <a:t> Natural Language </a:t>
            </a:r>
          </a:p>
          <a:p>
            <a:endParaRPr lang="en-US"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31</a:t>
            </a:fld>
            <a:endParaRPr lang="en-US" dirty="0"/>
          </a:p>
        </p:txBody>
      </p:sp>
      <p:pic>
        <p:nvPicPr>
          <p:cNvPr id="5" name="Picture 2" descr="http://webmuseum.mit.edu/grabimg.php?wm=1&amp;kv=1859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1760" y="511629"/>
            <a:ext cx="1762288" cy="23572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73732" y="2701479"/>
            <a:ext cx="8853298" cy="66643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b="1" dirty="0">
                <a:solidFill>
                  <a:srgbClr val="002060"/>
                </a:solidFill>
              </a:rPr>
              <a:t>Example:</a:t>
            </a:r>
            <a:r>
              <a:rPr lang="en-US" dirty="0"/>
              <a:t>  The sum of two numbers is 111. One of the numbers is consecutive to the other number. Find the two numbers. </a:t>
            </a:r>
          </a:p>
        </p:txBody>
      </p:sp>
      <p:sp>
        <p:nvSpPr>
          <p:cNvPr id="8" name="Rectangle 7"/>
          <p:cNvSpPr/>
          <p:nvPr/>
        </p:nvSpPr>
        <p:spPr>
          <a:xfrm>
            <a:off x="573732" y="3500210"/>
            <a:ext cx="8853298" cy="66643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b="1" dirty="0">
                <a:solidFill>
                  <a:srgbClr val="002060"/>
                </a:solidFill>
              </a:rPr>
              <a:t>Example:</a:t>
            </a:r>
            <a:r>
              <a:rPr lang="en-US" dirty="0"/>
              <a:t>  Bill s father s uncle is twice as old as bills father. 2 years from now bill s father will be 3 times as old as bill. The sum of their ages  is 92. Find Bill s age.  </a:t>
            </a:r>
          </a:p>
        </p:txBody>
      </p:sp>
      <p:sp>
        <p:nvSpPr>
          <p:cNvPr id="9" name="Rectangle 8"/>
          <p:cNvSpPr/>
          <p:nvPr/>
        </p:nvSpPr>
        <p:spPr>
          <a:xfrm>
            <a:off x="573732" y="4305750"/>
            <a:ext cx="8853298" cy="95204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b="1" dirty="0">
                <a:solidFill>
                  <a:srgbClr val="002060"/>
                </a:solidFill>
              </a:rPr>
              <a:t>Example:</a:t>
            </a:r>
            <a:r>
              <a:rPr lang="en-US" dirty="0"/>
              <a:t>  The distance between New York  to Los Angeles is 3000 miles. If the average speed of a jet place is 600 miles per hour find the time it takes to travel from New York to Los Angeles by jet. </a:t>
            </a:r>
          </a:p>
        </p:txBody>
      </p:sp>
      <p:sp>
        <p:nvSpPr>
          <p:cNvPr id="10" name="Google Shape;523;p71"/>
          <p:cNvSpPr txBox="1">
            <a:spLocks/>
          </p:cNvSpPr>
          <p:nvPr/>
        </p:nvSpPr>
        <p:spPr>
          <a:xfrm>
            <a:off x="9788491" y="2899062"/>
            <a:ext cx="2450699" cy="7920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Clr>
                <a:schemeClr val="dk1"/>
              </a:buClr>
              <a:buNone/>
            </a:pPr>
            <a:r>
              <a:rPr lang="en-US" sz="1700" b="1">
                <a:solidFill>
                  <a:srgbClr val="999999"/>
                </a:solidFill>
              </a:rPr>
              <a:t>[</a:t>
            </a:r>
            <a:r>
              <a:rPr lang="en-US" sz="1700" b="1" dirty="0">
                <a:solidFill>
                  <a:srgbClr val="999999"/>
                </a:solidFill>
              </a:rPr>
              <a:t>Daniel G </a:t>
            </a:r>
            <a:r>
              <a:rPr lang="en-US" sz="1700" b="1" dirty="0" err="1">
                <a:solidFill>
                  <a:srgbClr val="999999"/>
                </a:solidFill>
              </a:rPr>
              <a:t>Bobrow</a:t>
            </a:r>
            <a:r>
              <a:rPr lang="en-US" sz="1700" b="1" dirty="0">
                <a:solidFill>
                  <a:srgbClr val="999999"/>
                </a:solidFill>
              </a:rPr>
              <a:t>, 1964]</a:t>
            </a:r>
          </a:p>
        </p:txBody>
      </p:sp>
    </p:spTree>
    <p:extLst>
      <p:ext uri="{BB962C8B-B14F-4D97-AF65-F5344CB8AC3E}">
        <p14:creationId xmlns:p14="http://schemas.microsoft.com/office/powerpoint/2010/main" val="123482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SHRDLU</a:t>
            </a:r>
          </a:p>
        </p:txBody>
      </p:sp>
      <p:sp>
        <p:nvSpPr>
          <p:cNvPr id="4" name="Slide Number Placeholder 3"/>
          <p:cNvSpPr>
            <a:spLocks noGrp="1"/>
          </p:cNvSpPr>
          <p:nvPr>
            <p:ph type="sldNum" sz="quarter" idx="12"/>
          </p:nvPr>
        </p:nvSpPr>
        <p:spPr/>
        <p:txBody>
          <a:bodyPr/>
          <a:lstStyle/>
          <a:p>
            <a:fld id="{86B4B35C-345F-9846-8E6A-29269C850829}" type="slidenum">
              <a:rPr lang="en-US" smtClean="0"/>
              <a:pPr/>
              <a:t>32</a:t>
            </a:fld>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8853" y="292874"/>
            <a:ext cx="1665195" cy="2143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descr="http://science.slc.edu/~jmarshall/courses/cs30/Lectures/week10/BlocksWorl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8701" y="3970475"/>
            <a:ext cx="3257878" cy="17320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Google Shape;523;p71"/>
          <p:cNvSpPr txBox="1">
            <a:spLocks/>
          </p:cNvSpPr>
          <p:nvPr/>
        </p:nvSpPr>
        <p:spPr>
          <a:xfrm>
            <a:off x="9821151" y="2496290"/>
            <a:ext cx="2450699" cy="7920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Clr>
                <a:schemeClr val="dk1"/>
              </a:buClr>
              <a:buNone/>
            </a:pPr>
            <a:r>
              <a:rPr lang="en-US" sz="1700" b="1" dirty="0">
                <a:solidFill>
                  <a:srgbClr val="999999"/>
                </a:solidFill>
              </a:rPr>
              <a:t>[Terry Winograd, 1968]</a:t>
            </a:r>
          </a:p>
        </p:txBody>
      </p:sp>
      <p:sp>
        <p:nvSpPr>
          <p:cNvPr id="8" name="TextBox 7"/>
          <p:cNvSpPr txBox="1"/>
          <p:nvPr/>
        </p:nvSpPr>
        <p:spPr>
          <a:xfrm>
            <a:off x="1374521" y="1600200"/>
            <a:ext cx="6604180" cy="4832092"/>
          </a:xfrm>
          <a:prstGeom prst="rect">
            <a:avLst/>
          </a:prstGeom>
          <a:noFill/>
        </p:spPr>
        <p:txBody>
          <a:bodyPr wrap="none" rtlCol="0">
            <a:spAutoFit/>
          </a:bodyPr>
          <a:lstStyle/>
          <a:p>
            <a:r>
              <a:rPr lang="en-US" sz="1400" b="1" dirty="0">
                <a:solidFill>
                  <a:srgbClr val="FF0000"/>
                </a:solidFill>
              </a:rPr>
              <a:t>Person:</a:t>
            </a:r>
            <a:r>
              <a:rPr lang="en-US" sz="1400" dirty="0"/>
              <a:t> Pick up a big red block.</a:t>
            </a:r>
          </a:p>
          <a:p>
            <a:r>
              <a:rPr lang="en-US" sz="1400" b="1" dirty="0">
                <a:solidFill>
                  <a:srgbClr val="00B050"/>
                </a:solidFill>
              </a:rPr>
              <a:t>Computer:</a:t>
            </a:r>
            <a:r>
              <a:rPr lang="en-US" sz="1400" dirty="0"/>
              <a:t> OK.</a:t>
            </a:r>
          </a:p>
          <a:p>
            <a:r>
              <a:rPr lang="en-US" sz="1400" b="1" dirty="0">
                <a:solidFill>
                  <a:srgbClr val="FF0000"/>
                </a:solidFill>
              </a:rPr>
              <a:t>Person:</a:t>
            </a:r>
            <a:r>
              <a:rPr lang="en-US" sz="1400" dirty="0"/>
              <a:t> Grasp the pyramid.</a:t>
            </a:r>
          </a:p>
          <a:p>
            <a:r>
              <a:rPr lang="en-US" sz="1400" b="1" dirty="0">
                <a:solidFill>
                  <a:srgbClr val="00B050"/>
                </a:solidFill>
              </a:rPr>
              <a:t>Computer:</a:t>
            </a:r>
            <a:r>
              <a:rPr lang="en-US" sz="1400" dirty="0"/>
              <a:t> I DON'T UNDERSTAND WHICH PYRAMID YOU MEAN.</a:t>
            </a:r>
          </a:p>
          <a:p>
            <a:r>
              <a:rPr lang="en-US" sz="1400" b="1" dirty="0">
                <a:solidFill>
                  <a:srgbClr val="FF0000"/>
                </a:solidFill>
              </a:rPr>
              <a:t>Person:</a:t>
            </a:r>
            <a:r>
              <a:rPr lang="en-US" sz="1400" dirty="0"/>
              <a:t>  Find a block which is taller than the one you are holding and put it into the box.</a:t>
            </a:r>
          </a:p>
          <a:p>
            <a:r>
              <a:rPr lang="en-US" sz="1400" b="1" dirty="0">
                <a:solidFill>
                  <a:srgbClr val="00B050"/>
                </a:solidFill>
              </a:rPr>
              <a:t>Computer:</a:t>
            </a:r>
            <a:r>
              <a:rPr lang="en-US" sz="1400" dirty="0"/>
              <a:t> </a:t>
            </a:r>
            <a:r>
              <a:rPr lang="en-US" sz="1350" dirty="0"/>
              <a:t>BY "IT", I ASSUME YOU MEAN THE BLOCK </a:t>
            </a:r>
          </a:p>
          <a:p>
            <a:r>
              <a:rPr lang="en-US" sz="1350" dirty="0"/>
              <a:t>                      WHICH IS TALLER THAN THE ONE I AM HOLDING</a:t>
            </a:r>
            <a:r>
              <a:rPr lang="en-US" sz="1400" dirty="0"/>
              <a:t>.</a:t>
            </a:r>
          </a:p>
          <a:p>
            <a:r>
              <a:rPr lang="en-US" sz="1400" b="1" dirty="0">
                <a:solidFill>
                  <a:srgbClr val="00B050"/>
                </a:solidFill>
              </a:rPr>
              <a:t>Computer:</a:t>
            </a:r>
            <a:r>
              <a:rPr lang="en-US" sz="1400" dirty="0"/>
              <a:t> OK.</a:t>
            </a:r>
          </a:p>
          <a:p>
            <a:r>
              <a:rPr lang="en-US" sz="1400" b="1" dirty="0">
                <a:solidFill>
                  <a:srgbClr val="FF0000"/>
                </a:solidFill>
              </a:rPr>
              <a:t>Person:</a:t>
            </a:r>
            <a:r>
              <a:rPr lang="en-US" sz="1400" dirty="0"/>
              <a:t> What does the box contain?</a:t>
            </a:r>
          </a:p>
          <a:p>
            <a:r>
              <a:rPr lang="en-US" sz="1400" b="1" dirty="0">
                <a:solidFill>
                  <a:srgbClr val="00B050"/>
                </a:solidFill>
              </a:rPr>
              <a:t>Computer:</a:t>
            </a:r>
            <a:r>
              <a:rPr lang="en-US" sz="1400" dirty="0"/>
              <a:t> THE BLUE PYRAMID AND THE BLUE BLOCK.</a:t>
            </a:r>
          </a:p>
          <a:p>
            <a:r>
              <a:rPr lang="en-US" sz="1400" b="1" dirty="0">
                <a:solidFill>
                  <a:srgbClr val="FF0000"/>
                </a:solidFill>
              </a:rPr>
              <a:t>Person:</a:t>
            </a:r>
            <a:r>
              <a:rPr lang="en-US" sz="1400" dirty="0"/>
              <a:t> What is the pyramid supported by?</a:t>
            </a:r>
          </a:p>
          <a:p>
            <a:r>
              <a:rPr lang="en-US" sz="1400" b="1" dirty="0">
                <a:solidFill>
                  <a:srgbClr val="00B050"/>
                </a:solidFill>
              </a:rPr>
              <a:t>Computer:</a:t>
            </a:r>
            <a:r>
              <a:rPr lang="en-US" sz="1400" dirty="0"/>
              <a:t> THE BOX.</a:t>
            </a:r>
          </a:p>
          <a:p>
            <a:r>
              <a:rPr lang="en-US" sz="1400" b="1" dirty="0">
                <a:solidFill>
                  <a:srgbClr val="FF0000"/>
                </a:solidFill>
              </a:rPr>
              <a:t>Person:</a:t>
            </a:r>
            <a:r>
              <a:rPr lang="en-US" sz="1400" dirty="0"/>
              <a:t> How many blocks are not in the box?</a:t>
            </a:r>
          </a:p>
          <a:p>
            <a:r>
              <a:rPr lang="en-US" sz="1400" b="1" dirty="0">
                <a:solidFill>
                  <a:srgbClr val="00B050"/>
                </a:solidFill>
              </a:rPr>
              <a:t>Computer:</a:t>
            </a:r>
            <a:r>
              <a:rPr lang="en-US" sz="1400" dirty="0"/>
              <a:t> FOUR OF THEM.</a:t>
            </a:r>
          </a:p>
          <a:p>
            <a:r>
              <a:rPr lang="en-US" sz="1400" b="1" dirty="0">
                <a:solidFill>
                  <a:srgbClr val="FF0000"/>
                </a:solidFill>
              </a:rPr>
              <a:t>Person:</a:t>
            </a:r>
            <a:r>
              <a:rPr lang="en-US" sz="1400" dirty="0"/>
              <a:t> Is at least one of them narrower than the one which </a:t>
            </a:r>
            <a:r>
              <a:rPr lang="en-US" sz="1400" dirty="0" err="1"/>
              <a:t>i</a:t>
            </a:r>
            <a:r>
              <a:rPr lang="en-US" sz="1400" dirty="0"/>
              <a:t> told you to pick up?</a:t>
            </a:r>
          </a:p>
          <a:p>
            <a:r>
              <a:rPr lang="en-US" sz="1400" b="1" dirty="0">
                <a:solidFill>
                  <a:srgbClr val="00B050"/>
                </a:solidFill>
              </a:rPr>
              <a:t>Computer:</a:t>
            </a:r>
            <a:r>
              <a:rPr lang="en-US" sz="1400" dirty="0"/>
              <a:t> YES, THE RED CUBE.</a:t>
            </a:r>
          </a:p>
          <a:p>
            <a:r>
              <a:rPr lang="en-US" sz="1400" b="1" dirty="0">
                <a:solidFill>
                  <a:srgbClr val="FF0000"/>
                </a:solidFill>
              </a:rPr>
              <a:t>Person:</a:t>
            </a:r>
            <a:r>
              <a:rPr lang="en-US" sz="1400" dirty="0"/>
              <a:t> Is it supported?</a:t>
            </a:r>
          </a:p>
          <a:p>
            <a:r>
              <a:rPr lang="en-US" sz="1400" b="1" dirty="0">
                <a:solidFill>
                  <a:srgbClr val="00B050"/>
                </a:solidFill>
              </a:rPr>
              <a:t>Computer:</a:t>
            </a:r>
            <a:r>
              <a:rPr lang="en-US" sz="1400" dirty="0"/>
              <a:t> YES, BY THE TABLE.</a:t>
            </a:r>
          </a:p>
          <a:p>
            <a:r>
              <a:rPr lang="en-US" sz="1400" b="1" dirty="0">
                <a:solidFill>
                  <a:srgbClr val="FF0000"/>
                </a:solidFill>
              </a:rPr>
              <a:t>Person:</a:t>
            </a:r>
            <a:r>
              <a:rPr lang="en-US" sz="1400" dirty="0"/>
              <a:t> Can the table pick up blocks?</a:t>
            </a:r>
          </a:p>
          <a:p>
            <a:r>
              <a:rPr lang="en-US" sz="1400" b="1" dirty="0">
                <a:solidFill>
                  <a:srgbClr val="00B050"/>
                </a:solidFill>
              </a:rPr>
              <a:t>Computer:</a:t>
            </a:r>
            <a:r>
              <a:rPr lang="en-US" sz="1400" dirty="0"/>
              <a:t> NO.</a:t>
            </a:r>
          </a:p>
          <a:p>
            <a:r>
              <a:rPr lang="en-US" sz="1400" b="1" dirty="0">
                <a:solidFill>
                  <a:srgbClr val="FF0000"/>
                </a:solidFill>
              </a:rPr>
              <a:t>Person:</a:t>
            </a:r>
            <a:r>
              <a:rPr lang="en-US" sz="1400" dirty="0"/>
              <a:t> Can a pyramid be supported by a block?</a:t>
            </a:r>
          </a:p>
          <a:p>
            <a:r>
              <a:rPr lang="en-US" sz="1400" b="1" dirty="0">
                <a:solidFill>
                  <a:srgbClr val="00B050"/>
                </a:solidFill>
              </a:rPr>
              <a:t>Computer:</a:t>
            </a:r>
            <a:r>
              <a:rPr lang="en-US" sz="1400" dirty="0"/>
              <a:t> YES.`</a:t>
            </a:r>
          </a:p>
        </p:txBody>
      </p:sp>
      <p:sp>
        <p:nvSpPr>
          <p:cNvPr id="9" name="Rectangle 8"/>
          <p:cNvSpPr/>
          <p:nvPr/>
        </p:nvSpPr>
        <p:spPr>
          <a:xfrm>
            <a:off x="3657600" y="1600200"/>
            <a:ext cx="3875314" cy="156754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200" b="1" dirty="0"/>
              <a:t>Basic rules: </a:t>
            </a:r>
          </a:p>
          <a:p>
            <a:pPr marL="285750" indent="-285750">
              <a:buFont typeface="Arial" panose="020B0604020202020204" pitchFamily="34" charset="0"/>
              <a:buChar char="•"/>
            </a:pPr>
            <a:r>
              <a:rPr lang="en-US" dirty="0"/>
              <a:t>Small world </a:t>
            </a:r>
          </a:p>
          <a:p>
            <a:pPr marL="285750" indent="-285750">
              <a:buFont typeface="Arial" panose="020B0604020202020204" pitchFamily="34" charset="0"/>
              <a:buChar char="•"/>
            </a:pPr>
            <a:r>
              <a:rPr lang="en-US" dirty="0"/>
              <a:t>Memory </a:t>
            </a:r>
          </a:p>
          <a:p>
            <a:pPr marL="285750" indent="-285750">
              <a:buFont typeface="Arial" panose="020B0604020202020204" pitchFamily="34" charset="0"/>
              <a:buChar char="•"/>
            </a:pPr>
            <a:r>
              <a:rPr lang="en-US" dirty="0"/>
              <a:t>Deduction rule </a:t>
            </a:r>
          </a:p>
          <a:p>
            <a:pPr marL="285750" indent="-285750">
              <a:buFont typeface="Arial" panose="020B0604020202020204" pitchFamily="34" charset="0"/>
              <a:buChar char="•"/>
            </a:pPr>
            <a:r>
              <a:rPr lang="en-US" dirty="0"/>
              <a:t>Learn new names  </a:t>
            </a:r>
          </a:p>
        </p:txBody>
      </p:sp>
      <p:sp>
        <p:nvSpPr>
          <p:cNvPr id="10" name="Rounded Rectangle 9"/>
          <p:cNvSpPr/>
          <p:nvPr/>
        </p:nvSpPr>
        <p:spPr>
          <a:xfrm>
            <a:off x="3816560" y="3379100"/>
            <a:ext cx="3557393" cy="8146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Too narrow and brittle! </a:t>
            </a:r>
          </a:p>
        </p:txBody>
      </p:sp>
    </p:spTree>
    <p:extLst>
      <p:ext uri="{BB962C8B-B14F-4D97-AF65-F5344CB8AC3E}">
        <p14:creationId xmlns:p14="http://schemas.microsoft.com/office/powerpoint/2010/main" val="213675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3" end="3"/>
                                            </p:txEl>
                                          </p:spTgt>
                                        </p:tgtEl>
                                        <p:attrNameLst>
                                          <p:attrName>style.visibility</p:attrName>
                                        </p:attrNameLst>
                                      </p:cBhvr>
                                      <p:to>
                                        <p:strVal val="visible"/>
                                      </p:to>
                                    </p:set>
                                    <p:animEffect transition="in" filter="fade">
                                      <p:cBhvr>
                                        <p:cTn id="10" dur="500"/>
                                        <p:tgtEl>
                                          <p:spTgt spid="8">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animEffect transition="in" filter="fade">
                                      <p:cBhvr>
                                        <p:cTn id="15" dur="500"/>
                                        <p:tgtEl>
                                          <p:spTgt spid="8">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5" end="5"/>
                                            </p:txEl>
                                          </p:spTgt>
                                        </p:tgtEl>
                                        <p:attrNameLst>
                                          <p:attrName>style.visibility</p:attrName>
                                        </p:attrNameLst>
                                      </p:cBhvr>
                                      <p:to>
                                        <p:strVal val="visible"/>
                                      </p:to>
                                    </p:set>
                                    <p:animEffect transition="in" filter="fade">
                                      <p:cBhvr>
                                        <p:cTn id="18" dur="500"/>
                                        <p:tgtEl>
                                          <p:spTgt spid="8">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animEffect transition="in" filter="fade">
                                      <p:cBhvr>
                                        <p:cTn id="21" dur="500"/>
                                        <p:tgtEl>
                                          <p:spTgt spid="8">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7" end="7"/>
                                            </p:txEl>
                                          </p:spTgt>
                                        </p:tgtEl>
                                        <p:attrNameLst>
                                          <p:attrName>style.visibility</p:attrName>
                                        </p:attrNameLst>
                                      </p:cBhvr>
                                      <p:to>
                                        <p:strVal val="visible"/>
                                      </p:to>
                                    </p:set>
                                    <p:animEffect transition="in" filter="fade">
                                      <p:cBhvr>
                                        <p:cTn id="26" dur="500"/>
                                        <p:tgtEl>
                                          <p:spTgt spid="8">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animEffect transition="in" filter="fade">
                                      <p:cBhvr>
                                        <p:cTn id="29" dur="500"/>
                                        <p:tgtEl>
                                          <p:spTgt spid="8">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xEl>
                                              <p:pRg st="9" end="9"/>
                                            </p:txEl>
                                          </p:spTgt>
                                        </p:tgtEl>
                                        <p:attrNameLst>
                                          <p:attrName>style.visibility</p:attrName>
                                        </p:attrNameLst>
                                      </p:cBhvr>
                                      <p:to>
                                        <p:strVal val="visible"/>
                                      </p:to>
                                    </p:set>
                                    <p:animEffect transition="in" filter="fade">
                                      <p:cBhvr>
                                        <p:cTn id="34" dur="500"/>
                                        <p:tgtEl>
                                          <p:spTgt spid="8">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animEffect transition="in" filter="fade">
                                      <p:cBhvr>
                                        <p:cTn id="37" dur="500"/>
                                        <p:tgtEl>
                                          <p:spTgt spid="8">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11" end="11"/>
                                            </p:txEl>
                                          </p:spTgt>
                                        </p:tgtEl>
                                        <p:attrNameLst>
                                          <p:attrName>style.visibility</p:attrName>
                                        </p:attrNameLst>
                                      </p:cBhvr>
                                      <p:to>
                                        <p:strVal val="visible"/>
                                      </p:to>
                                    </p:set>
                                    <p:animEffect transition="in" filter="fade">
                                      <p:cBhvr>
                                        <p:cTn id="42" dur="500"/>
                                        <p:tgtEl>
                                          <p:spTgt spid="8">
                                            <p:txEl>
                                              <p:pRg st="11" end="1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8">
                                            <p:txEl>
                                              <p:pRg st="12" end="12"/>
                                            </p:txEl>
                                          </p:spTgt>
                                        </p:tgtEl>
                                        <p:attrNameLst>
                                          <p:attrName>style.visibility</p:attrName>
                                        </p:attrNameLst>
                                      </p:cBhvr>
                                      <p:to>
                                        <p:strVal val="visible"/>
                                      </p:to>
                                    </p:set>
                                    <p:animEffect transition="in" filter="fade">
                                      <p:cBhvr>
                                        <p:cTn id="45" dur="500"/>
                                        <p:tgtEl>
                                          <p:spTgt spid="8">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
                                            <p:txEl>
                                              <p:pRg st="13" end="13"/>
                                            </p:txEl>
                                          </p:spTgt>
                                        </p:tgtEl>
                                        <p:attrNameLst>
                                          <p:attrName>style.visibility</p:attrName>
                                        </p:attrNameLst>
                                      </p:cBhvr>
                                      <p:to>
                                        <p:strVal val="visible"/>
                                      </p:to>
                                    </p:set>
                                    <p:animEffect transition="in" filter="fade">
                                      <p:cBhvr>
                                        <p:cTn id="50" dur="500"/>
                                        <p:tgtEl>
                                          <p:spTgt spid="8">
                                            <p:txEl>
                                              <p:pRg st="13" end="1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8">
                                            <p:txEl>
                                              <p:pRg st="14" end="14"/>
                                            </p:txEl>
                                          </p:spTgt>
                                        </p:tgtEl>
                                        <p:attrNameLst>
                                          <p:attrName>style.visibility</p:attrName>
                                        </p:attrNameLst>
                                      </p:cBhvr>
                                      <p:to>
                                        <p:strVal val="visible"/>
                                      </p:to>
                                    </p:set>
                                    <p:animEffect transition="in" filter="fade">
                                      <p:cBhvr>
                                        <p:cTn id="53" dur="500"/>
                                        <p:tgtEl>
                                          <p:spTgt spid="8">
                                            <p:txEl>
                                              <p:pRg st="14" end="1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8">
                                            <p:txEl>
                                              <p:pRg st="15" end="15"/>
                                            </p:txEl>
                                          </p:spTgt>
                                        </p:tgtEl>
                                        <p:attrNameLst>
                                          <p:attrName>style.visibility</p:attrName>
                                        </p:attrNameLst>
                                      </p:cBhvr>
                                      <p:to>
                                        <p:strVal val="visible"/>
                                      </p:to>
                                    </p:set>
                                    <p:animEffect transition="in" filter="fade">
                                      <p:cBhvr>
                                        <p:cTn id="58" dur="500"/>
                                        <p:tgtEl>
                                          <p:spTgt spid="8">
                                            <p:txEl>
                                              <p:pRg st="15" end="1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8">
                                            <p:txEl>
                                              <p:pRg st="16" end="16"/>
                                            </p:txEl>
                                          </p:spTgt>
                                        </p:tgtEl>
                                        <p:attrNameLst>
                                          <p:attrName>style.visibility</p:attrName>
                                        </p:attrNameLst>
                                      </p:cBhvr>
                                      <p:to>
                                        <p:strVal val="visible"/>
                                      </p:to>
                                    </p:set>
                                    <p:animEffect transition="in" filter="fade">
                                      <p:cBhvr>
                                        <p:cTn id="61" dur="500"/>
                                        <p:tgtEl>
                                          <p:spTgt spid="8">
                                            <p:txEl>
                                              <p:pRg st="16" end="16"/>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8">
                                            <p:txEl>
                                              <p:pRg st="17" end="17"/>
                                            </p:txEl>
                                          </p:spTgt>
                                        </p:tgtEl>
                                        <p:attrNameLst>
                                          <p:attrName>style.visibility</p:attrName>
                                        </p:attrNameLst>
                                      </p:cBhvr>
                                      <p:to>
                                        <p:strVal val="visible"/>
                                      </p:to>
                                    </p:set>
                                    <p:animEffect transition="in" filter="fade">
                                      <p:cBhvr>
                                        <p:cTn id="66" dur="500"/>
                                        <p:tgtEl>
                                          <p:spTgt spid="8">
                                            <p:txEl>
                                              <p:pRg st="17" end="17"/>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8">
                                            <p:txEl>
                                              <p:pRg st="18" end="18"/>
                                            </p:txEl>
                                          </p:spTgt>
                                        </p:tgtEl>
                                        <p:attrNameLst>
                                          <p:attrName>style.visibility</p:attrName>
                                        </p:attrNameLst>
                                      </p:cBhvr>
                                      <p:to>
                                        <p:strVal val="visible"/>
                                      </p:to>
                                    </p:set>
                                    <p:animEffect transition="in" filter="fade">
                                      <p:cBhvr>
                                        <p:cTn id="69" dur="500"/>
                                        <p:tgtEl>
                                          <p:spTgt spid="8">
                                            <p:txEl>
                                              <p:pRg st="18" end="18"/>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8">
                                            <p:txEl>
                                              <p:pRg st="19" end="19"/>
                                            </p:txEl>
                                          </p:spTgt>
                                        </p:tgtEl>
                                        <p:attrNameLst>
                                          <p:attrName>style.visibility</p:attrName>
                                        </p:attrNameLst>
                                      </p:cBhvr>
                                      <p:to>
                                        <p:strVal val="visible"/>
                                      </p:to>
                                    </p:set>
                                    <p:animEffect transition="in" filter="fade">
                                      <p:cBhvr>
                                        <p:cTn id="74" dur="500"/>
                                        <p:tgtEl>
                                          <p:spTgt spid="8">
                                            <p:txEl>
                                              <p:pRg st="19" end="19"/>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8">
                                            <p:txEl>
                                              <p:pRg st="20" end="20"/>
                                            </p:txEl>
                                          </p:spTgt>
                                        </p:tgtEl>
                                        <p:attrNameLst>
                                          <p:attrName>style.visibility</p:attrName>
                                        </p:attrNameLst>
                                      </p:cBhvr>
                                      <p:to>
                                        <p:strVal val="visible"/>
                                      </p:to>
                                    </p:set>
                                    <p:animEffect transition="in" filter="fade">
                                      <p:cBhvr>
                                        <p:cTn id="77" dur="500"/>
                                        <p:tgtEl>
                                          <p:spTgt spid="8">
                                            <p:txEl>
                                              <p:pRg st="20" end="20"/>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8">
                                            <p:txEl>
                                              <p:pRg st="21" end="21"/>
                                            </p:txEl>
                                          </p:spTgt>
                                        </p:tgtEl>
                                        <p:attrNameLst>
                                          <p:attrName>style.visibility</p:attrName>
                                        </p:attrNameLst>
                                      </p:cBhvr>
                                      <p:to>
                                        <p:strVal val="visible"/>
                                      </p:to>
                                    </p:set>
                                    <p:animEffect transition="in" filter="fade">
                                      <p:cBhvr>
                                        <p:cTn id="80" dur="500"/>
                                        <p:tgtEl>
                                          <p:spTgt spid="8">
                                            <p:txEl>
                                              <p:pRg st="21" end="2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err="1"/>
              <a:t>ConceptNet</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altLang="en-US" dirty="0"/>
              <a:t>Based on Open Mind Common Sense (OMCS) </a:t>
            </a:r>
          </a:p>
          <a:p>
            <a:pPr marL="742950" lvl="1" indent="-285750">
              <a:buFont typeface="Arial" panose="020B0604020202020204" pitchFamily="34" charset="0"/>
              <a:buChar char="•"/>
            </a:pPr>
            <a:r>
              <a:rPr lang="en-US" altLang="en-US" dirty="0"/>
              <a:t>goal was to build a large commonsense knowledge base </a:t>
            </a:r>
          </a:p>
          <a:p>
            <a:pPr marL="742950" lvl="1" indent="-285750">
              <a:buFont typeface="Arial" panose="020B0604020202020204" pitchFamily="34" charset="0"/>
              <a:buChar char="•"/>
            </a:pPr>
            <a:r>
              <a:rPr lang="en-US" altLang="en-US" dirty="0"/>
              <a:t>from the contributions of many people across the Web.</a:t>
            </a:r>
          </a:p>
          <a:p>
            <a:r>
              <a:rPr lang="en-US" altLang="en-US" dirty="0"/>
              <a:t>A network represents </a:t>
            </a:r>
            <a:r>
              <a:rPr lang="en-US" altLang="en-US" u="sng" dirty="0">
                <a:solidFill>
                  <a:srgbClr val="00B050"/>
                </a:solidFill>
              </a:rPr>
              <a:t>semantic relation</a:t>
            </a:r>
            <a:r>
              <a:rPr lang="en-US" altLang="en-US" b="1" dirty="0">
                <a:solidFill>
                  <a:srgbClr val="00B050"/>
                </a:solidFill>
              </a:rPr>
              <a:t> </a:t>
            </a:r>
            <a:r>
              <a:rPr lang="en-US" altLang="en-US" dirty="0"/>
              <a:t>between </a:t>
            </a:r>
            <a:r>
              <a:rPr lang="en-US" altLang="en-US" u="sng" dirty="0">
                <a:solidFill>
                  <a:srgbClr val="0070C0"/>
                </a:solidFill>
              </a:rPr>
              <a:t>concepts</a:t>
            </a:r>
            <a:r>
              <a:rPr lang="en-US" altLang="en-US" u="sng" dirty="0"/>
              <a:t>.</a:t>
            </a:r>
            <a:endParaRPr lang="en-US" dirty="0"/>
          </a:p>
          <a:p>
            <a:endParaRPr lang="en-US"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33</a:t>
            </a:fld>
            <a:endParaRPr lang="en-US" dirty="0"/>
          </a:p>
        </p:txBody>
      </p:sp>
      <p:sp>
        <p:nvSpPr>
          <p:cNvPr id="5" name="Google Shape;523;p71"/>
          <p:cNvSpPr txBox="1">
            <a:spLocks/>
          </p:cNvSpPr>
          <p:nvPr/>
        </p:nvSpPr>
        <p:spPr>
          <a:xfrm>
            <a:off x="7522115" y="642295"/>
            <a:ext cx="2049561" cy="419871"/>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Clr>
                <a:schemeClr val="dk1"/>
              </a:buClr>
              <a:buNone/>
            </a:pPr>
            <a:r>
              <a:rPr lang="en-US" sz="1700" b="1">
                <a:solidFill>
                  <a:srgbClr val="999999"/>
                </a:solidFill>
              </a:rPr>
              <a:t>[2001-present]</a:t>
            </a:r>
            <a:endParaRPr lang="en-US" sz="1700" b="1" dirty="0">
              <a:solidFill>
                <a:srgbClr val="999999"/>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10" y="3640028"/>
            <a:ext cx="7890094" cy="2891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1653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Semantic Frames</a:t>
            </a:r>
          </a:p>
        </p:txBody>
      </p:sp>
      <p:sp>
        <p:nvSpPr>
          <p:cNvPr id="3" name="Content Placeholder 2"/>
          <p:cNvSpPr>
            <a:spLocks noGrp="1"/>
          </p:cNvSpPr>
          <p:nvPr>
            <p:ph idx="1"/>
          </p:nvPr>
        </p:nvSpPr>
        <p:spPr/>
        <p:txBody>
          <a:bodyPr/>
          <a:lstStyle/>
          <a:p>
            <a:r>
              <a:rPr lang="en-US" sz="2400" b="1" dirty="0">
                <a:solidFill>
                  <a:srgbClr val="FF0000"/>
                </a:solidFill>
              </a:rPr>
              <a:t>Premise:</a:t>
            </a:r>
            <a:r>
              <a:rPr lang="en-US" sz="2400" dirty="0"/>
              <a:t> Meaning is based on prototypical abstract scenes </a:t>
            </a:r>
          </a:p>
          <a:p>
            <a:endParaRPr lang="en-US"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34</a:t>
            </a:fld>
            <a:endParaRPr lang="en-US" dirty="0"/>
          </a:p>
        </p:txBody>
      </p:sp>
      <p:grpSp>
        <p:nvGrpSpPr>
          <p:cNvPr id="8" name="Group 7"/>
          <p:cNvGrpSpPr>
            <a:grpSpLocks noChangeAspect="1"/>
          </p:cNvGrpSpPr>
          <p:nvPr/>
        </p:nvGrpSpPr>
        <p:grpSpPr>
          <a:xfrm>
            <a:off x="9523144" y="69310"/>
            <a:ext cx="2533562" cy="1401399"/>
            <a:chOff x="8567057" y="170222"/>
            <a:chExt cx="3444013" cy="1905000"/>
          </a:xfrm>
        </p:grpSpPr>
        <p:pic>
          <p:nvPicPr>
            <p:cNvPr id="5" name="Picture 2" descr="https://media.licdn.com/mpr/mpr/shrink_200_200/p/4/000/150/04c/18b2551.jpg"/>
            <p:cNvPicPr>
              <a:picLocks noChangeAspect="1" noChangeArrowheads="1"/>
            </p:cNvPicPr>
            <p:nvPr/>
          </p:nvPicPr>
          <p:blipFill rotWithShape="1">
            <a:blip r:embed="rId3">
              <a:graysc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355" r="4849"/>
            <a:stretch/>
          </p:blipFill>
          <p:spPr bwMode="auto">
            <a:xfrm>
              <a:off x="10281422" y="170222"/>
              <a:ext cx="1729648"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dev.nsta.org/evwebs/844/histor4.gif"/>
            <p:cNvPicPr>
              <a:picLocks noChangeAspect="1" noChangeArrowheads="1"/>
            </p:cNvPicPr>
            <p:nvPr/>
          </p:nvPicPr>
          <p:blipFill rotWithShape="1">
            <a:blip r:embed="rId5">
              <a:extLst>
                <a:ext uri="{28A0092B-C50C-407E-A947-70E740481C1C}">
                  <a14:useLocalDpi xmlns:a14="http://schemas.microsoft.com/office/drawing/2010/main" val="0"/>
                </a:ext>
              </a:extLst>
            </a:blip>
            <a:srcRect l="10637" r="3769"/>
            <a:stretch/>
          </p:blipFill>
          <p:spPr bwMode="auto">
            <a:xfrm>
              <a:off x="8567057" y="170222"/>
              <a:ext cx="1714365" cy="19050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Google Shape;523;p71"/>
          <p:cNvSpPr txBox="1">
            <a:spLocks/>
          </p:cNvSpPr>
          <p:nvPr/>
        </p:nvSpPr>
        <p:spPr>
          <a:xfrm>
            <a:off x="8758916" y="2143444"/>
            <a:ext cx="2914385" cy="419871"/>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Clr>
                <a:schemeClr val="dk1"/>
              </a:buClr>
              <a:buNone/>
            </a:pPr>
            <a:r>
              <a:rPr lang="fr-FR" sz="1700" b="1" dirty="0">
                <a:solidFill>
                  <a:srgbClr val="999999"/>
                </a:solidFill>
              </a:rPr>
              <a:t>[</a:t>
            </a:r>
            <a:r>
              <a:rPr lang="fr-FR" sz="1700" b="1" dirty="0" err="1">
                <a:solidFill>
                  <a:srgbClr val="999999"/>
                </a:solidFill>
              </a:rPr>
              <a:t>Minsky</a:t>
            </a:r>
            <a:r>
              <a:rPr lang="fr-FR" sz="1700" b="1" dirty="0">
                <a:solidFill>
                  <a:srgbClr val="999999"/>
                </a:solidFill>
              </a:rPr>
              <a:t>, 1974; Fillmore, 1977]</a:t>
            </a:r>
            <a:endParaRPr lang="en-US" sz="1700" b="1" dirty="0">
              <a:solidFill>
                <a:srgbClr val="999999"/>
              </a:solidFill>
            </a:endParaRPr>
          </a:p>
        </p:txBody>
      </p:sp>
      <p:sp>
        <p:nvSpPr>
          <p:cNvPr id="9" name="TextBox 8"/>
          <p:cNvSpPr txBox="1"/>
          <p:nvPr/>
        </p:nvSpPr>
        <p:spPr>
          <a:xfrm>
            <a:off x="2427516" y="2824884"/>
            <a:ext cx="6437981" cy="369332"/>
          </a:xfrm>
          <a:prstGeom prst="rect">
            <a:avLst/>
          </a:prstGeom>
          <a:noFill/>
        </p:spPr>
        <p:txBody>
          <a:bodyPr wrap="none" rtlCol="0">
            <a:spAutoFit/>
          </a:bodyPr>
          <a:lstStyle/>
          <a:p>
            <a:r>
              <a:rPr lang="en-US" dirty="0"/>
              <a:t>Cynthia 		sold 		a car 		to Bob </a:t>
            </a:r>
          </a:p>
        </p:txBody>
      </p:sp>
      <p:sp>
        <p:nvSpPr>
          <p:cNvPr id="10" name="TextBox 9"/>
          <p:cNvSpPr txBox="1"/>
          <p:nvPr/>
        </p:nvSpPr>
        <p:spPr>
          <a:xfrm>
            <a:off x="2427516" y="3194216"/>
            <a:ext cx="7150057" cy="369332"/>
          </a:xfrm>
          <a:prstGeom prst="rect">
            <a:avLst/>
          </a:prstGeom>
          <a:noFill/>
        </p:spPr>
        <p:txBody>
          <a:bodyPr wrap="square" rtlCol="0">
            <a:spAutoFit/>
          </a:bodyPr>
          <a:lstStyle/>
          <a:p>
            <a:r>
              <a:rPr lang="en-US" b="1" dirty="0">
                <a:solidFill>
                  <a:srgbClr val="0070C0"/>
                </a:solidFill>
              </a:rPr>
              <a:t>SELLER	</a:t>
            </a:r>
            <a:r>
              <a:rPr lang="en-US" dirty="0"/>
              <a:t>	</a:t>
            </a:r>
            <a:r>
              <a:rPr lang="en-US" b="1" dirty="0"/>
              <a:t>PREDICATE</a:t>
            </a:r>
            <a:r>
              <a:rPr lang="en-US" dirty="0"/>
              <a:t>	</a:t>
            </a:r>
            <a:r>
              <a:rPr lang="en-US" b="1" dirty="0">
                <a:solidFill>
                  <a:srgbClr val="00B050"/>
                </a:solidFill>
              </a:rPr>
              <a:t>GOODS</a:t>
            </a:r>
            <a:r>
              <a:rPr lang="en-US" dirty="0">
                <a:solidFill>
                  <a:srgbClr val="00B050"/>
                </a:solidFill>
              </a:rPr>
              <a:t> </a:t>
            </a:r>
            <a:r>
              <a:rPr lang="en-US" dirty="0"/>
              <a:t>		</a:t>
            </a:r>
            <a:r>
              <a:rPr lang="en-US" b="1" dirty="0">
                <a:solidFill>
                  <a:srgbClr val="7030A0"/>
                </a:solidFill>
              </a:rPr>
              <a:t>BUYER</a:t>
            </a:r>
          </a:p>
        </p:txBody>
      </p:sp>
      <p:sp>
        <p:nvSpPr>
          <p:cNvPr id="13" name="TextBox 12"/>
          <p:cNvSpPr txBox="1"/>
          <p:nvPr/>
        </p:nvSpPr>
        <p:spPr>
          <a:xfrm>
            <a:off x="2423123" y="3848140"/>
            <a:ext cx="7100021" cy="369332"/>
          </a:xfrm>
          <a:prstGeom prst="rect">
            <a:avLst/>
          </a:prstGeom>
          <a:noFill/>
        </p:spPr>
        <p:txBody>
          <a:bodyPr wrap="none" rtlCol="0">
            <a:spAutoFit/>
          </a:bodyPr>
          <a:lstStyle/>
          <a:p>
            <a:r>
              <a:rPr lang="en-US" dirty="0"/>
              <a:t>Bob 		bought 		a car 		from Cynthia.</a:t>
            </a:r>
          </a:p>
        </p:txBody>
      </p:sp>
      <p:sp>
        <p:nvSpPr>
          <p:cNvPr id="14" name="TextBox 13"/>
          <p:cNvSpPr txBox="1"/>
          <p:nvPr/>
        </p:nvSpPr>
        <p:spPr>
          <a:xfrm>
            <a:off x="2410429" y="4141272"/>
            <a:ext cx="6436377" cy="369332"/>
          </a:xfrm>
          <a:prstGeom prst="rect">
            <a:avLst/>
          </a:prstGeom>
          <a:noFill/>
        </p:spPr>
        <p:txBody>
          <a:bodyPr wrap="none" rtlCol="0">
            <a:spAutoFit/>
          </a:bodyPr>
          <a:lstStyle/>
          <a:p>
            <a:r>
              <a:rPr lang="en-US" b="1" dirty="0">
                <a:solidFill>
                  <a:srgbClr val="7030A0"/>
                </a:solidFill>
              </a:rPr>
              <a:t>BUYER </a:t>
            </a:r>
            <a:r>
              <a:rPr lang="en-US" b="1" dirty="0">
                <a:solidFill>
                  <a:srgbClr val="0070C0"/>
                </a:solidFill>
              </a:rPr>
              <a:t>	</a:t>
            </a:r>
            <a:r>
              <a:rPr lang="en-US" dirty="0"/>
              <a:t>	</a:t>
            </a:r>
            <a:r>
              <a:rPr lang="en-US" b="1" dirty="0"/>
              <a:t>PREDICATE</a:t>
            </a:r>
            <a:r>
              <a:rPr lang="en-US" dirty="0"/>
              <a:t>	</a:t>
            </a:r>
            <a:r>
              <a:rPr lang="en-US" b="1" dirty="0">
                <a:solidFill>
                  <a:srgbClr val="00B050"/>
                </a:solidFill>
              </a:rPr>
              <a:t>GOODS</a:t>
            </a:r>
            <a:r>
              <a:rPr lang="en-US" dirty="0">
                <a:solidFill>
                  <a:srgbClr val="00B050"/>
                </a:solidFill>
              </a:rPr>
              <a:t> </a:t>
            </a:r>
            <a:r>
              <a:rPr lang="en-US" dirty="0"/>
              <a:t>		</a:t>
            </a:r>
            <a:r>
              <a:rPr lang="en-US" b="1" dirty="0">
                <a:solidFill>
                  <a:srgbClr val="0070C0"/>
                </a:solidFill>
              </a:rPr>
              <a:t> SELLER</a:t>
            </a:r>
            <a:endParaRPr lang="en-US" b="1" dirty="0">
              <a:solidFill>
                <a:srgbClr val="7030A0"/>
              </a:solidFill>
            </a:endParaRPr>
          </a:p>
        </p:txBody>
      </p:sp>
      <p:sp>
        <p:nvSpPr>
          <p:cNvPr id="15" name="Rounded Rectangle 14"/>
          <p:cNvSpPr/>
          <p:nvPr/>
        </p:nvSpPr>
        <p:spPr>
          <a:xfrm>
            <a:off x="4267200" y="5065363"/>
            <a:ext cx="3276600" cy="13716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TextBox 15"/>
          <p:cNvSpPr txBox="1"/>
          <p:nvPr/>
        </p:nvSpPr>
        <p:spPr>
          <a:xfrm>
            <a:off x="4495801" y="5195730"/>
            <a:ext cx="1623891" cy="1200329"/>
          </a:xfrm>
          <a:prstGeom prst="rect">
            <a:avLst/>
          </a:prstGeom>
          <a:noFill/>
        </p:spPr>
        <p:txBody>
          <a:bodyPr wrap="square" rtlCol="0">
            <a:spAutoFit/>
          </a:bodyPr>
          <a:lstStyle/>
          <a:p>
            <a:r>
              <a:rPr lang="en-US" b="1" dirty="0">
                <a:solidFill>
                  <a:srgbClr val="0070C0"/>
                </a:solidFill>
              </a:rPr>
              <a:t>SELLER:	</a:t>
            </a:r>
          </a:p>
          <a:p>
            <a:r>
              <a:rPr lang="en-US" b="1" dirty="0"/>
              <a:t>PREDICATE:</a:t>
            </a:r>
            <a:endParaRPr lang="en-US" dirty="0"/>
          </a:p>
          <a:p>
            <a:r>
              <a:rPr lang="en-US" b="1" dirty="0">
                <a:solidFill>
                  <a:srgbClr val="00B050"/>
                </a:solidFill>
              </a:rPr>
              <a:t>GOODS:</a:t>
            </a:r>
            <a:r>
              <a:rPr lang="en-US" dirty="0">
                <a:solidFill>
                  <a:srgbClr val="00B050"/>
                </a:solidFill>
              </a:rPr>
              <a:t> </a:t>
            </a:r>
            <a:endParaRPr lang="en-US" dirty="0"/>
          </a:p>
          <a:p>
            <a:r>
              <a:rPr lang="en-US" b="1" dirty="0">
                <a:solidFill>
                  <a:srgbClr val="7030A0"/>
                </a:solidFill>
              </a:rPr>
              <a:t>BUYER:</a:t>
            </a:r>
          </a:p>
        </p:txBody>
      </p:sp>
      <p:sp>
        <p:nvSpPr>
          <p:cNvPr id="17" name="TextBox 16"/>
          <p:cNvSpPr txBox="1"/>
          <p:nvPr/>
        </p:nvSpPr>
        <p:spPr>
          <a:xfrm>
            <a:off x="5650737" y="5171452"/>
            <a:ext cx="1623891" cy="1200329"/>
          </a:xfrm>
          <a:prstGeom prst="rect">
            <a:avLst/>
          </a:prstGeom>
          <a:noFill/>
        </p:spPr>
        <p:txBody>
          <a:bodyPr wrap="square" rtlCol="0">
            <a:spAutoFit/>
          </a:bodyPr>
          <a:lstStyle/>
          <a:p>
            <a:pPr algn="ctr"/>
            <a:r>
              <a:rPr lang="en-US" dirty="0"/>
              <a:t> Cynthia</a:t>
            </a:r>
          </a:p>
          <a:p>
            <a:pPr algn="ctr"/>
            <a:r>
              <a:rPr lang="en-US" dirty="0"/>
              <a:t>sold</a:t>
            </a:r>
          </a:p>
          <a:p>
            <a:pPr algn="ctr"/>
            <a:r>
              <a:rPr lang="en-US" dirty="0"/>
              <a:t>a car</a:t>
            </a:r>
          </a:p>
          <a:p>
            <a:pPr algn="ctr"/>
            <a:r>
              <a:rPr lang="en-US" dirty="0"/>
              <a:t>to Bob </a:t>
            </a:r>
          </a:p>
        </p:txBody>
      </p:sp>
    </p:spTree>
    <p:extLst>
      <p:ext uri="{BB962C8B-B14F-4D97-AF65-F5344CB8AC3E}">
        <p14:creationId xmlns:p14="http://schemas.microsoft.com/office/powerpoint/2010/main" val="44980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P spid="15" grpId="0" animBg="1"/>
      <p:bldP spid="16"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Semantic Frames</a:t>
            </a:r>
          </a:p>
        </p:txBody>
      </p:sp>
      <p:sp>
        <p:nvSpPr>
          <p:cNvPr id="4" name="Slide Number Placeholder 3"/>
          <p:cNvSpPr>
            <a:spLocks noGrp="1"/>
          </p:cNvSpPr>
          <p:nvPr>
            <p:ph type="sldNum" sz="quarter" idx="12"/>
          </p:nvPr>
        </p:nvSpPr>
        <p:spPr/>
        <p:txBody>
          <a:bodyPr/>
          <a:lstStyle/>
          <a:p>
            <a:fld id="{86B4B35C-345F-9846-8E6A-29269C850829}" type="slidenum">
              <a:rPr lang="en-US" smtClean="0"/>
              <a:pPr/>
              <a:t>35</a:t>
            </a:fld>
            <a:endParaRPr lang="en-US" dirty="0"/>
          </a:p>
        </p:txBody>
      </p:sp>
      <p:pic>
        <p:nvPicPr>
          <p:cNvPr id="5" name="Picture 2" descr="https://media.licdn.com/mpr/mpr/shrink_200_200/p/4/000/150/04c/18b2551.jpg"/>
          <p:cNvPicPr>
            <a:picLocks noChangeAspect="1" noChangeArrowheads="1"/>
          </p:cNvPicPr>
          <p:nvPr/>
        </p:nvPicPr>
        <p:blipFill rotWithShape="1">
          <a:blip r:embed="rId3">
            <a:extLst>
              <a:ext uri="{28A0092B-C50C-407E-A947-70E740481C1C}">
                <a14:useLocalDpi xmlns:a14="http://schemas.microsoft.com/office/drawing/2010/main" val="0"/>
              </a:ext>
            </a:extLst>
          </a:blip>
          <a:srcRect l="4355" r="4849"/>
          <a:stretch/>
        </p:blipFill>
        <p:spPr bwMode="auto">
          <a:xfrm>
            <a:off x="10281422" y="170222"/>
            <a:ext cx="1729648"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dev.nsta.org/evwebs/844/histor4.gif"/>
          <p:cNvPicPr>
            <a:picLocks noChangeAspect="1" noChangeArrowheads="1"/>
          </p:cNvPicPr>
          <p:nvPr/>
        </p:nvPicPr>
        <p:blipFill rotWithShape="1">
          <a:blip r:embed="rId4">
            <a:extLst>
              <a:ext uri="{28A0092B-C50C-407E-A947-70E740481C1C}">
                <a14:useLocalDpi xmlns:a14="http://schemas.microsoft.com/office/drawing/2010/main" val="0"/>
              </a:ext>
            </a:extLst>
          </a:blip>
          <a:srcRect l="10637" r="3769"/>
          <a:stretch/>
        </p:blipFill>
        <p:spPr bwMode="auto">
          <a:xfrm>
            <a:off x="8567057" y="170222"/>
            <a:ext cx="1714365"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23;p71"/>
          <p:cNvSpPr txBox="1">
            <a:spLocks/>
          </p:cNvSpPr>
          <p:nvPr/>
        </p:nvSpPr>
        <p:spPr>
          <a:xfrm>
            <a:off x="8758916" y="2143444"/>
            <a:ext cx="2914385" cy="419871"/>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Clr>
                <a:schemeClr val="dk1"/>
              </a:buClr>
              <a:buNone/>
            </a:pPr>
            <a:r>
              <a:rPr lang="fr-FR" sz="1700" b="1" dirty="0">
                <a:solidFill>
                  <a:srgbClr val="999999"/>
                </a:solidFill>
              </a:rPr>
              <a:t>[</a:t>
            </a:r>
            <a:r>
              <a:rPr lang="fr-FR" sz="1700" b="1" dirty="0" err="1">
                <a:solidFill>
                  <a:srgbClr val="999999"/>
                </a:solidFill>
              </a:rPr>
              <a:t>Minsky</a:t>
            </a:r>
            <a:r>
              <a:rPr lang="fr-FR" sz="1700" b="1" dirty="0">
                <a:solidFill>
                  <a:srgbClr val="999999"/>
                </a:solidFill>
              </a:rPr>
              <a:t>, 1974; Fillmore, 1977]</a:t>
            </a:r>
            <a:endParaRPr lang="en-US" sz="1700" b="1" dirty="0">
              <a:solidFill>
                <a:srgbClr val="999999"/>
              </a:solidFill>
            </a:endParaRPr>
          </a:p>
        </p:txBody>
      </p:sp>
      <p:sp>
        <p:nvSpPr>
          <p:cNvPr id="8" name="Content Placeholder 7"/>
          <p:cNvSpPr>
            <a:spLocks noGrp="1"/>
          </p:cNvSpPr>
          <p:nvPr>
            <p:ph idx="1"/>
          </p:nvPr>
        </p:nvSpPr>
        <p:spPr/>
        <p:txBody>
          <a:bodyPr/>
          <a:lstStyle/>
          <a:p>
            <a:r>
              <a:rPr lang="en-US" b="1" dirty="0"/>
              <a:t>Hierarchical Representation with Frames</a:t>
            </a:r>
            <a:endParaRPr lang="en-US" dirty="0"/>
          </a:p>
          <a:p>
            <a:endParaRPr lang="en-US" dirty="0"/>
          </a:p>
        </p:txBody>
      </p:sp>
      <p:pic>
        <p:nvPicPr>
          <p:cNvPr id="19" name="Picture 18" descr="http://4.bp.blogspot.com/-9MYnRFIndM0/TlTf6CXiDII/AAAAAAAAADA/roTzkgY-E9o/s1600/gmbr6.JPG"/>
          <p:cNvPicPr>
            <a:picLocks noChangeAspect="1" noChangeArrowheads="1"/>
          </p:cNvPicPr>
          <p:nvPr/>
        </p:nvPicPr>
        <p:blipFill rotWithShape="1">
          <a:blip r:embed="rId5">
            <a:extLst>
              <a:ext uri="{28A0092B-C50C-407E-A947-70E740481C1C}">
                <a14:useLocalDpi xmlns:a14="http://schemas.microsoft.com/office/drawing/2010/main" val="0"/>
              </a:ext>
            </a:extLst>
          </a:blip>
          <a:srcRect b="31978"/>
          <a:stretch/>
        </p:blipFill>
        <p:spPr bwMode="auto">
          <a:xfrm>
            <a:off x="2203755" y="1964678"/>
            <a:ext cx="6222555" cy="489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53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Road map</a:t>
            </a:r>
          </a:p>
        </p:txBody>
      </p:sp>
      <p:sp>
        <p:nvSpPr>
          <p:cNvPr id="3" name="Content Placeholder 2"/>
          <p:cNvSpPr>
            <a:spLocks noGrp="1"/>
          </p:cNvSpPr>
          <p:nvPr>
            <p:ph idx="1"/>
          </p:nvPr>
        </p:nvSpPr>
        <p:spPr>
          <a:xfrm>
            <a:off x="783770" y="1584325"/>
            <a:ext cx="10877877" cy="4458732"/>
          </a:xfrm>
        </p:spPr>
        <p:txBody>
          <a:bodyPr>
            <a:normAutofit/>
          </a:bodyPr>
          <a:lstStyle/>
          <a:p>
            <a:r>
              <a:rPr lang="en-US" b="1" dirty="0"/>
              <a:t>Part 1:</a:t>
            </a:r>
            <a:r>
              <a:rPr lang="en-US" dirty="0"/>
              <a:t> Reasoning-Driven System Design</a:t>
            </a:r>
          </a:p>
          <a:p>
            <a:pPr lvl="1"/>
            <a:r>
              <a:rPr lang="en-US" dirty="0"/>
              <a:t>QA as Subgraph Optimization on Tabular Knowledge </a:t>
            </a:r>
            <a:r>
              <a:rPr lang="en-US" sz="1900" i="1" dirty="0">
                <a:solidFill>
                  <a:srgbClr val="1360B2"/>
                </a:solidFill>
              </a:rPr>
              <a:t>[IJCAI’16]</a:t>
            </a:r>
          </a:p>
          <a:p>
            <a:pPr lvl="2"/>
            <a:r>
              <a:rPr lang="en-US" dirty="0"/>
              <a:t>Motivation </a:t>
            </a:r>
          </a:p>
          <a:p>
            <a:pPr lvl="2"/>
            <a:r>
              <a:rPr lang="en-US" dirty="0"/>
              <a:t>Knowledge as Tables </a:t>
            </a:r>
          </a:p>
          <a:p>
            <a:pPr lvl="2"/>
            <a:r>
              <a:rPr lang="en-US" dirty="0"/>
              <a:t>Reasoning on Knowledge </a:t>
            </a:r>
          </a:p>
          <a:p>
            <a:pPr lvl="2"/>
            <a:r>
              <a:rPr lang="en-US" dirty="0"/>
              <a:t>Experimental results </a:t>
            </a:r>
          </a:p>
        </p:txBody>
      </p:sp>
      <p:sp>
        <p:nvSpPr>
          <p:cNvPr id="4" name="Slide Number Placeholder 3"/>
          <p:cNvSpPr>
            <a:spLocks noGrp="1"/>
          </p:cNvSpPr>
          <p:nvPr>
            <p:ph type="sldNum" sz="quarter" idx="12"/>
          </p:nvPr>
        </p:nvSpPr>
        <p:spPr/>
        <p:txBody>
          <a:bodyPr/>
          <a:lstStyle/>
          <a:p>
            <a:fld id="{86B4B35C-345F-9846-8E6A-29269C850829}" type="slidenum">
              <a:rPr lang="en-US" smtClean="0"/>
              <a:pPr/>
              <a:t>36</a:t>
            </a:fld>
            <a:endParaRPr lang="en-US" dirty="0"/>
          </a:p>
        </p:txBody>
      </p:sp>
      <p:pic>
        <p:nvPicPr>
          <p:cNvPr id="5" name="Google Shape;795;p81"/>
          <p:cNvPicPr preferRelativeResize="0"/>
          <p:nvPr/>
        </p:nvPicPr>
        <p:blipFill>
          <a:blip r:embed="rId3">
            <a:alphaModFix/>
          </a:blip>
          <a:stretch>
            <a:fillRect/>
          </a:stretch>
        </p:blipFill>
        <p:spPr>
          <a:xfrm>
            <a:off x="9871392" y="1404382"/>
            <a:ext cx="1915050" cy="1915050"/>
          </a:xfrm>
          <a:prstGeom prst="rect">
            <a:avLst/>
          </a:prstGeom>
          <a:noFill/>
          <a:ln>
            <a:noFill/>
          </a:ln>
        </p:spPr>
      </p:pic>
    </p:spTree>
    <p:extLst>
      <p:ext uri="{BB962C8B-B14F-4D97-AF65-F5344CB8AC3E}">
        <p14:creationId xmlns:p14="http://schemas.microsoft.com/office/powerpoint/2010/main" val="1295130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Standardized science exams </a:t>
            </a:r>
          </a:p>
          <a:p>
            <a:r>
              <a:rPr lang="en-US" dirty="0">
                <a:solidFill>
                  <a:schemeClr val="dk1"/>
                </a:solidFill>
              </a:rPr>
              <a:t>Simple language; machines require the ability use the knowledge and abstract over it.</a:t>
            </a:r>
          </a:p>
          <a:p>
            <a:pPr lvl="1"/>
            <a:endParaRPr lang="en-US" dirty="0">
              <a:solidFill>
                <a:schemeClr val="dk1"/>
              </a:solidFill>
            </a:endParaRPr>
          </a:p>
          <a:p>
            <a:pPr lvl="1"/>
            <a:endParaRPr lang="en-US" dirty="0">
              <a:solidFill>
                <a:schemeClr val="dk1"/>
              </a:solidFill>
            </a:endParaRPr>
          </a:p>
          <a:p>
            <a:pPr lvl="1"/>
            <a:endParaRPr lang="en-US" dirty="0">
              <a:solidFill>
                <a:schemeClr val="dk1"/>
              </a:solidFill>
            </a:endParaRPr>
          </a:p>
          <a:p>
            <a:pPr lvl="1"/>
            <a:endParaRPr lang="en-US" dirty="0">
              <a:solidFill>
                <a:schemeClr val="dk1"/>
              </a:solidFill>
            </a:endParaRPr>
          </a:p>
          <a:p>
            <a:r>
              <a:rPr lang="en-US" dirty="0">
                <a:solidFill>
                  <a:schemeClr val="dk1"/>
                </a:solidFill>
              </a:rPr>
              <a:t>The “knowledge” encoded within the solver. </a:t>
            </a:r>
            <a:endParaRPr lang="en-US" dirty="0"/>
          </a:p>
        </p:txBody>
      </p:sp>
      <p:sp>
        <p:nvSpPr>
          <p:cNvPr id="3" name="Slide Number Placeholder 2"/>
          <p:cNvSpPr>
            <a:spLocks noGrp="1"/>
          </p:cNvSpPr>
          <p:nvPr>
            <p:ph type="sldNum" sz="quarter" idx="12"/>
          </p:nvPr>
        </p:nvSpPr>
        <p:spPr/>
        <p:txBody>
          <a:bodyPr/>
          <a:lstStyle/>
          <a:p>
            <a:fld id="{86B4B35C-345F-9846-8E6A-29269C850829}" type="slidenum">
              <a:rPr lang="en-US" smtClean="0"/>
              <a:pPr/>
              <a:t>37</a:t>
            </a:fld>
            <a:endParaRPr lang="en-US" dirty="0"/>
          </a:p>
        </p:txBody>
      </p:sp>
      <p:sp>
        <p:nvSpPr>
          <p:cNvPr id="4" name="Title 3"/>
          <p:cNvSpPr>
            <a:spLocks noGrp="1"/>
          </p:cNvSpPr>
          <p:nvPr>
            <p:ph type="title"/>
          </p:nvPr>
        </p:nvSpPr>
        <p:spPr/>
        <p:txBody>
          <a:bodyPr>
            <a:noAutofit/>
          </a:bodyPr>
          <a:lstStyle/>
          <a:p>
            <a:r>
              <a:rPr lang="en-US" sz="2500" dirty="0"/>
              <a:t>QA as Subgraph Optimization on Tabular Internal Knowledge: Overview</a:t>
            </a:r>
          </a:p>
        </p:txBody>
      </p:sp>
      <p:sp>
        <p:nvSpPr>
          <p:cNvPr id="5" name="Google Shape;804;p82"/>
          <p:cNvSpPr/>
          <p:nvPr/>
        </p:nvSpPr>
        <p:spPr>
          <a:xfrm>
            <a:off x="1308735" y="3508063"/>
            <a:ext cx="7954765" cy="1652850"/>
          </a:xfrm>
          <a:prstGeom prst="foldedCorner">
            <a:avLst>
              <a:gd name="adj" fmla="val 16667"/>
            </a:avLst>
          </a:prstGeom>
          <a:solidFill>
            <a:srgbClr val="DAEEF3"/>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nSpc>
                <a:spcPct val="150000"/>
              </a:lnSpc>
              <a:buClr>
                <a:schemeClr val="dk1"/>
              </a:buClr>
            </a:pPr>
            <a:r>
              <a:rPr lang="en-US" sz="2200" b="1" i="1" dirty="0">
                <a:solidFill>
                  <a:schemeClr val="dk1"/>
                </a:solidFill>
              </a:rPr>
              <a:t>Question:</a:t>
            </a:r>
            <a:r>
              <a:rPr lang="en-US" sz="2200" dirty="0">
                <a:solidFill>
                  <a:schemeClr val="dk1"/>
                </a:solidFill>
              </a:rPr>
              <a:t> In New York State, the longest period of daylight occurs during which month?</a:t>
            </a:r>
            <a:endParaRPr lang="en-US" sz="2200" b="1" dirty="0">
              <a:solidFill>
                <a:schemeClr val="dk1"/>
              </a:solidFill>
            </a:endParaRPr>
          </a:p>
          <a:p>
            <a:pPr>
              <a:lnSpc>
                <a:spcPct val="150000"/>
              </a:lnSpc>
              <a:buClr>
                <a:schemeClr val="dk1"/>
              </a:buClr>
            </a:pPr>
            <a:r>
              <a:rPr lang="en-US" sz="2200" b="1" i="1" dirty="0">
                <a:solidFill>
                  <a:schemeClr val="dk1"/>
                </a:solidFill>
              </a:rPr>
              <a:t>Candidates:</a:t>
            </a:r>
            <a:r>
              <a:rPr lang="en-US" sz="2200" dirty="0">
                <a:solidFill>
                  <a:schemeClr val="dk1"/>
                </a:solidFill>
              </a:rPr>
              <a:t>  (A) June  (B) March  (C) December  (D) September</a:t>
            </a:r>
            <a:endParaRPr sz="2200" dirty="0">
              <a:solidFill>
                <a:schemeClr val="dk1"/>
              </a:solidFill>
              <a:latin typeface="Arial"/>
              <a:ea typeface="Arial"/>
              <a:cs typeface="Arial"/>
              <a:sym typeface="Arial"/>
            </a:endParaRPr>
          </a:p>
        </p:txBody>
      </p:sp>
      <p:pic>
        <p:nvPicPr>
          <p:cNvPr id="10248" name="Picture 8" descr="mage result for earth til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6794" y="3508063"/>
            <a:ext cx="1509482" cy="15064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973105" y="1776232"/>
            <a:ext cx="1853392" cy="323165"/>
          </a:xfrm>
          <a:prstGeom prst="rect">
            <a:avLst/>
          </a:prstGeom>
        </p:spPr>
        <p:txBody>
          <a:bodyPr wrap="none">
            <a:spAutoFit/>
          </a:bodyPr>
          <a:lstStyle/>
          <a:p>
            <a:pPr algn="ctr"/>
            <a:r>
              <a:rPr lang="en-US" sz="1500" dirty="0">
                <a:solidFill>
                  <a:schemeClr val="bg1">
                    <a:lumMod val="50000"/>
                  </a:schemeClr>
                </a:solidFill>
                <a:latin typeface="Merriweather Sans" charset="0"/>
                <a:ea typeface="Merriweather Sans" charset="0"/>
                <a:cs typeface="Merriweather Sans" charset="0"/>
              </a:rPr>
              <a:t>[Clark et al, 2015]</a:t>
            </a:r>
          </a:p>
        </p:txBody>
      </p:sp>
    </p:spTree>
    <p:extLst>
      <p:ext uri="{BB962C8B-B14F-4D97-AF65-F5344CB8AC3E}">
        <p14:creationId xmlns:p14="http://schemas.microsoft.com/office/powerpoint/2010/main" val="1374855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endParaRPr lang="en-US" dirty="0"/>
          </a:p>
        </p:txBody>
      </p:sp>
      <p:sp>
        <p:nvSpPr>
          <p:cNvPr id="5" name="Folded Corner 4"/>
          <p:cNvSpPr/>
          <p:nvPr/>
        </p:nvSpPr>
        <p:spPr bwMode="auto">
          <a:xfrm>
            <a:off x="2619024" y="1963200"/>
            <a:ext cx="6931376" cy="2179821"/>
          </a:xfrm>
          <a:prstGeom prst="foldedCorne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r>
              <a:rPr lang="en-US" sz="2200" dirty="0">
                <a:solidFill>
                  <a:schemeClr val="dk1"/>
                </a:solidFill>
              </a:rPr>
              <a:t>In New York State, the longest period of daylight</a:t>
            </a:r>
            <a:br>
              <a:rPr lang="en-US" sz="2200" dirty="0">
                <a:solidFill>
                  <a:schemeClr val="dk1"/>
                </a:solidFill>
              </a:rPr>
            </a:br>
            <a:r>
              <a:rPr lang="en-US" sz="2200" dirty="0">
                <a:solidFill>
                  <a:schemeClr val="dk1"/>
                </a:solidFill>
              </a:rPr>
              <a:t>occurs during which month?</a:t>
            </a:r>
          </a:p>
          <a:p>
            <a:r>
              <a:rPr lang="en-US" sz="2200" dirty="0">
                <a:solidFill>
                  <a:schemeClr val="dk1"/>
                </a:solidFill>
              </a:rPr>
              <a:t>  (A) June</a:t>
            </a:r>
          </a:p>
          <a:p>
            <a:r>
              <a:rPr lang="en-US" sz="2200" dirty="0">
                <a:solidFill>
                  <a:schemeClr val="dk1"/>
                </a:solidFill>
              </a:rPr>
              <a:t>  (B) March</a:t>
            </a:r>
          </a:p>
          <a:p>
            <a:r>
              <a:rPr lang="en-US" sz="2200" dirty="0">
                <a:solidFill>
                  <a:schemeClr val="dk1"/>
                </a:solidFill>
              </a:rPr>
              <a:t>  (C) December</a:t>
            </a:r>
          </a:p>
          <a:p>
            <a:r>
              <a:rPr lang="en-US" sz="2200" dirty="0">
                <a:solidFill>
                  <a:schemeClr val="dk1"/>
                </a:solidFill>
              </a:rPr>
              <a:t>  (D) September</a:t>
            </a:r>
          </a:p>
          <a:p>
            <a:endParaRPr lang="en-US" sz="2200" dirty="0"/>
          </a:p>
          <a:p>
            <a:pPr fontAlgn="base">
              <a:spcBef>
                <a:spcPct val="0"/>
              </a:spcBef>
              <a:spcAft>
                <a:spcPct val="0"/>
              </a:spcAft>
            </a:pPr>
            <a:endParaRPr lang="en-US" sz="2200" dirty="0">
              <a:latin typeface="Arial" charset="0"/>
            </a:endParaRPr>
          </a:p>
        </p:txBody>
      </p:sp>
      <p:grpSp>
        <p:nvGrpSpPr>
          <p:cNvPr id="12" name="Group 11"/>
          <p:cNvGrpSpPr/>
          <p:nvPr/>
        </p:nvGrpSpPr>
        <p:grpSpPr>
          <a:xfrm>
            <a:off x="2805989" y="1495409"/>
            <a:ext cx="1882375" cy="772592"/>
            <a:chOff x="1934330" y="675208"/>
            <a:chExt cx="1882375" cy="772592"/>
          </a:xfrm>
        </p:grpSpPr>
        <p:cxnSp>
          <p:nvCxnSpPr>
            <p:cNvPr id="6" name="Straight Connector 5"/>
            <p:cNvCxnSpPr/>
            <p:nvPr/>
          </p:nvCxnSpPr>
          <p:spPr bwMode="auto">
            <a:xfrm flipV="1">
              <a:off x="2209800" y="1219200"/>
              <a:ext cx="1371600" cy="228600"/>
            </a:xfrm>
            <a:prstGeom prst="line">
              <a:avLst/>
            </a:prstGeom>
            <a:noFill/>
            <a:ln w="19050" cap="flat" cmpd="sng" algn="ctr">
              <a:solidFill>
                <a:srgbClr val="FF0000"/>
              </a:solidFill>
              <a:prstDash val="solid"/>
              <a:round/>
              <a:headEnd type="none" w="med" len="med"/>
              <a:tailEnd type="none"/>
            </a:ln>
            <a:effectLst/>
          </p:spPr>
        </p:cxnSp>
        <p:sp>
          <p:nvSpPr>
            <p:cNvPr id="11" name="TextBox 10"/>
            <p:cNvSpPr txBox="1"/>
            <p:nvPr/>
          </p:nvSpPr>
          <p:spPr>
            <a:xfrm rot="20972274">
              <a:off x="1934330" y="675208"/>
              <a:ext cx="1882375" cy="369332"/>
            </a:xfrm>
            <a:prstGeom prst="rect">
              <a:avLst/>
            </a:prstGeom>
            <a:noFill/>
          </p:spPr>
          <p:txBody>
            <a:bodyPr wrap="none" rtlCol="0">
              <a:spAutoFit/>
            </a:bodyPr>
            <a:lstStyle/>
            <a:p>
              <a:r>
                <a:rPr lang="en-US" dirty="0">
                  <a:solidFill>
                    <a:srgbClr val="FF0000"/>
                  </a:solidFill>
                  <a:latin typeface="Chalkduster" charset="0"/>
                  <a:ea typeface="Chalkduster" charset="0"/>
                  <a:cs typeface="Chalkduster" charset="0"/>
                </a:rPr>
                <a:t>New Zealand</a:t>
              </a:r>
            </a:p>
          </p:txBody>
        </p:sp>
      </p:grpSp>
      <p:grpSp>
        <p:nvGrpSpPr>
          <p:cNvPr id="16" name="Group 15"/>
          <p:cNvGrpSpPr/>
          <p:nvPr/>
        </p:nvGrpSpPr>
        <p:grpSpPr>
          <a:xfrm>
            <a:off x="5099169" y="1585349"/>
            <a:ext cx="1217641" cy="682653"/>
            <a:chOff x="3911418" y="765147"/>
            <a:chExt cx="1217641" cy="682653"/>
          </a:xfrm>
        </p:grpSpPr>
        <p:cxnSp>
          <p:nvCxnSpPr>
            <p:cNvPr id="8" name="Straight Connector 7"/>
            <p:cNvCxnSpPr/>
            <p:nvPr/>
          </p:nvCxnSpPr>
          <p:spPr bwMode="auto">
            <a:xfrm flipV="1">
              <a:off x="4114800" y="1295400"/>
              <a:ext cx="762000" cy="152400"/>
            </a:xfrm>
            <a:prstGeom prst="line">
              <a:avLst/>
            </a:prstGeom>
            <a:noFill/>
            <a:ln w="19050" cap="flat" cmpd="sng" algn="ctr">
              <a:solidFill>
                <a:srgbClr val="FF0000"/>
              </a:solidFill>
              <a:prstDash val="solid"/>
              <a:round/>
              <a:headEnd type="none" w="med" len="med"/>
              <a:tailEnd type="none"/>
            </a:ln>
            <a:effectLst/>
          </p:spPr>
        </p:cxnSp>
        <p:sp>
          <p:nvSpPr>
            <p:cNvPr id="13" name="TextBox 12"/>
            <p:cNvSpPr txBox="1"/>
            <p:nvPr/>
          </p:nvSpPr>
          <p:spPr>
            <a:xfrm rot="20972274">
              <a:off x="3911418" y="765147"/>
              <a:ext cx="1217641" cy="369332"/>
            </a:xfrm>
            <a:prstGeom prst="rect">
              <a:avLst/>
            </a:prstGeom>
            <a:noFill/>
          </p:spPr>
          <p:txBody>
            <a:bodyPr wrap="none" rtlCol="0">
              <a:spAutoFit/>
            </a:bodyPr>
            <a:lstStyle/>
            <a:p>
              <a:r>
                <a:rPr lang="en-US" dirty="0">
                  <a:solidFill>
                    <a:srgbClr val="FF0000"/>
                  </a:solidFill>
                  <a:latin typeface="Chalkduster" charset="0"/>
                  <a:ea typeface="Chalkduster" charset="0"/>
                  <a:cs typeface="Chalkduster" charset="0"/>
                </a:rPr>
                <a:t>shortest</a:t>
              </a:r>
            </a:p>
          </p:txBody>
        </p:sp>
      </p:grpSp>
      <p:grpSp>
        <p:nvGrpSpPr>
          <p:cNvPr id="15" name="Group 14"/>
          <p:cNvGrpSpPr/>
          <p:nvPr/>
        </p:nvGrpSpPr>
        <p:grpSpPr>
          <a:xfrm>
            <a:off x="7340764" y="1603979"/>
            <a:ext cx="857390" cy="664023"/>
            <a:chOff x="5848210" y="783777"/>
            <a:chExt cx="857390" cy="664023"/>
          </a:xfrm>
        </p:grpSpPr>
        <p:cxnSp>
          <p:nvCxnSpPr>
            <p:cNvPr id="10" name="Straight Connector 9"/>
            <p:cNvCxnSpPr/>
            <p:nvPr/>
          </p:nvCxnSpPr>
          <p:spPr bwMode="auto">
            <a:xfrm flipV="1">
              <a:off x="5943600" y="1295400"/>
              <a:ext cx="762000" cy="152400"/>
            </a:xfrm>
            <a:prstGeom prst="line">
              <a:avLst/>
            </a:prstGeom>
            <a:noFill/>
            <a:ln w="19050" cap="flat" cmpd="sng" algn="ctr">
              <a:solidFill>
                <a:srgbClr val="FF0000"/>
              </a:solidFill>
              <a:prstDash val="solid"/>
              <a:round/>
              <a:headEnd type="none" w="med" len="med"/>
              <a:tailEnd type="none"/>
            </a:ln>
            <a:effectLst/>
          </p:spPr>
        </p:cxnSp>
        <p:sp>
          <p:nvSpPr>
            <p:cNvPr id="14" name="TextBox 13"/>
            <p:cNvSpPr txBox="1"/>
            <p:nvPr/>
          </p:nvSpPr>
          <p:spPr>
            <a:xfrm rot="20972274">
              <a:off x="5848210" y="783777"/>
              <a:ext cx="854529" cy="369332"/>
            </a:xfrm>
            <a:prstGeom prst="rect">
              <a:avLst/>
            </a:prstGeom>
            <a:noFill/>
          </p:spPr>
          <p:txBody>
            <a:bodyPr wrap="none" rtlCol="0">
              <a:spAutoFit/>
            </a:bodyPr>
            <a:lstStyle/>
            <a:p>
              <a:r>
                <a:rPr lang="en-US" dirty="0">
                  <a:solidFill>
                    <a:srgbClr val="FF0000"/>
                  </a:solidFill>
                  <a:latin typeface="Chalkduster" charset="0"/>
                  <a:ea typeface="Chalkduster" charset="0"/>
                  <a:cs typeface="Chalkduster" charset="0"/>
                </a:rPr>
                <a:t>night</a:t>
              </a:r>
            </a:p>
          </p:txBody>
        </p:sp>
      </p:grpSp>
      <p:sp>
        <p:nvSpPr>
          <p:cNvPr id="21" name="TextBox 20"/>
          <p:cNvSpPr txBox="1"/>
          <p:nvPr/>
        </p:nvSpPr>
        <p:spPr>
          <a:xfrm>
            <a:off x="2800350" y="5384805"/>
            <a:ext cx="6565900" cy="769441"/>
          </a:xfrm>
          <a:prstGeom prst="rect">
            <a:avLst/>
          </a:prstGeom>
          <a:noFill/>
        </p:spPr>
        <p:txBody>
          <a:bodyPr wrap="square" rtlCol="0">
            <a:spAutoFit/>
          </a:bodyPr>
          <a:lstStyle/>
          <a:p>
            <a:pPr algn="ctr"/>
            <a:r>
              <a:rPr lang="en-US" sz="2200" b="1" dirty="0">
                <a:solidFill>
                  <a:srgbClr val="008000"/>
                </a:solidFill>
                <a:cs typeface="Bradley Hand Bold"/>
              </a:rPr>
              <a:t>Premise</a:t>
            </a:r>
            <a:r>
              <a:rPr lang="en-US" sz="2200" b="1" i="1" dirty="0">
                <a:solidFill>
                  <a:srgbClr val="008000"/>
                </a:solidFill>
                <a:cs typeface="Bradley Hand Bold"/>
              </a:rPr>
              <a:t>:</a:t>
            </a:r>
            <a:r>
              <a:rPr lang="en-US" sz="2200" i="1" dirty="0">
                <a:solidFill>
                  <a:srgbClr val="008000"/>
                </a:solidFill>
                <a:cs typeface="Bradley Hand Bold"/>
              </a:rPr>
              <a:t>  a system that “understands” this phenomenon can correctly answer many variations!</a:t>
            </a:r>
          </a:p>
        </p:txBody>
      </p:sp>
      <p:sp>
        <p:nvSpPr>
          <p:cNvPr id="22" name="Slide Number Placeholder 21"/>
          <p:cNvSpPr>
            <a:spLocks noGrp="1"/>
          </p:cNvSpPr>
          <p:nvPr>
            <p:ph type="sldNum" sz="quarter" idx="12"/>
          </p:nvPr>
        </p:nvSpPr>
        <p:spPr/>
        <p:txBody>
          <a:bodyPr/>
          <a:lstStyle/>
          <a:p>
            <a:fld id="{2950F06C-DC55-49E8-966D-651E62CB7ADF}" type="slidenum">
              <a:rPr lang="en-US" smtClean="0"/>
              <a:pPr/>
              <a:t>38</a:t>
            </a:fld>
            <a:endParaRPr lang="en-US" dirty="0"/>
          </a:p>
        </p:txBody>
      </p:sp>
    </p:spTree>
    <p:custDataLst>
      <p:tags r:id="rId1"/>
    </p:custDataLst>
    <p:extLst>
      <p:ext uri="{BB962C8B-B14F-4D97-AF65-F5344CB8AC3E}">
        <p14:creationId xmlns:p14="http://schemas.microsoft.com/office/powerpoint/2010/main" val="420428319"/>
      </p:ext>
    </p:extLst>
  </p:cSld>
  <p:clrMapOvr>
    <a:masterClrMapping/>
  </p:clrMapOvr>
  <mc:AlternateContent xmlns:mc="http://schemas.openxmlformats.org/markup-compatibility/2006" xmlns:p14="http://schemas.microsoft.com/office/powerpoint/2010/main">
    <mc:Choice Requires="p14">
      <p:transition spd="slow" p14:dur="2000" advTm="51348"/>
    </mc:Choice>
    <mc:Fallback xmlns="">
      <p:transition spd="slow" advTm="513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Google Shape;804;p82">
            <a:extLst>
              <a:ext uri="{FF2B5EF4-FFF2-40B4-BE49-F238E27FC236}">
                <a16:creationId xmlns:a16="http://schemas.microsoft.com/office/drawing/2014/main" id="{C8870DC0-106D-7E41-8B8D-78BA5C84D0FD}"/>
              </a:ext>
            </a:extLst>
          </p:cNvPr>
          <p:cNvSpPr/>
          <p:nvPr/>
        </p:nvSpPr>
        <p:spPr>
          <a:xfrm>
            <a:off x="1157618" y="1827388"/>
            <a:ext cx="6967207" cy="1152955"/>
          </a:xfrm>
          <a:prstGeom prst="foldedCorner">
            <a:avLst>
              <a:gd name="adj" fmla="val 16667"/>
            </a:avLst>
          </a:prstGeom>
          <a:solidFill>
            <a:srgbClr val="DAEEF3"/>
          </a:solidFill>
          <a:ln w="9525" cap="flat" cmpd="sng">
            <a:solidFill>
              <a:schemeClr val="dk1"/>
            </a:solidFill>
            <a:prstDash val="solid"/>
            <a:round/>
            <a:headEnd type="none" w="sm" len="sm"/>
            <a:tailEnd type="none" w="sm" len="sm"/>
          </a:ln>
        </p:spPr>
        <p:txBody>
          <a:bodyPr spcFirstLastPara="1" wrap="square" lIns="91440" tIns="45700" rIns="0" bIns="45700" anchor="t" anchorCtr="0">
            <a:noAutofit/>
          </a:bodyPr>
          <a:lstStyle/>
          <a:p>
            <a:pPr>
              <a:spcAft>
                <a:spcPts val="600"/>
              </a:spcAft>
              <a:buClr>
                <a:schemeClr val="dk1"/>
              </a:buClr>
            </a:pPr>
            <a:r>
              <a:rPr lang="en-US" sz="2000" b="1" i="1" dirty="0">
                <a:solidFill>
                  <a:schemeClr val="dk1"/>
                </a:solidFill>
              </a:rPr>
              <a:t>Question:</a:t>
            </a:r>
            <a:r>
              <a:rPr lang="en-US" sz="2000" dirty="0">
                <a:solidFill>
                  <a:schemeClr val="dk1"/>
                </a:solidFill>
              </a:rPr>
              <a:t> In New York State, the longest period of daylight </a:t>
            </a:r>
            <a:br>
              <a:rPr lang="en-US" sz="2000" dirty="0">
                <a:solidFill>
                  <a:schemeClr val="dk1"/>
                </a:solidFill>
              </a:rPr>
            </a:br>
            <a:r>
              <a:rPr lang="en-US" sz="2000" dirty="0">
                <a:solidFill>
                  <a:schemeClr val="dk1"/>
                </a:solidFill>
              </a:rPr>
              <a:t>occurs during which month?</a:t>
            </a:r>
            <a:endParaRPr lang="en-US" sz="2000" b="1" dirty="0">
              <a:solidFill>
                <a:schemeClr val="dk1"/>
              </a:solidFill>
            </a:endParaRPr>
          </a:p>
          <a:p>
            <a:pPr>
              <a:spcAft>
                <a:spcPts val="600"/>
              </a:spcAft>
              <a:buClr>
                <a:schemeClr val="dk1"/>
              </a:buClr>
            </a:pPr>
            <a:r>
              <a:rPr lang="en-US" sz="2000" dirty="0">
                <a:solidFill>
                  <a:schemeClr val="dk1"/>
                </a:solidFill>
              </a:rPr>
              <a:t>(A) June  (B) March  (C) December  (D) September</a:t>
            </a:r>
            <a:endParaRPr lang="en-US" sz="2000" dirty="0">
              <a:solidFill>
                <a:schemeClr val="dk1"/>
              </a:solidFill>
              <a:latin typeface="Arial"/>
              <a:ea typeface="Arial"/>
              <a:cs typeface="Arial"/>
              <a:sym typeface="Arial"/>
            </a:endParaRPr>
          </a:p>
        </p:txBody>
      </p:sp>
      <p:sp>
        <p:nvSpPr>
          <p:cNvPr id="2" name="Content Placeholder 1">
            <a:extLst>
              <a:ext uri="{FF2B5EF4-FFF2-40B4-BE49-F238E27FC236}">
                <a16:creationId xmlns:a16="http://schemas.microsoft.com/office/drawing/2014/main" id="{04D7FD69-BCED-A24A-B940-B736F7224C65}"/>
              </a:ext>
            </a:extLst>
          </p:cNvPr>
          <p:cNvSpPr>
            <a:spLocks noGrp="1"/>
          </p:cNvSpPr>
          <p:nvPr>
            <p:ph idx="1"/>
          </p:nvPr>
        </p:nvSpPr>
        <p:spPr>
          <a:xfrm>
            <a:off x="437207" y="3266865"/>
            <a:ext cx="11394948" cy="3043926"/>
          </a:xfrm>
        </p:spPr>
        <p:txBody>
          <a:bodyPr>
            <a:normAutofit/>
          </a:bodyPr>
          <a:lstStyle/>
          <a:p>
            <a:pPr marL="342900" indent="-342900">
              <a:spcBef>
                <a:spcPts val="0"/>
              </a:spcBef>
              <a:buSzPts val="2000"/>
            </a:pPr>
            <a:r>
              <a:rPr lang="en-US" sz="1600" b="1" dirty="0"/>
              <a:t>Sophisticated physics model </a:t>
            </a:r>
            <a:r>
              <a:rPr lang="en-US" sz="1600" dirty="0"/>
              <a:t>of planetary movement</a:t>
            </a:r>
            <a:endParaRPr lang="en-US" sz="2000" dirty="0"/>
          </a:p>
          <a:p>
            <a:pPr marL="857250" lvl="1" indent="-463550">
              <a:spcBef>
                <a:spcPts val="360"/>
              </a:spcBef>
              <a:buSzPts val="1800"/>
              <a:buFont typeface="Noto Sans Symbols"/>
              <a:buChar char="✓"/>
            </a:pPr>
            <a:r>
              <a:rPr lang="en-US" sz="1400" dirty="0"/>
              <a:t>powerful model, would enable complex reasoning</a:t>
            </a:r>
            <a:endParaRPr lang="en-US" sz="1800" dirty="0"/>
          </a:p>
          <a:p>
            <a:pPr marL="857250" lvl="1" indent="-463550">
              <a:spcBef>
                <a:spcPts val="360"/>
              </a:spcBef>
              <a:buSzPts val="1800"/>
              <a:buFont typeface="Merriweather Sans"/>
              <a:buChar char="×"/>
            </a:pPr>
            <a:r>
              <a:rPr lang="en-US" sz="1400" dirty="0"/>
              <a:t>difficult to implement, scale up, or learn automatically</a:t>
            </a:r>
            <a:endParaRPr lang="en-US" sz="1600" dirty="0"/>
          </a:p>
          <a:p>
            <a:pPr marL="342900" indent="-342900">
              <a:spcBef>
                <a:spcPts val="400"/>
              </a:spcBef>
              <a:buSzPts val="2000"/>
            </a:pPr>
            <a:r>
              <a:rPr lang="en-US" sz="1600" b="1" dirty="0"/>
              <a:t>Information retrieval </a:t>
            </a:r>
            <a:r>
              <a:rPr lang="en-US" sz="1600" dirty="0"/>
              <a:t>/ statistical association</a:t>
            </a:r>
            <a:endParaRPr lang="en-US" sz="2000" dirty="0"/>
          </a:p>
          <a:p>
            <a:pPr marL="857250" lvl="1" indent="-463550">
              <a:spcBef>
                <a:spcPts val="360"/>
              </a:spcBef>
              <a:buSzPts val="1800"/>
              <a:buFont typeface="Noto Sans Symbols"/>
              <a:buChar char="✓"/>
            </a:pPr>
            <a:r>
              <a:rPr lang="en-US" sz="1400" dirty="0"/>
              <a:t>easy, generalizes well, often effective</a:t>
            </a:r>
            <a:endParaRPr lang="en-US" sz="1800" dirty="0"/>
          </a:p>
          <a:p>
            <a:pPr marL="857250" lvl="1" indent="-463550">
              <a:spcBef>
                <a:spcPts val="360"/>
              </a:spcBef>
              <a:buSzPts val="1800"/>
              <a:buFont typeface="Merriweather Sans"/>
              <a:buChar char="×"/>
            </a:pPr>
            <a:r>
              <a:rPr lang="en-US" sz="1400" dirty="0"/>
              <a:t>limited to simple reasoning</a:t>
            </a:r>
            <a:endParaRPr lang="en-US" sz="1800" dirty="0"/>
          </a:p>
          <a:p>
            <a:pPr marL="857250" lvl="1" indent="-463550">
              <a:spcBef>
                <a:spcPts val="360"/>
              </a:spcBef>
              <a:buSzPts val="1800"/>
              <a:buFont typeface="Merriweather Sans"/>
              <a:buChar char="×"/>
            </a:pPr>
            <a:r>
              <a:rPr lang="en-US" sz="1400" dirty="0"/>
              <a:t>expects answers explicitly written somewhere</a:t>
            </a:r>
          </a:p>
        </p:txBody>
      </p:sp>
      <p:sp>
        <p:nvSpPr>
          <p:cNvPr id="3" name="Slide Number Placeholder 2">
            <a:extLst>
              <a:ext uri="{FF2B5EF4-FFF2-40B4-BE49-F238E27FC236}">
                <a16:creationId xmlns:a16="http://schemas.microsoft.com/office/drawing/2014/main" id="{7354769A-664C-B747-927A-1B418D0257DF}"/>
              </a:ext>
            </a:extLst>
          </p:cNvPr>
          <p:cNvSpPr>
            <a:spLocks noGrp="1"/>
          </p:cNvSpPr>
          <p:nvPr>
            <p:ph type="sldNum" sz="quarter" idx="12"/>
          </p:nvPr>
        </p:nvSpPr>
        <p:spPr/>
        <p:txBody>
          <a:bodyPr/>
          <a:lstStyle/>
          <a:p>
            <a:fld id="{86B4B35C-345F-9846-8E6A-29269C850829}" type="slidenum">
              <a:rPr lang="en-US" smtClean="0"/>
              <a:pPr/>
              <a:t>39</a:t>
            </a:fld>
            <a:endParaRPr lang="en-US" dirty="0"/>
          </a:p>
        </p:txBody>
      </p:sp>
      <p:sp>
        <p:nvSpPr>
          <p:cNvPr id="4" name="Title 3">
            <a:extLst>
              <a:ext uri="{FF2B5EF4-FFF2-40B4-BE49-F238E27FC236}">
                <a16:creationId xmlns:a16="http://schemas.microsoft.com/office/drawing/2014/main" id="{DCAAEF9C-2BDF-384D-ADE0-AE2351DD6763}"/>
              </a:ext>
            </a:extLst>
          </p:cNvPr>
          <p:cNvSpPr>
            <a:spLocks noGrp="1"/>
          </p:cNvSpPr>
          <p:nvPr>
            <p:ph type="title"/>
          </p:nvPr>
        </p:nvSpPr>
        <p:spPr/>
        <p:txBody>
          <a:bodyPr/>
          <a:lstStyle/>
          <a:p>
            <a:r>
              <a:rPr lang="en-US" dirty="0"/>
              <a:t>System design: two different perspectives</a:t>
            </a:r>
          </a:p>
        </p:txBody>
      </p:sp>
      <p:grpSp>
        <p:nvGrpSpPr>
          <p:cNvPr id="14" name="Google Shape;250;p25">
            <a:extLst>
              <a:ext uri="{FF2B5EF4-FFF2-40B4-BE49-F238E27FC236}">
                <a16:creationId xmlns:a16="http://schemas.microsoft.com/office/drawing/2014/main" id="{4B7F2A04-65E4-EA4A-B3FF-FD7673F7F731}"/>
              </a:ext>
            </a:extLst>
          </p:cNvPr>
          <p:cNvGrpSpPr/>
          <p:nvPr/>
        </p:nvGrpSpPr>
        <p:grpSpPr>
          <a:xfrm>
            <a:off x="4537095" y="1353214"/>
            <a:ext cx="1017921" cy="767373"/>
            <a:chOff x="4011278" y="680427"/>
            <a:chExt cx="1017921" cy="767373"/>
          </a:xfrm>
        </p:grpSpPr>
        <p:cxnSp>
          <p:nvCxnSpPr>
            <p:cNvPr id="15" name="Google Shape;251;p25">
              <a:extLst>
                <a:ext uri="{FF2B5EF4-FFF2-40B4-BE49-F238E27FC236}">
                  <a16:creationId xmlns:a16="http://schemas.microsoft.com/office/drawing/2014/main" id="{ADADBB60-A64A-E04C-9905-350FB67E6CCC}"/>
                </a:ext>
              </a:extLst>
            </p:cNvPr>
            <p:cNvCxnSpPr/>
            <p:nvPr/>
          </p:nvCxnSpPr>
          <p:spPr>
            <a:xfrm rot="10800000" flipH="1">
              <a:off x="4114800" y="1295400"/>
              <a:ext cx="762000" cy="152400"/>
            </a:xfrm>
            <a:prstGeom prst="straightConnector1">
              <a:avLst/>
            </a:prstGeom>
            <a:noFill/>
            <a:ln w="19050" cap="flat" cmpd="sng">
              <a:solidFill>
                <a:srgbClr val="FF0000"/>
              </a:solidFill>
              <a:prstDash val="solid"/>
              <a:round/>
              <a:headEnd type="none" w="sm" len="sm"/>
              <a:tailEnd type="none" w="sm" len="sm"/>
            </a:ln>
          </p:spPr>
        </p:cxnSp>
        <p:sp>
          <p:nvSpPr>
            <p:cNvPr id="16" name="Google Shape;252;p25">
              <a:extLst>
                <a:ext uri="{FF2B5EF4-FFF2-40B4-BE49-F238E27FC236}">
                  <a16:creationId xmlns:a16="http://schemas.microsoft.com/office/drawing/2014/main" id="{4ED0835F-366E-5A48-90F3-3E80CC0CBFF7}"/>
                </a:ext>
              </a:extLst>
            </p:cNvPr>
            <p:cNvSpPr txBox="1"/>
            <p:nvPr/>
          </p:nvSpPr>
          <p:spPr>
            <a:xfrm rot="-627726">
              <a:off x="4036773" y="765147"/>
              <a:ext cx="966931" cy="369332"/>
            </a:xfrm>
            <a:prstGeom prst="rect">
              <a:avLst/>
            </a:prstGeom>
            <a:noFill/>
            <a:ln>
              <a:noFill/>
            </a:ln>
          </p:spPr>
          <p:txBody>
            <a:bodyPr spcFirstLastPara="1" wrap="square" lIns="91425" tIns="45700" rIns="91425" bIns="45700" anchor="t" anchorCtr="0">
              <a:noAutofit/>
            </a:bodyPr>
            <a:lstStyle/>
            <a:p>
              <a:r>
                <a:rPr lang="en-US" dirty="0">
                  <a:solidFill>
                    <a:srgbClr val="FF0000"/>
                  </a:solidFill>
                  <a:latin typeface="Radley"/>
                  <a:ea typeface="Radley"/>
                  <a:cs typeface="Radley"/>
                  <a:sym typeface="Radley"/>
                </a:rPr>
                <a:t>shortest</a:t>
              </a:r>
              <a:endParaRPr dirty="0">
                <a:solidFill>
                  <a:srgbClr val="FF0000"/>
                </a:solidFill>
                <a:latin typeface="Radley"/>
                <a:ea typeface="Radley"/>
                <a:cs typeface="Radley"/>
                <a:sym typeface="Radley"/>
              </a:endParaRPr>
            </a:p>
          </p:txBody>
        </p:sp>
      </p:grpSp>
      <p:grpSp>
        <p:nvGrpSpPr>
          <p:cNvPr id="17" name="Google Shape;253;p25">
            <a:extLst>
              <a:ext uri="{FF2B5EF4-FFF2-40B4-BE49-F238E27FC236}">
                <a16:creationId xmlns:a16="http://schemas.microsoft.com/office/drawing/2014/main" id="{9FFA9FC6-E100-7A45-B2C6-2622DCF1E4E6}"/>
              </a:ext>
            </a:extLst>
          </p:cNvPr>
          <p:cNvGrpSpPr/>
          <p:nvPr/>
        </p:nvGrpSpPr>
        <p:grpSpPr>
          <a:xfrm>
            <a:off x="6429321" y="1353213"/>
            <a:ext cx="838200" cy="730114"/>
            <a:chOff x="5867400" y="717686"/>
            <a:chExt cx="838200" cy="730114"/>
          </a:xfrm>
        </p:grpSpPr>
        <p:cxnSp>
          <p:nvCxnSpPr>
            <p:cNvPr id="18" name="Google Shape;254;p25">
              <a:extLst>
                <a:ext uri="{FF2B5EF4-FFF2-40B4-BE49-F238E27FC236}">
                  <a16:creationId xmlns:a16="http://schemas.microsoft.com/office/drawing/2014/main" id="{B71C65C9-B5C6-4A46-A3C0-A97A328046F6}"/>
                </a:ext>
              </a:extLst>
            </p:cNvPr>
            <p:cNvCxnSpPr/>
            <p:nvPr/>
          </p:nvCxnSpPr>
          <p:spPr>
            <a:xfrm rot="10800000" flipH="1">
              <a:off x="5943600" y="1295400"/>
              <a:ext cx="762000" cy="152400"/>
            </a:xfrm>
            <a:prstGeom prst="straightConnector1">
              <a:avLst/>
            </a:prstGeom>
            <a:noFill/>
            <a:ln w="19050" cap="flat" cmpd="sng">
              <a:solidFill>
                <a:srgbClr val="FF0000"/>
              </a:solidFill>
              <a:prstDash val="solid"/>
              <a:round/>
              <a:headEnd type="none" w="sm" len="sm"/>
              <a:tailEnd type="none" w="sm" len="sm"/>
            </a:ln>
          </p:spPr>
        </p:cxnSp>
        <p:sp>
          <p:nvSpPr>
            <p:cNvPr id="19" name="Google Shape;255;p25">
              <a:extLst>
                <a:ext uri="{FF2B5EF4-FFF2-40B4-BE49-F238E27FC236}">
                  <a16:creationId xmlns:a16="http://schemas.microsoft.com/office/drawing/2014/main" id="{6F9202E9-B036-9546-B18A-825C5CB74741}"/>
                </a:ext>
              </a:extLst>
            </p:cNvPr>
            <p:cNvSpPr txBox="1"/>
            <p:nvPr/>
          </p:nvSpPr>
          <p:spPr>
            <a:xfrm rot="-627726">
              <a:off x="5894601" y="783777"/>
              <a:ext cx="761747" cy="369332"/>
            </a:xfrm>
            <a:prstGeom prst="rect">
              <a:avLst/>
            </a:prstGeom>
            <a:noFill/>
            <a:ln>
              <a:noFill/>
            </a:ln>
          </p:spPr>
          <p:txBody>
            <a:bodyPr spcFirstLastPara="1" wrap="square" lIns="91425" tIns="45700" rIns="91425" bIns="45700" anchor="t" anchorCtr="0">
              <a:noAutofit/>
            </a:bodyPr>
            <a:lstStyle/>
            <a:p>
              <a:r>
                <a:rPr lang="en-US" dirty="0">
                  <a:solidFill>
                    <a:srgbClr val="FF0000"/>
                  </a:solidFill>
                  <a:latin typeface="Radley"/>
                  <a:ea typeface="Radley"/>
                  <a:cs typeface="Radley"/>
                  <a:sym typeface="Radley"/>
                </a:rPr>
                <a:t>night</a:t>
              </a:r>
              <a:endParaRPr dirty="0">
                <a:solidFill>
                  <a:srgbClr val="FF0000"/>
                </a:solidFill>
                <a:latin typeface="Radley"/>
                <a:ea typeface="Radley"/>
                <a:cs typeface="Radley"/>
                <a:sym typeface="Radley"/>
              </a:endParaRPr>
            </a:p>
          </p:txBody>
        </p:sp>
      </p:grpSp>
      <p:sp>
        <p:nvSpPr>
          <p:cNvPr id="20" name="Google Shape;259;p25">
            <a:extLst>
              <a:ext uri="{FF2B5EF4-FFF2-40B4-BE49-F238E27FC236}">
                <a16:creationId xmlns:a16="http://schemas.microsoft.com/office/drawing/2014/main" id="{1AC8A3AD-557E-D246-96AE-C2351B604C73}"/>
              </a:ext>
            </a:extLst>
          </p:cNvPr>
          <p:cNvSpPr txBox="1"/>
          <p:nvPr/>
        </p:nvSpPr>
        <p:spPr>
          <a:xfrm>
            <a:off x="8809400" y="1684762"/>
            <a:ext cx="2355786" cy="1477328"/>
          </a:xfrm>
          <a:prstGeom prst="rect">
            <a:avLst/>
          </a:prstGeom>
          <a:noFill/>
          <a:ln>
            <a:noFill/>
          </a:ln>
        </p:spPr>
        <p:txBody>
          <a:bodyPr spcFirstLastPara="1" wrap="square" lIns="91425" tIns="45700" rIns="91425" bIns="45700" anchor="t" anchorCtr="0">
            <a:noAutofit/>
          </a:bodyPr>
          <a:lstStyle/>
          <a:p>
            <a:r>
              <a:rPr lang="en-US" b="1" dirty="0">
                <a:solidFill>
                  <a:srgbClr val="008000"/>
                </a:solidFill>
                <a:latin typeface="Arial"/>
                <a:ea typeface="Arial"/>
                <a:cs typeface="Arial"/>
                <a:sym typeface="Arial"/>
              </a:rPr>
              <a:t>Premise</a:t>
            </a:r>
            <a:r>
              <a:rPr lang="en-US" i="1" dirty="0">
                <a:solidFill>
                  <a:srgbClr val="008000"/>
                </a:solidFill>
                <a:latin typeface="Arial"/>
                <a:ea typeface="Arial"/>
                <a:cs typeface="Arial"/>
                <a:sym typeface="Arial"/>
              </a:rPr>
              <a:t>:  a system</a:t>
            </a:r>
            <a:br>
              <a:rPr lang="en-US" i="1" dirty="0">
                <a:solidFill>
                  <a:srgbClr val="008000"/>
                </a:solidFill>
                <a:latin typeface="Arial"/>
                <a:ea typeface="Arial"/>
                <a:cs typeface="Arial"/>
                <a:sym typeface="Arial"/>
              </a:rPr>
            </a:br>
            <a:r>
              <a:rPr lang="en-US" i="1" dirty="0">
                <a:solidFill>
                  <a:srgbClr val="008000"/>
                </a:solidFill>
                <a:latin typeface="Arial"/>
                <a:ea typeface="Arial"/>
                <a:cs typeface="Arial"/>
                <a:sym typeface="Arial"/>
              </a:rPr>
              <a:t>that “understands”</a:t>
            </a:r>
            <a:br>
              <a:rPr lang="en-US" i="1" dirty="0">
                <a:solidFill>
                  <a:srgbClr val="008000"/>
                </a:solidFill>
                <a:latin typeface="Arial"/>
                <a:ea typeface="Arial"/>
                <a:cs typeface="Arial"/>
                <a:sym typeface="Arial"/>
              </a:rPr>
            </a:br>
            <a:r>
              <a:rPr lang="en-US" i="1" dirty="0">
                <a:solidFill>
                  <a:srgbClr val="008000"/>
                </a:solidFill>
                <a:latin typeface="Arial"/>
                <a:ea typeface="Arial"/>
                <a:cs typeface="Arial"/>
                <a:sym typeface="Arial"/>
              </a:rPr>
              <a:t>this phenomenon</a:t>
            </a:r>
            <a:br>
              <a:rPr lang="en-US" i="1" dirty="0">
                <a:solidFill>
                  <a:srgbClr val="008000"/>
                </a:solidFill>
                <a:latin typeface="Arial"/>
                <a:ea typeface="Arial"/>
                <a:cs typeface="Arial"/>
                <a:sym typeface="Arial"/>
              </a:rPr>
            </a:br>
            <a:r>
              <a:rPr lang="en-US" i="1" dirty="0">
                <a:solidFill>
                  <a:srgbClr val="008000"/>
                </a:solidFill>
                <a:latin typeface="Arial"/>
                <a:ea typeface="Arial"/>
                <a:cs typeface="Arial"/>
                <a:sym typeface="Arial"/>
              </a:rPr>
              <a:t>can correctly answer</a:t>
            </a:r>
            <a:br>
              <a:rPr lang="en-US" i="1" dirty="0">
                <a:solidFill>
                  <a:srgbClr val="008000"/>
                </a:solidFill>
                <a:latin typeface="Arial"/>
                <a:ea typeface="Arial"/>
                <a:cs typeface="Arial"/>
                <a:sym typeface="Arial"/>
              </a:rPr>
            </a:br>
            <a:r>
              <a:rPr lang="en-US" i="1" dirty="0">
                <a:solidFill>
                  <a:srgbClr val="008000"/>
                </a:solidFill>
                <a:latin typeface="Arial"/>
                <a:ea typeface="Arial"/>
                <a:cs typeface="Arial"/>
                <a:sym typeface="Arial"/>
              </a:rPr>
              <a:t>many variations!</a:t>
            </a:r>
            <a:endParaRPr i="1" dirty="0">
              <a:solidFill>
                <a:srgbClr val="008000"/>
              </a:solidFill>
              <a:latin typeface="Arial"/>
              <a:ea typeface="Arial"/>
              <a:cs typeface="Arial"/>
              <a:sym typeface="Arial"/>
            </a:endParaRPr>
          </a:p>
        </p:txBody>
      </p:sp>
      <p:pic>
        <p:nvPicPr>
          <p:cNvPr id="21" name="Google Shape;246;p25">
            <a:extLst>
              <a:ext uri="{FF2B5EF4-FFF2-40B4-BE49-F238E27FC236}">
                <a16:creationId xmlns:a16="http://schemas.microsoft.com/office/drawing/2014/main" id="{7B15A97A-FE62-8E43-B59D-F02C4A31DFAA}"/>
              </a:ext>
            </a:extLst>
          </p:cNvPr>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40000" contrast="40000"/>
                    </a14:imgEffect>
                  </a14:imgLayer>
                </a14:imgProps>
              </a:ext>
            </a:extLst>
          </a:blip>
          <a:srcRect/>
          <a:stretch/>
        </p:blipFill>
        <p:spPr>
          <a:xfrm>
            <a:off x="9056611" y="3752776"/>
            <a:ext cx="1708963" cy="939360"/>
          </a:xfrm>
          <a:prstGeom prst="rect">
            <a:avLst/>
          </a:prstGeom>
          <a:noFill/>
          <a:ln>
            <a:noFill/>
          </a:ln>
        </p:spPr>
      </p:pic>
      <p:grpSp>
        <p:nvGrpSpPr>
          <p:cNvPr id="22" name="Google Shape;256;p25">
            <a:extLst>
              <a:ext uri="{FF2B5EF4-FFF2-40B4-BE49-F238E27FC236}">
                <a16:creationId xmlns:a16="http://schemas.microsoft.com/office/drawing/2014/main" id="{A97C8740-A852-DC49-9550-52094E390C39}"/>
              </a:ext>
            </a:extLst>
          </p:cNvPr>
          <p:cNvGrpSpPr/>
          <p:nvPr/>
        </p:nvGrpSpPr>
        <p:grpSpPr>
          <a:xfrm>
            <a:off x="9056611" y="5095538"/>
            <a:ext cx="1827733" cy="959160"/>
            <a:chOff x="7162800" y="5151120"/>
            <a:chExt cx="1827733" cy="959160"/>
          </a:xfrm>
        </p:grpSpPr>
        <p:pic>
          <p:nvPicPr>
            <p:cNvPr id="23" name="Google Shape;257;p25">
              <a:extLst>
                <a:ext uri="{FF2B5EF4-FFF2-40B4-BE49-F238E27FC236}">
                  <a16:creationId xmlns:a16="http://schemas.microsoft.com/office/drawing/2014/main" id="{0F094530-7B4A-B443-98E9-BBE97F5A2720}"/>
                </a:ext>
              </a:extLst>
            </p:cNvPr>
            <p:cNvPicPr preferRelativeResize="0"/>
            <p:nvPr/>
          </p:nvPicPr>
          <p:blipFill rotWithShape="1">
            <a:blip r:embed="rId5">
              <a:alphaModFix/>
            </a:blip>
            <a:srcRect/>
            <a:stretch/>
          </p:blipFill>
          <p:spPr>
            <a:xfrm>
              <a:off x="7924800" y="5151120"/>
              <a:ext cx="1065733" cy="959160"/>
            </a:xfrm>
            <a:prstGeom prst="rect">
              <a:avLst/>
            </a:prstGeom>
            <a:noFill/>
            <a:ln>
              <a:noFill/>
            </a:ln>
          </p:spPr>
        </p:pic>
        <p:pic>
          <p:nvPicPr>
            <p:cNvPr id="24" name="Google Shape;258;p25">
              <a:extLst>
                <a:ext uri="{FF2B5EF4-FFF2-40B4-BE49-F238E27FC236}">
                  <a16:creationId xmlns:a16="http://schemas.microsoft.com/office/drawing/2014/main" id="{F1B347E8-363B-0B4D-BD40-F3ACFBD69C70}"/>
                </a:ext>
              </a:extLst>
            </p:cNvPr>
            <p:cNvPicPr preferRelativeResize="0"/>
            <p:nvPr/>
          </p:nvPicPr>
          <p:blipFill rotWithShape="1">
            <a:blip r:embed="rId6">
              <a:alphaModFix/>
            </a:blip>
            <a:srcRect/>
            <a:stretch/>
          </p:blipFill>
          <p:spPr>
            <a:xfrm>
              <a:off x="7162800" y="5410200"/>
              <a:ext cx="761143" cy="680974"/>
            </a:xfrm>
            <a:prstGeom prst="rect">
              <a:avLst/>
            </a:prstGeom>
            <a:noFill/>
            <a:ln>
              <a:noFill/>
            </a:ln>
          </p:spPr>
        </p:pic>
      </p:grpSp>
      <p:sp>
        <p:nvSpPr>
          <p:cNvPr id="26" name="Rectangle 25">
            <a:extLst>
              <a:ext uri="{FF2B5EF4-FFF2-40B4-BE49-F238E27FC236}">
                <a16:creationId xmlns:a16="http://schemas.microsoft.com/office/drawing/2014/main" id="{FB048A03-DFBE-AC4E-9D01-741C79897FE4}"/>
              </a:ext>
            </a:extLst>
          </p:cNvPr>
          <p:cNvSpPr/>
          <p:nvPr/>
        </p:nvSpPr>
        <p:spPr>
          <a:xfrm>
            <a:off x="5464262" y="4530553"/>
            <a:ext cx="2746265" cy="323165"/>
          </a:xfrm>
          <a:prstGeom prst="rect">
            <a:avLst/>
          </a:prstGeom>
        </p:spPr>
        <p:txBody>
          <a:bodyPr wrap="none">
            <a:spAutoFit/>
          </a:bodyPr>
          <a:lstStyle/>
          <a:p>
            <a:pPr algn="ctr"/>
            <a:r>
              <a:rPr lang="en-US" sz="1500" dirty="0">
                <a:solidFill>
                  <a:schemeClr val="bg1">
                    <a:lumMod val="50000"/>
                  </a:schemeClr>
                </a:solidFill>
                <a:latin typeface="Merriweather Sans" charset="0"/>
                <a:ea typeface="Merriweather Sans" charset="0"/>
                <a:cs typeface="Merriweather Sans" charset="0"/>
              </a:rPr>
              <a:t>[Turney et al, 2016; others]</a:t>
            </a:r>
          </a:p>
        </p:txBody>
      </p:sp>
      <p:grpSp>
        <p:nvGrpSpPr>
          <p:cNvPr id="27" name="Google Shape;250;p25">
            <a:extLst>
              <a:ext uri="{FF2B5EF4-FFF2-40B4-BE49-F238E27FC236}">
                <a16:creationId xmlns:a16="http://schemas.microsoft.com/office/drawing/2014/main" id="{13C6BCFA-637B-9C45-9F20-7C9D07A19C39}"/>
              </a:ext>
            </a:extLst>
          </p:cNvPr>
          <p:cNvGrpSpPr/>
          <p:nvPr/>
        </p:nvGrpSpPr>
        <p:grpSpPr>
          <a:xfrm>
            <a:off x="2380895" y="1402479"/>
            <a:ext cx="1497309" cy="718107"/>
            <a:chOff x="3816464" y="729693"/>
            <a:chExt cx="1497309" cy="718107"/>
          </a:xfrm>
        </p:grpSpPr>
        <p:cxnSp>
          <p:nvCxnSpPr>
            <p:cNvPr id="28" name="Google Shape;251;p25">
              <a:extLst>
                <a:ext uri="{FF2B5EF4-FFF2-40B4-BE49-F238E27FC236}">
                  <a16:creationId xmlns:a16="http://schemas.microsoft.com/office/drawing/2014/main" id="{27D6A8E6-B783-4545-95B7-0AB2286F92DF}"/>
                </a:ext>
              </a:extLst>
            </p:cNvPr>
            <p:cNvCxnSpPr/>
            <p:nvPr/>
          </p:nvCxnSpPr>
          <p:spPr>
            <a:xfrm rot="10800000" flipH="1">
              <a:off x="4114800" y="1295400"/>
              <a:ext cx="762000" cy="152400"/>
            </a:xfrm>
            <a:prstGeom prst="straightConnector1">
              <a:avLst/>
            </a:prstGeom>
            <a:noFill/>
            <a:ln w="19050" cap="flat" cmpd="sng">
              <a:solidFill>
                <a:srgbClr val="FF0000"/>
              </a:solidFill>
              <a:prstDash val="solid"/>
              <a:round/>
              <a:headEnd type="none" w="sm" len="sm"/>
              <a:tailEnd type="none" w="sm" len="sm"/>
            </a:ln>
          </p:spPr>
        </p:cxnSp>
        <p:sp>
          <p:nvSpPr>
            <p:cNvPr id="29" name="Google Shape;252;p25">
              <a:extLst>
                <a:ext uri="{FF2B5EF4-FFF2-40B4-BE49-F238E27FC236}">
                  <a16:creationId xmlns:a16="http://schemas.microsoft.com/office/drawing/2014/main" id="{BAE8EED9-D3EA-694F-97A5-C2DBC2FB78FB}"/>
                </a:ext>
              </a:extLst>
            </p:cNvPr>
            <p:cNvSpPr txBox="1"/>
            <p:nvPr/>
          </p:nvSpPr>
          <p:spPr>
            <a:xfrm rot="20972274">
              <a:off x="3816464" y="729693"/>
              <a:ext cx="1497309" cy="369332"/>
            </a:xfrm>
            <a:prstGeom prst="rect">
              <a:avLst/>
            </a:prstGeom>
            <a:noFill/>
            <a:ln>
              <a:noFill/>
            </a:ln>
          </p:spPr>
          <p:txBody>
            <a:bodyPr spcFirstLastPara="1" wrap="square" lIns="91425" tIns="45700" rIns="91425" bIns="45700" anchor="t" anchorCtr="0">
              <a:noAutofit/>
            </a:bodyPr>
            <a:lstStyle/>
            <a:p>
              <a:r>
                <a:rPr lang="en-US" dirty="0">
                  <a:solidFill>
                    <a:srgbClr val="FF0000"/>
                  </a:solidFill>
                  <a:latin typeface="Radley"/>
                  <a:ea typeface="Radley"/>
                  <a:cs typeface="Radley"/>
                  <a:sym typeface="Radley"/>
                </a:rPr>
                <a:t>New Zealand</a:t>
              </a:r>
              <a:endParaRPr dirty="0">
                <a:solidFill>
                  <a:srgbClr val="FF0000"/>
                </a:solidFill>
                <a:latin typeface="Radley"/>
                <a:ea typeface="Radley"/>
                <a:cs typeface="Radley"/>
                <a:sym typeface="Radley"/>
              </a:endParaRPr>
            </a:p>
          </p:txBody>
        </p:sp>
      </p:grpSp>
    </p:spTree>
    <p:extLst>
      <p:ext uri="{BB962C8B-B14F-4D97-AF65-F5344CB8AC3E}">
        <p14:creationId xmlns:p14="http://schemas.microsoft.com/office/powerpoint/2010/main" val="288484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Measuring the progress by answering questions.</a:t>
            </a:r>
          </a:p>
          <a:p>
            <a:pPr lvl="1"/>
            <a:r>
              <a:rPr lang="en-US" dirty="0"/>
              <a:t>A system that is better understand language should have a higher chance of answering these questions.</a:t>
            </a:r>
          </a:p>
          <a:p>
            <a:endParaRPr lang="en-US" dirty="0"/>
          </a:p>
          <a:p>
            <a:pPr lvl="1" fontAlgn="base"/>
            <a:r>
              <a:rPr lang="en-US" dirty="0"/>
              <a:t>This has been used in the field for many years </a:t>
            </a:r>
            <a:br>
              <a:rPr lang="en-US" dirty="0"/>
            </a:br>
            <a:r>
              <a:rPr lang="en-US" sz="1800" dirty="0">
                <a:solidFill>
                  <a:schemeClr val="bg1">
                    <a:lumMod val="50000"/>
                  </a:schemeClr>
                </a:solidFill>
              </a:rPr>
              <a:t>[Winograd, 1972; </a:t>
            </a:r>
            <a:r>
              <a:rPr lang="en-US" sz="1800" dirty="0" err="1">
                <a:solidFill>
                  <a:schemeClr val="bg1">
                    <a:lumMod val="50000"/>
                  </a:schemeClr>
                </a:solidFill>
              </a:rPr>
              <a:t>Lehnert</a:t>
            </a:r>
            <a:r>
              <a:rPr lang="en-US" sz="1800" dirty="0">
                <a:solidFill>
                  <a:schemeClr val="bg1">
                    <a:lumMod val="50000"/>
                  </a:schemeClr>
                </a:solidFill>
              </a:rPr>
              <a:t>, 1977b; others] </a:t>
            </a:r>
          </a:p>
          <a:p>
            <a:pPr lvl="1"/>
            <a:endParaRPr lang="en-US" dirty="0"/>
          </a:p>
          <a:p>
            <a:pPr lvl="1"/>
            <a:r>
              <a:rPr lang="en-US" sz="1900" dirty="0"/>
              <a:t>Question Answering (QA), Reading Comprehension (RC), Textual Entailment (TE), etc. </a:t>
            </a:r>
          </a:p>
        </p:txBody>
      </p:sp>
      <p:sp>
        <p:nvSpPr>
          <p:cNvPr id="2" name="Title 1"/>
          <p:cNvSpPr>
            <a:spLocks noGrp="1"/>
          </p:cNvSpPr>
          <p:nvPr>
            <p:ph type="title"/>
          </p:nvPr>
        </p:nvSpPr>
        <p:spPr>
          <a:xfrm>
            <a:off x="88900" y="292874"/>
            <a:ext cx="11988800" cy="884277"/>
          </a:xfrm>
        </p:spPr>
        <p:txBody>
          <a:bodyPr>
            <a:normAutofit/>
          </a:bodyPr>
          <a:lstStyle/>
          <a:p>
            <a:r>
              <a:rPr lang="en-US" dirty="0"/>
              <a:t>Answering Questions, as the measure</a:t>
            </a:r>
          </a:p>
        </p:txBody>
      </p:sp>
      <p:sp>
        <p:nvSpPr>
          <p:cNvPr id="4" name="Slide Number Placeholder 3"/>
          <p:cNvSpPr>
            <a:spLocks noGrp="1"/>
          </p:cNvSpPr>
          <p:nvPr>
            <p:ph type="sldNum" sz="quarter" idx="12"/>
          </p:nvPr>
        </p:nvSpPr>
        <p:spPr/>
        <p:txBody>
          <a:bodyPr/>
          <a:lstStyle/>
          <a:p>
            <a:fld id="{86B4B35C-345F-9846-8E6A-29269C850829}" type="slidenum">
              <a:rPr lang="en-US" smtClean="0"/>
              <a:pPr/>
              <a:t>4</a:t>
            </a:fld>
            <a:endParaRPr lang="en-US" dirty="0"/>
          </a:p>
        </p:txBody>
      </p:sp>
      <p:grpSp>
        <p:nvGrpSpPr>
          <p:cNvPr id="7" name="Group 6">
            <a:extLst>
              <a:ext uri="{FF2B5EF4-FFF2-40B4-BE49-F238E27FC236}">
                <a16:creationId xmlns:a16="http://schemas.microsoft.com/office/drawing/2014/main" id="{C7FE5CA1-6241-5147-A374-3931AB337CCE}"/>
              </a:ext>
            </a:extLst>
          </p:cNvPr>
          <p:cNvGrpSpPr/>
          <p:nvPr/>
        </p:nvGrpSpPr>
        <p:grpSpPr>
          <a:xfrm>
            <a:off x="8367250" y="2930012"/>
            <a:ext cx="2920181" cy="2310581"/>
            <a:chOff x="8367250" y="2930012"/>
            <a:chExt cx="2920181" cy="2310581"/>
          </a:xfrm>
        </p:grpSpPr>
        <p:sp>
          <p:nvSpPr>
            <p:cNvPr id="13" name="Rounded Rectangle 12"/>
            <p:cNvSpPr/>
            <p:nvPr/>
          </p:nvSpPr>
          <p:spPr>
            <a:xfrm>
              <a:off x="8367250" y="2930012"/>
              <a:ext cx="2920181" cy="231058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5" name="Group 4"/>
            <p:cNvGrpSpPr/>
            <p:nvPr/>
          </p:nvGrpSpPr>
          <p:grpSpPr>
            <a:xfrm>
              <a:off x="8749230" y="3061070"/>
              <a:ext cx="2341557" cy="1982879"/>
              <a:chOff x="8483759" y="2962747"/>
              <a:chExt cx="2729193" cy="2284244"/>
            </a:xfrm>
          </p:grpSpPr>
          <p:pic>
            <p:nvPicPr>
              <p:cNvPr id="6" name="Google Shape;1258;p104" descr="Related image"/>
              <p:cNvPicPr preferRelativeResize="0"/>
              <p:nvPr/>
            </p:nvPicPr>
            <p:blipFill>
              <a:blip r:embed="rId3">
                <a:alphaModFix/>
              </a:blip>
              <a:stretch>
                <a:fillRect/>
              </a:stretch>
            </p:blipFill>
            <p:spPr>
              <a:xfrm>
                <a:off x="8536020" y="3108315"/>
                <a:ext cx="975299" cy="1037862"/>
              </a:xfrm>
              <a:prstGeom prst="rect">
                <a:avLst/>
              </a:prstGeom>
              <a:noFill/>
              <a:ln>
                <a:noFill/>
              </a:ln>
            </p:spPr>
          </p:pic>
          <p:pic>
            <p:nvPicPr>
              <p:cNvPr id="4098" name="Picture 2" desc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t="14072" b="12374"/>
              <a:stretch/>
            </p:blipFill>
            <p:spPr bwMode="auto">
              <a:xfrm>
                <a:off x="8483759" y="4455031"/>
                <a:ext cx="1076721" cy="79196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age result for ques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9459" y="4432265"/>
                <a:ext cx="1083493" cy="81262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age result for thinking bubble ques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3513" y="2962747"/>
                <a:ext cx="435612" cy="47410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flipH="1">
                <a:off x="9640227" y="4815277"/>
                <a:ext cx="4542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a:off x="9022119" y="4017246"/>
                <a:ext cx="968" cy="4171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153274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 Semi-Structured Inference</a:t>
            </a:r>
          </a:p>
        </p:txBody>
      </p:sp>
      <p:sp>
        <p:nvSpPr>
          <p:cNvPr id="3" name="Content Placeholder 2"/>
          <p:cNvSpPr>
            <a:spLocks noGrp="1"/>
          </p:cNvSpPr>
          <p:nvPr>
            <p:ph idx="1"/>
          </p:nvPr>
        </p:nvSpPr>
        <p:spPr>
          <a:xfrm>
            <a:off x="514350" y="3091152"/>
            <a:ext cx="8988822" cy="2895600"/>
          </a:xfrm>
        </p:spPr>
        <p:txBody>
          <a:bodyPr>
            <a:normAutofit fontScale="85000" lnSpcReduction="20000"/>
          </a:bodyPr>
          <a:lstStyle/>
          <a:p>
            <a:r>
              <a:rPr lang="en-US" sz="2000" dirty="0"/>
              <a:t>Structured, Multi-Step Reasoning</a:t>
            </a:r>
          </a:p>
          <a:p>
            <a:pPr lvl="1"/>
            <a:r>
              <a:rPr lang="en-US" sz="1800" dirty="0">
                <a:solidFill>
                  <a:srgbClr val="008000"/>
                </a:solidFill>
              </a:rPr>
              <a:t>Science knowledge in small, manageable, swappable pieces</a:t>
            </a:r>
            <a:r>
              <a:rPr lang="en-US" sz="1800" dirty="0"/>
              <a:t>:</a:t>
            </a:r>
            <a:br>
              <a:rPr lang="en-US" sz="1800" dirty="0"/>
            </a:br>
            <a:r>
              <a:rPr lang="en-US" sz="1800" dirty="0"/>
              <a:t>		</a:t>
            </a:r>
            <a:r>
              <a:rPr lang="en-US" sz="1800" i="1" dirty="0"/>
              <a:t>regions, hemispheres, solstice, ….</a:t>
            </a:r>
          </a:p>
          <a:p>
            <a:pPr lvl="1"/>
            <a:r>
              <a:rPr lang="en-US" sz="1800" dirty="0"/>
              <a:t>Reasoning: putting together pieces of knowledge in a principled way.</a:t>
            </a:r>
          </a:p>
          <a:p>
            <a:pPr lvl="1"/>
            <a:r>
              <a:rPr lang="en-US" sz="1800" dirty="0"/>
              <a:t>Goal: </a:t>
            </a:r>
            <a:r>
              <a:rPr lang="en-US" sz="1800" dirty="0">
                <a:solidFill>
                  <a:srgbClr val="008000"/>
                </a:solidFill>
              </a:rPr>
              <a:t>overcome brittleness</a:t>
            </a:r>
          </a:p>
          <a:p>
            <a:pPr lvl="3"/>
            <a:endParaRPr lang="en-US" sz="1200" dirty="0"/>
          </a:p>
          <a:p>
            <a:pPr lvl="1">
              <a:buFont typeface="Wingdings" charset="2"/>
              <a:buChar char="ü"/>
            </a:pPr>
            <a:r>
              <a:rPr lang="en-US" sz="1800" dirty="0"/>
              <a:t>principled approach, explainable answers</a:t>
            </a:r>
          </a:p>
          <a:p>
            <a:pPr lvl="1">
              <a:buFont typeface="Wingdings" charset="2"/>
              <a:buChar char="ü"/>
            </a:pPr>
            <a:r>
              <a:rPr lang="en-US" sz="1800" dirty="0"/>
              <a:t>robust to variations</a:t>
            </a:r>
          </a:p>
        </p:txBody>
      </p:sp>
      <p:pic>
        <p:nvPicPr>
          <p:cNvPr id="9" name="Picture 8"/>
          <p:cNvPicPr>
            <a:picLocks noChangeAspect="1"/>
          </p:cNvPicPr>
          <p:nvPr/>
        </p:nvPicPr>
        <p:blipFill>
          <a:blip r:embed="rId4"/>
          <a:stretch>
            <a:fillRect/>
          </a:stretch>
        </p:blipFill>
        <p:spPr>
          <a:xfrm>
            <a:off x="8915401" y="1371601"/>
            <a:ext cx="1426029" cy="1247775"/>
          </a:xfrm>
          <a:prstGeom prst="rect">
            <a:avLst/>
          </a:prstGeom>
        </p:spPr>
      </p:pic>
      <p:grpSp>
        <p:nvGrpSpPr>
          <p:cNvPr id="34" name="Group 33"/>
          <p:cNvGrpSpPr/>
          <p:nvPr/>
        </p:nvGrpSpPr>
        <p:grpSpPr>
          <a:xfrm>
            <a:off x="8134350" y="3276600"/>
            <a:ext cx="3200400" cy="381000"/>
            <a:chOff x="5715000" y="3429000"/>
            <a:chExt cx="3200400" cy="381000"/>
          </a:xfrm>
        </p:grpSpPr>
        <p:sp>
          <p:nvSpPr>
            <p:cNvPr id="22" name="Rounded Rectangle 21"/>
            <p:cNvSpPr/>
            <p:nvPr/>
          </p:nvSpPr>
          <p:spPr bwMode="auto">
            <a:xfrm>
              <a:off x="7543800" y="3429000"/>
              <a:ext cx="1371600" cy="381000"/>
            </a:xfrm>
            <a:prstGeom prst="roundRect">
              <a:avLst/>
            </a:prstGeom>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noAutofit/>
            </a:bodyPr>
            <a:lstStyle/>
            <a:p>
              <a:pPr algn="ctr" fontAlgn="base">
                <a:spcBef>
                  <a:spcPct val="0"/>
                </a:spcBef>
                <a:spcAft>
                  <a:spcPct val="0"/>
                </a:spcAft>
              </a:pPr>
              <a:r>
                <a:rPr lang="en-US" sz="1400" b="1" dirty="0">
                  <a:solidFill>
                    <a:schemeClr val="bg1"/>
                  </a:solidFill>
                  <a:latin typeface="Arial" charset="0"/>
                </a:rPr>
                <a:t>Longest Day</a:t>
              </a:r>
            </a:p>
          </p:txBody>
        </p:sp>
        <p:sp>
          <p:nvSpPr>
            <p:cNvPr id="24" name="Rounded Rectangle 23"/>
            <p:cNvSpPr/>
            <p:nvPr/>
          </p:nvSpPr>
          <p:spPr bwMode="auto">
            <a:xfrm>
              <a:off x="5715000" y="3429000"/>
              <a:ext cx="1371600" cy="381000"/>
            </a:xfrm>
            <a:prstGeom prst="roundRect">
              <a:avLst/>
            </a:prstGeom>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noAutofit/>
            </a:bodyPr>
            <a:lstStyle/>
            <a:p>
              <a:pPr algn="ctr" fontAlgn="base">
                <a:spcBef>
                  <a:spcPct val="0"/>
                </a:spcBef>
                <a:spcAft>
                  <a:spcPct val="0"/>
                </a:spcAft>
              </a:pPr>
              <a:r>
                <a:rPr lang="en-US" sz="1400" b="1" dirty="0">
                  <a:solidFill>
                    <a:schemeClr val="bg1"/>
                  </a:solidFill>
                  <a:latin typeface="Arial" charset="0"/>
                </a:rPr>
                <a:t>New York</a:t>
              </a:r>
            </a:p>
          </p:txBody>
        </p:sp>
      </p:grpSp>
      <p:grpSp>
        <p:nvGrpSpPr>
          <p:cNvPr id="35" name="Group 34"/>
          <p:cNvGrpSpPr/>
          <p:nvPr/>
        </p:nvGrpSpPr>
        <p:grpSpPr>
          <a:xfrm>
            <a:off x="8134350" y="3733800"/>
            <a:ext cx="3200400" cy="990600"/>
            <a:chOff x="5715000" y="3886200"/>
            <a:chExt cx="3200400" cy="990600"/>
          </a:xfrm>
        </p:grpSpPr>
        <p:sp>
          <p:nvSpPr>
            <p:cNvPr id="21" name="Rounded Rectangle 20"/>
            <p:cNvSpPr/>
            <p:nvPr/>
          </p:nvSpPr>
          <p:spPr bwMode="auto">
            <a:xfrm>
              <a:off x="5715000" y="4343400"/>
              <a:ext cx="1371600" cy="533400"/>
            </a:xfrm>
            <a:prstGeom prst="roundRect">
              <a:avLst/>
            </a:prstGeom>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noAutofit/>
            </a:bodyPr>
            <a:lstStyle/>
            <a:p>
              <a:pPr algn="ctr" fontAlgn="base">
                <a:spcBef>
                  <a:spcPct val="0"/>
                </a:spcBef>
                <a:spcAft>
                  <a:spcPct val="0"/>
                </a:spcAft>
              </a:pPr>
              <a:r>
                <a:rPr lang="en-US" sz="1400" dirty="0">
                  <a:solidFill>
                    <a:schemeClr val="bg1"/>
                  </a:solidFill>
                  <a:latin typeface="Arial" charset="0"/>
                </a:rPr>
                <a:t>Northern</a:t>
              </a:r>
              <a:br>
                <a:rPr lang="en-US" sz="1400" dirty="0">
                  <a:solidFill>
                    <a:schemeClr val="bg1"/>
                  </a:solidFill>
                  <a:latin typeface="Arial" charset="0"/>
                </a:rPr>
              </a:br>
              <a:r>
                <a:rPr lang="en-US" sz="1400" dirty="0">
                  <a:solidFill>
                    <a:schemeClr val="bg1"/>
                  </a:solidFill>
                  <a:latin typeface="Arial" charset="0"/>
                </a:rPr>
                <a:t>Hemisphere</a:t>
              </a:r>
              <a:endParaRPr lang="en-US" sz="1400" b="1" dirty="0">
                <a:solidFill>
                  <a:schemeClr val="bg1"/>
                </a:solidFill>
                <a:latin typeface="Arial" charset="0"/>
              </a:endParaRPr>
            </a:p>
          </p:txBody>
        </p:sp>
        <p:sp>
          <p:nvSpPr>
            <p:cNvPr id="23" name="Rounded Rectangle 22"/>
            <p:cNvSpPr/>
            <p:nvPr/>
          </p:nvSpPr>
          <p:spPr bwMode="auto">
            <a:xfrm>
              <a:off x="7543800" y="4343400"/>
              <a:ext cx="1371600" cy="533400"/>
            </a:xfrm>
            <a:prstGeom prst="roundRect">
              <a:avLst/>
            </a:prstGeom>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noAutofit/>
            </a:bodyPr>
            <a:lstStyle/>
            <a:p>
              <a:pPr algn="ctr" fontAlgn="base">
                <a:spcBef>
                  <a:spcPct val="0"/>
                </a:spcBef>
                <a:spcAft>
                  <a:spcPct val="0"/>
                </a:spcAft>
              </a:pPr>
              <a:r>
                <a:rPr lang="en-US" sz="1400" dirty="0">
                  <a:solidFill>
                    <a:schemeClr val="bg1"/>
                  </a:solidFill>
                  <a:latin typeface="Arial" charset="0"/>
                </a:rPr>
                <a:t>Summer</a:t>
              </a:r>
              <a:br>
                <a:rPr lang="en-US" sz="1400" dirty="0">
                  <a:solidFill>
                    <a:schemeClr val="bg1"/>
                  </a:solidFill>
                  <a:latin typeface="Arial" charset="0"/>
                </a:rPr>
              </a:br>
              <a:r>
                <a:rPr lang="en-US" sz="1400" dirty="0">
                  <a:solidFill>
                    <a:schemeClr val="bg1"/>
                  </a:solidFill>
                  <a:latin typeface="Arial" charset="0"/>
                </a:rPr>
                <a:t>Solstice</a:t>
              </a:r>
              <a:endParaRPr lang="en-US" sz="1400" b="1" dirty="0">
                <a:solidFill>
                  <a:schemeClr val="bg1"/>
                </a:solidFill>
                <a:latin typeface="Arial" charset="0"/>
              </a:endParaRPr>
            </a:p>
          </p:txBody>
        </p:sp>
        <p:sp>
          <p:nvSpPr>
            <p:cNvPr id="25" name="Down Arrow 24"/>
            <p:cNvSpPr/>
            <p:nvPr/>
          </p:nvSpPr>
          <p:spPr bwMode="auto">
            <a:xfrm>
              <a:off x="6286500" y="3886200"/>
              <a:ext cx="228600" cy="381000"/>
            </a:xfrm>
            <a:prstGeom prst="downArrow">
              <a:avLst/>
            </a:prstGeom>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noAutofit/>
            </a:bodyPr>
            <a:lstStyle/>
            <a:p>
              <a:pPr fontAlgn="base">
                <a:spcBef>
                  <a:spcPct val="0"/>
                </a:spcBef>
                <a:spcAft>
                  <a:spcPct val="0"/>
                </a:spcAft>
              </a:pPr>
              <a:endParaRPr lang="en-US" b="1">
                <a:solidFill>
                  <a:schemeClr val="tx1"/>
                </a:solidFill>
                <a:latin typeface="Arial" charset="0"/>
              </a:endParaRPr>
            </a:p>
          </p:txBody>
        </p:sp>
        <p:sp>
          <p:nvSpPr>
            <p:cNvPr id="26" name="Down Arrow 25"/>
            <p:cNvSpPr/>
            <p:nvPr/>
          </p:nvSpPr>
          <p:spPr bwMode="auto">
            <a:xfrm>
              <a:off x="8115300" y="3886200"/>
              <a:ext cx="228600" cy="381000"/>
            </a:xfrm>
            <a:prstGeom prst="downArrow">
              <a:avLst/>
            </a:prstGeom>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noAutofit/>
            </a:bodyPr>
            <a:lstStyle/>
            <a:p>
              <a:pPr fontAlgn="base">
                <a:spcBef>
                  <a:spcPct val="0"/>
                </a:spcBef>
                <a:spcAft>
                  <a:spcPct val="0"/>
                </a:spcAft>
              </a:pPr>
              <a:endParaRPr lang="en-US" b="1">
                <a:solidFill>
                  <a:schemeClr val="tx1"/>
                </a:solidFill>
                <a:latin typeface="Arial" charset="0"/>
              </a:endParaRPr>
            </a:p>
          </p:txBody>
        </p:sp>
      </p:grpSp>
      <p:grpSp>
        <p:nvGrpSpPr>
          <p:cNvPr id="38" name="Group 37"/>
          <p:cNvGrpSpPr/>
          <p:nvPr/>
        </p:nvGrpSpPr>
        <p:grpSpPr>
          <a:xfrm>
            <a:off x="8767235" y="4724400"/>
            <a:ext cx="1934633" cy="1219200"/>
            <a:chOff x="6347884" y="4876800"/>
            <a:chExt cx="1934633" cy="1219200"/>
          </a:xfrm>
        </p:grpSpPr>
        <p:sp>
          <p:nvSpPr>
            <p:cNvPr id="31" name="Rectangle 30"/>
            <p:cNvSpPr/>
            <p:nvPr/>
          </p:nvSpPr>
          <p:spPr bwMode="auto">
            <a:xfrm rot="16200000">
              <a:off x="7262284" y="4442884"/>
              <a:ext cx="105833" cy="1676398"/>
            </a:xfrm>
            <a:prstGeom prst="rect">
              <a:avLst/>
            </a:prstGeom>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noAutofit/>
            </a:bodyPr>
            <a:lstStyle/>
            <a:p>
              <a:pPr fontAlgn="base">
                <a:spcBef>
                  <a:spcPct val="0"/>
                </a:spcBef>
                <a:spcAft>
                  <a:spcPct val="0"/>
                </a:spcAft>
              </a:pPr>
              <a:endParaRPr lang="en-US" b="1" dirty="0">
                <a:solidFill>
                  <a:schemeClr val="tx1"/>
                </a:solidFill>
                <a:latin typeface="Arial" charset="0"/>
              </a:endParaRPr>
            </a:p>
          </p:txBody>
        </p:sp>
        <p:sp>
          <p:nvSpPr>
            <p:cNvPr id="27" name="Rounded Rectangle 26"/>
            <p:cNvSpPr/>
            <p:nvPr/>
          </p:nvSpPr>
          <p:spPr bwMode="auto">
            <a:xfrm>
              <a:off x="6858000" y="5753100"/>
              <a:ext cx="990600" cy="342900"/>
            </a:xfrm>
            <a:prstGeom prst="roundRect">
              <a:avLst/>
            </a:prstGeom>
            <a:ln>
              <a:headEnd type="none" w="med" len="med"/>
              <a:tailEnd type="triangl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fontAlgn="base">
                <a:spcBef>
                  <a:spcPct val="0"/>
                </a:spcBef>
                <a:spcAft>
                  <a:spcPct val="0"/>
                </a:spcAft>
              </a:pPr>
              <a:r>
                <a:rPr lang="en-US" sz="1400" b="1" dirty="0">
                  <a:solidFill>
                    <a:schemeClr val="bg1"/>
                  </a:solidFill>
                  <a:latin typeface="Arial" charset="0"/>
                </a:rPr>
                <a:t>(A) June</a:t>
              </a:r>
            </a:p>
          </p:txBody>
        </p:sp>
        <p:sp>
          <p:nvSpPr>
            <p:cNvPr id="28" name="Down Arrow 27"/>
            <p:cNvSpPr/>
            <p:nvPr/>
          </p:nvSpPr>
          <p:spPr bwMode="auto">
            <a:xfrm>
              <a:off x="7239000" y="5334000"/>
              <a:ext cx="228600" cy="381000"/>
            </a:xfrm>
            <a:prstGeom prst="downArrow">
              <a:avLst/>
            </a:prstGeom>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noAutofit/>
            </a:bodyPr>
            <a:lstStyle/>
            <a:p>
              <a:pPr fontAlgn="base">
                <a:spcBef>
                  <a:spcPct val="0"/>
                </a:spcBef>
                <a:spcAft>
                  <a:spcPct val="0"/>
                </a:spcAft>
              </a:pPr>
              <a:endParaRPr lang="en-US" b="1">
                <a:solidFill>
                  <a:schemeClr val="tx1"/>
                </a:solidFill>
                <a:latin typeface="Arial" charset="0"/>
              </a:endParaRPr>
            </a:p>
          </p:txBody>
        </p:sp>
        <p:sp>
          <p:nvSpPr>
            <p:cNvPr id="29" name="Rectangle 28"/>
            <p:cNvSpPr/>
            <p:nvPr/>
          </p:nvSpPr>
          <p:spPr bwMode="auto">
            <a:xfrm>
              <a:off x="6347884" y="4876800"/>
              <a:ext cx="105833" cy="457200"/>
            </a:xfrm>
            <a:prstGeom prst="rect">
              <a:avLst/>
            </a:prstGeom>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noAutofit/>
            </a:bodyPr>
            <a:lstStyle/>
            <a:p>
              <a:pPr fontAlgn="base">
                <a:spcBef>
                  <a:spcPct val="0"/>
                </a:spcBef>
                <a:spcAft>
                  <a:spcPct val="0"/>
                </a:spcAft>
              </a:pPr>
              <a:endParaRPr lang="en-US" b="1">
                <a:solidFill>
                  <a:schemeClr val="tx1"/>
                </a:solidFill>
                <a:latin typeface="Arial" charset="0"/>
              </a:endParaRPr>
            </a:p>
          </p:txBody>
        </p:sp>
        <p:sp>
          <p:nvSpPr>
            <p:cNvPr id="30" name="Rectangle 29"/>
            <p:cNvSpPr/>
            <p:nvPr/>
          </p:nvSpPr>
          <p:spPr bwMode="auto">
            <a:xfrm>
              <a:off x="8176684" y="4876800"/>
              <a:ext cx="105833" cy="457200"/>
            </a:xfrm>
            <a:prstGeom prst="rect">
              <a:avLst/>
            </a:prstGeom>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noAutofit/>
            </a:bodyPr>
            <a:lstStyle/>
            <a:p>
              <a:pPr fontAlgn="base">
                <a:spcBef>
                  <a:spcPct val="0"/>
                </a:spcBef>
                <a:spcAft>
                  <a:spcPct val="0"/>
                </a:spcAft>
              </a:pPr>
              <a:endParaRPr lang="en-US" b="1">
                <a:solidFill>
                  <a:schemeClr val="tx1"/>
                </a:solidFill>
                <a:latin typeface="Arial" charset="0"/>
              </a:endParaRPr>
            </a:p>
          </p:txBody>
        </p:sp>
        <p:sp>
          <p:nvSpPr>
            <p:cNvPr id="32" name="TextBox 31"/>
            <p:cNvSpPr txBox="1"/>
            <p:nvPr/>
          </p:nvSpPr>
          <p:spPr>
            <a:xfrm>
              <a:off x="6934200" y="4876800"/>
              <a:ext cx="833626" cy="338554"/>
            </a:xfrm>
            <a:prstGeom prst="rect">
              <a:avLst/>
            </a:prstGeom>
            <a:noFill/>
          </p:spPr>
          <p:txBody>
            <a:bodyPr wrap="none" rtlCol="0">
              <a:spAutoFit/>
            </a:bodyPr>
            <a:lstStyle/>
            <a:p>
              <a:r>
                <a:rPr lang="en-US" sz="1600" dirty="0"/>
                <a:t>month?</a:t>
              </a:r>
            </a:p>
          </p:txBody>
        </p:sp>
      </p:grpSp>
      <p:sp>
        <p:nvSpPr>
          <p:cNvPr id="39" name="Rounded Rectangle 38"/>
          <p:cNvSpPr/>
          <p:nvPr/>
        </p:nvSpPr>
        <p:spPr bwMode="auto">
          <a:xfrm>
            <a:off x="8134350" y="3276600"/>
            <a:ext cx="1371600" cy="381000"/>
          </a:xfrm>
          <a:prstGeom prst="roundRect">
            <a:avLst/>
          </a:prstGeom>
          <a:ln>
            <a:headEnd type="none" w="med" len="med"/>
            <a:tailEnd type="triangl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t" anchorCtr="0" compatLnSpc="1">
            <a:prstTxWarp prst="textNoShape">
              <a:avLst/>
            </a:prstTxWarp>
            <a:noAutofit/>
          </a:bodyPr>
          <a:lstStyle/>
          <a:p>
            <a:pPr algn="ctr" fontAlgn="base">
              <a:spcBef>
                <a:spcPct val="0"/>
              </a:spcBef>
              <a:spcAft>
                <a:spcPct val="0"/>
              </a:spcAft>
            </a:pPr>
            <a:r>
              <a:rPr lang="en-US" sz="1400" dirty="0">
                <a:solidFill>
                  <a:schemeClr val="bg1"/>
                </a:solidFill>
                <a:latin typeface="Arial" charset="0"/>
              </a:rPr>
              <a:t>New Zealand</a:t>
            </a:r>
            <a:endParaRPr lang="en-US" sz="1400" b="1" dirty="0">
              <a:solidFill>
                <a:schemeClr val="bg1"/>
              </a:solidFill>
              <a:latin typeface="Arial" charset="0"/>
            </a:endParaRPr>
          </a:p>
        </p:txBody>
      </p:sp>
      <p:sp>
        <p:nvSpPr>
          <p:cNvPr id="40" name="Rounded Rectangle 39"/>
          <p:cNvSpPr/>
          <p:nvPr/>
        </p:nvSpPr>
        <p:spPr bwMode="auto">
          <a:xfrm>
            <a:off x="9277350" y="5600700"/>
            <a:ext cx="990600" cy="342900"/>
          </a:xfrm>
          <a:prstGeom prst="roundRect">
            <a:avLst/>
          </a:prstGeom>
          <a:ln>
            <a:headEnd type="none" w="med" len="med"/>
            <a:tailEnd type="triangl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fontAlgn="base">
              <a:spcBef>
                <a:spcPct val="0"/>
              </a:spcBef>
              <a:spcAft>
                <a:spcPct val="0"/>
              </a:spcAft>
            </a:pPr>
            <a:r>
              <a:rPr lang="en-US" sz="1400" b="1" dirty="0">
                <a:solidFill>
                  <a:schemeClr val="bg1"/>
                </a:solidFill>
                <a:latin typeface="Arial" charset="0"/>
              </a:rPr>
              <a:t>(C) Dec</a:t>
            </a:r>
          </a:p>
        </p:txBody>
      </p:sp>
      <p:sp>
        <p:nvSpPr>
          <p:cNvPr id="42" name="Rounded Rectangle 41"/>
          <p:cNvSpPr/>
          <p:nvPr/>
        </p:nvSpPr>
        <p:spPr bwMode="auto">
          <a:xfrm>
            <a:off x="9963150" y="3276600"/>
            <a:ext cx="1371600" cy="381000"/>
          </a:xfrm>
          <a:prstGeom prst="roundRect">
            <a:avLst/>
          </a:prstGeom>
          <a:ln>
            <a:headEnd type="none" w="med" len="med"/>
            <a:tailEnd type="triangl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t" anchorCtr="0" compatLnSpc="1">
            <a:prstTxWarp prst="textNoShape">
              <a:avLst/>
            </a:prstTxWarp>
            <a:noAutofit/>
          </a:bodyPr>
          <a:lstStyle/>
          <a:p>
            <a:pPr algn="ctr" fontAlgn="base">
              <a:spcBef>
                <a:spcPct val="0"/>
              </a:spcBef>
              <a:spcAft>
                <a:spcPct val="0"/>
              </a:spcAft>
            </a:pPr>
            <a:r>
              <a:rPr lang="en-US" sz="1400" dirty="0">
                <a:solidFill>
                  <a:schemeClr val="bg1"/>
                </a:solidFill>
                <a:latin typeface="Arial" charset="0"/>
              </a:rPr>
              <a:t>Shortest</a:t>
            </a:r>
            <a:r>
              <a:rPr lang="en-US" sz="1400" b="1" dirty="0">
                <a:solidFill>
                  <a:schemeClr val="bg1"/>
                </a:solidFill>
                <a:latin typeface="Arial" charset="0"/>
              </a:rPr>
              <a:t> Day</a:t>
            </a:r>
          </a:p>
        </p:txBody>
      </p:sp>
      <p:sp>
        <p:nvSpPr>
          <p:cNvPr id="43" name="Rounded Rectangle 42"/>
          <p:cNvSpPr/>
          <p:nvPr/>
        </p:nvSpPr>
        <p:spPr bwMode="auto">
          <a:xfrm>
            <a:off x="9963150" y="3276600"/>
            <a:ext cx="1371600" cy="381000"/>
          </a:xfrm>
          <a:prstGeom prst="roundRect">
            <a:avLst/>
          </a:prstGeom>
          <a:ln>
            <a:headEnd type="none" w="med" len="med"/>
            <a:tailEnd type="triangl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t" anchorCtr="0" compatLnSpc="1">
            <a:prstTxWarp prst="textNoShape">
              <a:avLst/>
            </a:prstTxWarp>
            <a:noAutofit/>
          </a:bodyPr>
          <a:lstStyle/>
          <a:p>
            <a:pPr algn="ctr" fontAlgn="base">
              <a:spcBef>
                <a:spcPct val="0"/>
              </a:spcBef>
              <a:spcAft>
                <a:spcPct val="0"/>
              </a:spcAft>
            </a:pPr>
            <a:r>
              <a:rPr lang="en-US" sz="1400" dirty="0">
                <a:solidFill>
                  <a:schemeClr val="bg1"/>
                </a:solidFill>
                <a:latin typeface="Arial" charset="0"/>
              </a:rPr>
              <a:t>Shortest</a:t>
            </a:r>
            <a:r>
              <a:rPr lang="en-US" sz="1400" b="1" dirty="0">
                <a:solidFill>
                  <a:schemeClr val="bg1"/>
                </a:solidFill>
                <a:latin typeface="Arial" charset="0"/>
              </a:rPr>
              <a:t> Night</a:t>
            </a:r>
          </a:p>
        </p:txBody>
      </p:sp>
      <p:sp>
        <p:nvSpPr>
          <p:cNvPr id="44" name="Rounded Rectangle 43"/>
          <p:cNvSpPr/>
          <p:nvPr/>
        </p:nvSpPr>
        <p:spPr bwMode="auto">
          <a:xfrm>
            <a:off x="8134350" y="4191000"/>
            <a:ext cx="1371600" cy="533400"/>
          </a:xfrm>
          <a:prstGeom prst="roundRect">
            <a:avLst/>
          </a:prstGeom>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noAutofit/>
          </a:bodyPr>
          <a:lstStyle/>
          <a:p>
            <a:pPr algn="ctr" fontAlgn="base">
              <a:spcBef>
                <a:spcPct val="0"/>
              </a:spcBef>
              <a:spcAft>
                <a:spcPct val="0"/>
              </a:spcAft>
            </a:pPr>
            <a:r>
              <a:rPr lang="en-US" sz="1400" dirty="0">
                <a:solidFill>
                  <a:schemeClr val="bg1"/>
                </a:solidFill>
                <a:latin typeface="Arial" charset="0"/>
              </a:rPr>
              <a:t>Southern</a:t>
            </a:r>
            <a:br>
              <a:rPr lang="en-US" sz="1400" dirty="0">
                <a:solidFill>
                  <a:schemeClr val="bg1"/>
                </a:solidFill>
                <a:latin typeface="Arial" charset="0"/>
              </a:rPr>
            </a:br>
            <a:r>
              <a:rPr lang="en-US" sz="1400" dirty="0">
                <a:solidFill>
                  <a:schemeClr val="bg1"/>
                </a:solidFill>
                <a:latin typeface="Arial" charset="0"/>
              </a:rPr>
              <a:t>Hemisphere</a:t>
            </a:r>
            <a:endParaRPr lang="en-US" sz="1400" b="1" dirty="0">
              <a:solidFill>
                <a:schemeClr val="bg1"/>
              </a:solidFill>
              <a:latin typeface="Arial" charset="0"/>
            </a:endParaRPr>
          </a:p>
        </p:txBody>
      </p:sp>
      <p:sp>
        <p:nvSpPr>
          <p:cNvPr id="45" name="Rounded Rectangle 44"/>
          <p:cNvSpPr/>
          <p:nvPr/>
        </p:nvSpPr>
        <p:spPr bwMode="auto">
          <a:xfrm>
            <a:off x="9963150" y="4191000"/>
            <a:ext cx="1371600" cy="533400"/>
          </a:xfrm>
          <a:prstGeom prst="roundRect">
            <a:avLst/>
          </a:prstGeom>
          <a:ln>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t" anchorCtr="0" compatLnSpc="1">
            <a:prstTxWarp prst="textNoShape">
              <a:avLst/>
            </a:prstTxWarp>
            <a:noAutofit/>
          </a:bodyPr>
          <a:lstStyle/>
          <a:p>
            <a:pPr algn="ctr" fontAlgn="base">
              <a:spcBef>
                <a:spcPct val="0"/>
              </a:spcBef>
              <a:spcAft>
                <a:spcPct val="0"/>
              </a:spcAft>
            </a:pPr>
            <a:r>
              <a:rPr lang="en-US" sz="1400" dirty="0">
                <a:solidFill>
                  <a:schemeClr val="bg1"/>
                </a:solidFill>
                <a:latin typeface="Arial" charset="0"/>
              </a:rPr>
              <a:t>Winter</a:t>
            </a:r>
            <a:br>
              <a:rPr lang="en-US" sz="1400" dirty="0">
                <a:solidFill>
                  <a:schemeClr val="bg1"/>
                </a:solidFill>
                <a:latin typeface="Arial" charset="0"/>
              </a:rPr>
            </a:br>
            <a:r>
              <a:rPr lang="en-US" sz="1400" dirty="0">
                <a:solidFill>
                  <a:schemeClr val="bg1"/>
                </a:solidFill>
                <a:latin typeface="Arial" charset="0"/>
              </a:rPr>
              <a:t>Solstice</a:t>
            </a:r>
            <a:endParaRPr lang="en-US" sz="1400" b="1" dirty="0">
              <a:solidFill>
                <a:schemeClr val="bg1"/>
              </a:solidFill>
              <a:latin typeface="Arial" charset="0"/>
            </a:endParaRPr>
          </a:p>
        </p:txBody>
      </p:sp>
      <p:sp>
        <p:nvSpPr>
          <p:cNvPr id="46" name="TextBox 45"/>
          <p:cNvSpPr txBox="1"/>
          <p:nvPr/>
        </p:nvSpPr>
        <p:spPr>
          <a:xfrm>
            <a:off x="1511202" y="6139029"/>
            <a:ext cx="5242685" cy="369332"/>
          </a:xfrm>
          <a:prstGeom prst="rect">
            <a:avLst/>
          </a:prstGeom>
          <a:noFill/>
        </p:spPr>
        <p:txBody>
          <a:bodyPr wrap="square" rtlCol="0">
            <a:spAutoFit/>
          </a:bodyPr>
          <a:lstStyle/>
          <a:p>
            <a:r>
              <a:rPr lang="en-US" b="1" i="1" dirty="0"/>
              <a:t>How can we achieve this?</a:t>
            </a:r>
          </a:p>
        </p:txBody>
      </p:sp>
      <p:sp>
        <p:nvSpPr>
          <p:cNvPr id="47" name="Slide Number Placeholder 46"/>
          <p:cNvSpPr>
            <a:spLocks noGrp="1"/>
          </p:cNvSpPr>
          <p:nvPr>
            <p:ph type="sldNum" sz="quarter" idx="12"/>
          </p:nvPr>
        </p:nvSpPr>
        <p:spPr/>
        <p:txBody>
          <a:bodyPr/>
          <a:lstStyle/>
          <a:p>
            <a:fld id="{2950F06C-DC55-49E8-966D-651E62CB7ADF}" type="slidenum">
              <a:rPr lang="en-US" smtClean="0"/>
              <a:pPr/>
              <a:t>40</a:t>
            </a:fld>
            <a:endParaRPr lang="en-US" dirty="0"/>
          </a:p>
        </p:txBody>
      </p:sp>
      <p:sp>
        <p:nvSpPr>
          <p:cNvPr id="54" name="Google Shape;804;p82">
            <a:extLst>
              <a:ext uri="{FF2B5EF4-FFF2-40B4-BE49-F238E27FC236}">
                <a16:creationId xmlns:a16="http://schemas.microsoft.com/office/drawing/2014/main" id="{74860685-6DA5-B24A-90FD-A3888C70901D}"/>
              </a:ext>
            </a:extLst>
          </p:cNvPr>
          <p:cNvSpPr/>
          <p:nvPr/>
        </p:nvSpPr>
        <p:spPr>
          <a:xfrm>
            <a:off x="995693" y="1751188"/>
            <a:ext cx="6967207" cy="1152955"/>
          </a:xfrm>
          <a:prstGeom prst="foldedCorner">
            <a:avLst>
              <a:gd name="adj" fmla="val 16667"/>
            </a:avLst>
          </a:prstGeom>
          <a:solidFill>
            <a:srgbClr val="DAEEF3"/>
          </a:solidFill>
          <a:ln w="9525" cap="flat" cmpd="sng">
            <a:solidFill>
              <a:schemeClr val="dk1"/>
            </a:solidFill>
            <a:prstDash val="solid"/>
            <a:round/>
            <a:headEnd type="none" w="sm" len="sm"/>
            <a:tailEnd type="none" w="sm" len="sm"/>
          </a:ln>
        </p:spPr>
        <p:txBody>
          <a:bodyPr spcFirstLastPara="1" wrap="square" lIns="91440" tIns="45700" rIns="0" bIns="45700" anchor="t" anchorCtr="0">
            <a:noAutofit/>
          </a:bodyPr>
          <a:lstStyle/>
          <a:p>
            <a:pPr>
              <a:spcAft>
                <a:spcPts val="600"/>
              </a:spcAft>
              <a:buClr>
                <a:schemeClr val="dk1"/>
              </a:buClr>
            </a:pPr>
            <a:r>
              <a:rPr lang="en-US" sz="2000" b="1" i="1" dirty="0">
                <a:solidFill>
                  <a:schemeClr val="dk1"/>
                </a:solidFill>
              </a:rPr>
              <a:t>Question:</a:t>
            </a:r>
            <a:r>
              <a:rPr lang="en-US" sz="2000" dirty="0">
                <a:solidFill>
                  <a:schemeClr val="dk1"/>
                </a:solidFill>
              </a:rPr>
              <a:t> In New York State, the longest period of daylight </a:t>
            </a:r>
            <a:br>
              <a:rPr lang="en-US" sz="2000" dirty="0">
                <a:solidFill>
                  <a:schemeClr val="dk1"/>
                </a:solidFill>
              </a:rPr>
            </a:br>
            <a:r>
              <a:rPr lang="en-US" sz="2000" dirty="0">
                <a:solidFill>
                  <a:schemeClr val="dk1"/>
                </a:solidFill>
              </a:rPr>
              <a:t>occurs during which month?</a:t>
            </a:r>
            <a:endParaRPr lang="en-US" sz="2000" b="1" dirty="0">
              <a:solidFill>
                <a:schemeClr val="dk1"/>
              </a:solidFill>
            </a:endParaRPr>
          </a:p>
          <a:p>
            <a:pPr>
              <a:spcAft>
                <a:spcPts val="600"/>
              </a:spcAft>
              <a:buClr>
                <a:schemeClr val="dk1"/>
              </a:buClr>
            </a:pPr>
            <a:r>
              <a:rPr lang="en-US" sz="2000" dirty="0">
                <a:solidFill>
                  <a:schemeClr val="dk1"/>
                </a:solidFill>
              </a:rPr>
              <a:t>(A) June  (B) March  (C) December  (D) September</a:t>
            </a:r>
            <a:endParaRPr lang="en-US" sz="2000" dirty="0">
              <a:solidFill>
                <a:schemeClr val="dk1"/>
              </a:solidFill>
              <a:latin typeface="Arial"/>
              <a:ea typeface="Arial"/>
              <a:cs typeface="Arial"/>
              <a:sym typeface="Arial"/>
            </a:endParaRPr>
          </a:p>
        </p:txBody>
      </p:sp>
    </p:spTree>
    <p:custDataLst>
      <p:tags r:id="rId1"/>
    </p:custDataLst>
    <p:extLst>
      <p:ext uri="{BB962C8B-B14F-4D97-AF65-F5344CB8AC3E}">
        <p14:creationId xmlns:p14="http://schemas.microsoft.com/office/powerpoint/2010/main" val="330732914"/>
      </p:ext>
    </p:extLst>
  </p:cSld>
  <p:clrMapOvr>
    <a:masterClrMapping/>
  </p:clrMapOvr>
  <mc:AlternateContent xmlns:mc="http://schemas.openxmlformats.org/markup-compatibility/2006" xmlns:p14="http://schemas.microsoft.com/office/powerpoint/2010/main">
    <mc:Choice Requires="p14">
      <p:transition spd="slow" p14:dur="2000" advTm="122271"/>
    </mc:Choice>
    <mc:Fallback xmlns="">
      <p:transition spd="slow" advTm="1222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up)">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dissolve">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dissolve">
                                      <p:cBhvr>
                                        <p:cTn id="34" dur="500"/>
                                        <p:tgtEl>
                                          <p:spTgt spid="4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dissolve">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dissolve">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dissolve">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1" nodeType="clickEffect">
                                  <p:stCondLst>
                                    <p:cond delay="0"/>
                                  </p:stCondLst>
                                  <p:childTnLst>
                                    <p:animEffect transition="out" filter="dissolve">
                                      <p:cBhvr>
                                        <p:cTn id="53" dur="500"/>
                                        <p:tgtEl>
                                          <p:spTgt spid="40"/>
                                        </p:tgtEl>
                                      </p:cBhvr>
                                    </p:animEffect>
                                    <p:set>
                                      <p:cBhvr>
                                        <p:cTn id="54" dur="1" fill="hold">
                                          <p:stCondLst>
                                            <p:cond delay="499"/>
                                          </p:stCondLst>
                                        </p:cTn>
                                        <p:tgtEl>
                                          <p:spTgt spid="4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dissolve">
                                      <p:cBhvr>
                                        <p:cTn id="59" dur="500"/>
                                        <p:tgtEl>
                                          <p:spTgt spid="43"/>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xit" presetSubtype="0" fill="hold" grpId="1" nodeType="clickEffect">
                                  <p:stCondLst>
                                    <p:cond delay="0"/>
                                  </p:stCondLst>
                                  <p:childTnLst>
                                    <p:animEffect transition="out" filter="dissolve">
                                      <p:cBhvr>
                                        <p:cTn id="63" dur="500"/>
                                        <p:tgtEl>
                                          <p:spTgt spid="45"/>
                                        </p:tgtEl>
                                      </p:cBhvr>
                                    </p:animEffect>
                                    <p:set>
                                      <p:cBhvr>
                                        <p:cTn id="64" dur="1" fill="hold">
                                          <p:stCondLst>
                                            <p:cond delay="499"/>
                                          </p:stCondLst>
                                        </p:cTn>
                                        <p:tgtEl>
                                          <p:spTgt spid="4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2" nodeType="click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dissolve">
                                      <p:cBhvr>
                                        <p:cTn id="69" dur="500"/>
                                        <p:tgtEl>
                                          <p:spTgt spid="40"/>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nodeType="clickEffect">
                                  <p:stCondLst>
                                    <p:cond delay="0"/>
                                  </p:stCondLst>
                                  <p:childTnLst>
                                    <p:set>
                                      <p:cBhvr>
                                        <p:cTn id="73" dur="1" fill="hold">
                                          <p:stCondLst>
                                            <p:cond delay="0"/>
                                          </p:stCondLst>
                                        </p:cTn>
                                        <p:tgtEl>
                                          <p:spTgt spid="3">
                                            <p:txEl>
                                              <p:pRg st="5" end="5"/>
                                            </p:txEl>
                                          </p:spTgt>
                                        </p:tgtEl>
                                        <p:attrNameLst>
                                          <p:attrName>style.visibility</p:attrName>
                                        </p:attrNameLst>
                                      </p:cBhvr>
                                      <p:to>
                                        <p:strVal val="visible"/>
                                      </p:to>
                                    </p:set>
                                    <p:animEffect transition="in" filter="dissolve">
                                      <p:cBhvr>
                                        <p:cTn id="74" dur="500"/>
                                        <p:tgtEl>
                                          <p:spTgt spid="3">
                                            <p:txEl>
                                              <p:pRg st="5" end="5"/>
                                            </p:txEl>
                                          </p:spTgt>
                                        </p:tgtEl>
                                      </p:cBhvr>
                                    </p:animEffect>
                                  </p:childTnLst>
                                </p:cTn>
                              </p:par>
                              <p:par>
                                <p:cTn id="75" presetID="9" presetClass="entr" presetSubtype="0" fill="hold" nodeType="withEffect">
                                  <p:stCondLst>
                                    <p:cond delay="0"/>
                                  </p:stCondLst>
                                  <p:childTnLst>
                                    <p:set>
                                      <p:cBhvr>
                                        <p:cTn id="76" dur="1" fill="hold">
                                          <p:stCondLst>
                                            <p:cond delay="0"/>
                                          </p:stCondLst>
                                        </p:cTn>
                                        <p:tgtEl>
                                          <p:spTgt spid="3">
                                            <p:txEl>
                                              <p:pRg st="6" end="6"/>
                                            </p:txEl>
                                          </p:spTgt>
                                        </p:tgtEl>
                                        <p:attrNameLst>
                                          <p:attrName>style.visibility</p:attrName>
                                        </p:attrNameLst>
                                      </p:cBhvr>
                                      <p:to>
                                        <p:strVal val="visible"/>
                                      </p:to>
                                    </p:set>
                                    <p:animEffect transition="in" filter="dissolve">
                                      <p:cBhvr>
                                        <p:cTn id="77" dur="500"/>
                                        <p:tgtEl>
                                          <p:spTgt spid="3">
                                            <p:txEl>
                                              <p:pRg st="6" end="6"/>
                                            </p:txEl>
                                          </p:spTgt>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dissolve">
                                      <p:cBhvr>
                                        <p:cTn id="8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0" grpId="1" animBg="1"/>
      <p:bldP spid="40" grpId="2" animBg="1"/>
      <p:bldP spid="42" grpId="0" animBg="1"/>
      <p:bldP spid="43" grpId="0" animBg="1"/>
      <p:bldP spid="44" grpId="0" animBg="1"/>
      <p:bldP spid="45" grpId="0" animBg="1"/>
      <p:bldP spid="45" grpId="1" animBg="1"/>
      <p:bldP spid="4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High-level view </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41</a:t>
            </a:fld>
            <a:endParaRPr lang="en-US" dirty="0"/>
          </a:p>
        </p:txBody>
      </p:sp>
      <p:sp>
        <p:nvSpPr>
          <p:cNvPr id="5" name="Google Shape;865;p85"/>
          <p:cNvSpPr txBox="1"/>
          <p:nvPr/>
        </p:nvSpPr>
        <p:spPr>
          <a:xfrm>
            <a:off x="6186756" y="1708726"/>
            <a:ext cx="4333800" cy="4260274"/>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spcBef>
                <a:spcPts val="480"/>
              </a:spcBef>
            </a:pPr>
            <a:r>
              <a:rPr lang="en-US" sz="2000">
                <a:solidFill>
                  <a:schemeClr val="dk1"/>
                </a:solidFill>
              </a:rPr>
              <a:t>Question Answering</a:t>
            </a:r>
            <a:endParaRPr sz="2000">
              <a:solidFill>
                <a:schemeClr val="dk1"/>
              </a:solidFill>
            </a:endParaRPr>
          </a:p>
        </p:txBody>
      </p:sp>
      <p:sp>
        <p:nvSpPr>
          <p:cNvPr id="6" name="Google Shape;868;p85"/>
          <p:cNvSpPr txBox="1"/>
          <p:nvPr/>
        </p:nvSpPr>
        <p:spPr>
          <a:xfrm>
            <a:off x="227162" y="2944558"/>
            <a:ext cx="5340900" cy="533400"/>
          </a:xfrm>
          <a:prstGeom prst="rect">
            <a:avLst/>
          </a:prstGeom>
          <a:noFill/>
          <a:ln>
            <a:noFill/>
          </a:ln>
        </p:spPr>
        <p:txBody>
          <a:bodyPr spcFirstLastPara="1" wrap="square" lIns="91425" tIns="91425" rIns="91425" bIns="91425" anchor="ctr" anchorCtr="0">
            <a:noAutofit/>
          </a:bodyPr>
          <a:lstStyle/>
          <a:p>
            <a:pPr algn="ctr"/>
            <a:r>
              <a:rPr lang="en-US" sz="2200" b="1" dirty="0"/>
              <a:t>Question Answering </a:t>
            </a:r>
            <a:endParaRPr sz="2200" b="1" dirty="0">
              <a:solidFill>
                <a:srgbClr val="008000"/>
              </a:solidFill>
            </a:endParaRPr>
          </a:p>
        </p:txBody>
      </p:sp>
      <p:sp>
        <p:nvSpPr>
          <p:cNvPr id="7" name="Google Shape;869;p85"/>
          <p:cNvSpPr txBox="1"/>
          <p:nvPr/>
        </p:nvSpPr>
        <p:spPr>
          <a:xfrm>
            <a:off x="6401339" y="2318326"/>
            <a:ext cx="3873900" cy="1308514"/>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lgn="ctr">
              <a:spcBef>
                <a:spcPts val="480"/>
              </a:spcBef>
            </a:pPr>
            <a:r>
              <a:rPr lang="en-US" sz="2000" b="1" dirty="0">
                <a:solidFill>
                  <a:schemeClr val="dk1"/>
                </a:solidFill>
              </a:rPr>
              <a:t>Knowledge Representation </a:t>
            </a:r>
          </a:p>
          <a:p>
            <a:pPr algn="ctr">
              <a:spcBef>
                <a:spcPts val="480"/>
              </a:spcBef>
            </a:pPr>
            <a:r>
              <a:rPr lang="en-US" sz="2000" dirty="0">
                <a:solidFill>
                  <a:schemeClr val="dk1"/>
                </a:solidFill>
              </a:rPr>
              <a:t>Structured, </a:t>
            </a:r>
          </a:p>
          <a:p>
            <a:pPr algn="ctr">
              <a:spcBef>
                <a:spcPts val="480"/>
              </a:spcBef>
            </a:pPr>
            <a:r>
              <a:rPr lang="en-US" sz="2000" dirty="0">
                <a:solidFill>
                  <a:schemeClr val="dk1"/>
                </a:solidFill>
              </a:rPr>
              <a:t>yet flexible </a:t>
            </a:r>
            <a:endParaRPr sz="2000" dirty="0"/>
          </a:p>
        </p:txBody>
      </p:sp>
      <p:sp>
        <p:nvSpPr>
          <p:cNvPr id="8" name="Google Shape;870;p85"/>
          <p:cNvSpPr txBox="1"/>
          <p:nvPr/>
        </p:nvSpPr>
        <p:spPr>
          <a:xfrm>
            <a:off x="6416706" y="4404952"/>
            <a:ext cx="3873900" cy="1308514"/>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lgn="ctr">
              <a:spcBef>
                <a:spcPts val="480"/>
              </a:spcBef>
            </a:pPr>
            <a:r>
              <a:rPr lang="en-US" sz="2000" b="1" dirty="0">
                <a:solidFill>
                  <a:schemeClr val="dk1"/>
                </a:solidFill>
              </a:rPr>
              <a:t>Reasoning</a:t>
            </a:r>
          </a:p>
          <a:p>
            <a:pPr algn="ctr">
              <a:spcBef>
                <a:spcPts val="480"/>
              </a:spcBef>
            </a:pPr>
            <a:r>
              <a:rPr lang="en-US" sz="2000" dirty="0">
                <a:solidFill>
                  <a:schemeClr val="dk1"/>
                </a:solidFill>
              </a:rPr>
              <a:t>Effective, scalable </a:t>
            </a:r>
            <a:endParaRPr sz="2000" dirty="0"/>
          </a:p>
        </p:txBody>
      </p:sp>
      <p:sp>
        <p:nvSpPr>
          <p:cNvPr id="9" name="Google Shape;871;p85"/>
          <p:cNvSpPr/>
          <p:nvPr/>
        </p:nvSpPr>
        <p:spPr>
          <a:xfrm>
            <a:off x="7949556" y="3738997"/>
            <a:ext cx="808200" cy="533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 name="Google Shape;872;p85"/>
          <p:cNvSpPr txBox="1"/>
          <p:nvPr/>
        </p:nvSpPr>
        <p:spPr>
          <a:xfrm>
            <a:off x="1304522" y="3316829"/>
            <a:ext cx="3000000" cy="738300"/>
          </a:xfrm>
          <a:prstGeom prst="rect">
            <a:avLst/>
          </a:prstGeom>
          <a:noFill/>
          <a:ln>
            <a:noFill/>
          </a:ln>
        </p:spPr>
        <p:txBody>
          <a:bodyPr spcFirstLastPara="1" wrap="square" lIns="91425" tIns="91425" rIns="91425" bIns="91425" anchor="ctr" anchorCtr="0">
            <a:noAutofit/>
          </a:bodyPr>
          <a:lstStyle/>
          <a:p>
            <a:pPr algn="ctr"/>
            <a:r>
              <a:rPr lang="en-US" sz="2200" b="1" dirty="0">
                <a:solidFill>
                  <a:schemeClr val="dk1"/>
                </a:solidFill>
              </a:rPr>
              <a:t>as </a:t>
            </a:r>
            <a:r>
              <a:rPr lang="en-US" sz="2200" b="1" dirty="0">
                <a:solidFill>
                  <a:srgbClr val="0000FF"/>
                </a:solidFill>
              </a:rPr>
              <a:t>Global Reasoning </a:t>
            </a:r>
            <a:endParaRPr dirty="0"/>
          </a:p>
        </p:txBody>
      </p:sp>
      <p:sp>
        <p:nvSpPr>
          <p:cNvPr id="12" name="Google Shape;792;p83"/>
          <p:cNvSpPr txBox="1"/>
          <p:nvPr/>
        </p:nvSpPr>
        <p:spPr>
          <a:xfrm>
            <a:off x="-88752" y="3903673"/>
            <a:ext cx="6117600" cy="5334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dirty="0">
                <a:solidFill>
                  <a:schemeClr val="dk1"/>
                </a:solidFill>
              </a:rPr>
              <a:t>over </a:t>
            </a:r>
            <a:r>
              <a:rPr lang="en-US" sz="2200" b="1" dirty="0">
                <a:solidFill>
                  <a:srgbClr val="008000"/>
                </a:solidFill>
              </a:rPr>
              <a:t>Semi-Structured Knowledge</a:t>
            </a:r>
            <a:endParaRPr dirty="0"/>
          </a:p>
        </p:txBody>
      </p:sp>
    </p:spTree>
    <p:extLst>
      <p:ext uri="{BB962C8B-B14F-4D97-AF65-F5344CB8AC3E}">
        <p14:creationId xmlns:p14="http://schemas.microsoft.com/office/powerpoint/2010/main" val="95521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10867C-623C-4145-B46A-FE2BB2DEB2B3}"/>
              </a:ext>
            </a:extLst>
          </p:cNvPr>
          <p:cNvSpPr>
            <a:spLocks noGrp="1"/>
          </p:cNvSpPr>
          <p:nvPr>
            <p:ph idx="1"/>
          </p:nvPr>
        </p:nvSpPr>
        <p:spPr/>
        <p:txBody>
          <a:bodyPr/>
          <a:lstStyle/>
          <a:p>
            <a:pPr marL="0" indent="0">
              <a:buNone/>
            </a:pPr>
            <a:endParaRPr lang="en-US" dirty="0"/>
          </a:p>
          <a:p>
            <a:r>
              <a:rPr lang="en-US" sz="2400" dirty="0"/>
              <a:t>Distributional Semantics: </a:t>
            </a:r>
            <a:r>
              <a:rPr lang="en-US" sz="2000" dirty="0"/>
              <a:t>all the contexts in which  </a:t>
            </a:r>
            <a:r>
              <a:rPr lang="en-US" sz="2000" i="1" dirty="0">
                <a:solidFill>
                  <a:schemeClr val="accent6">
                    <a:lumMod val="75000"/>
                  </a:schemeClr>
                </a:solidFill>
                <a:latin typeface="Merriweather Sans" panose="02000503060000020004" pitchFamily="2" charset="77"/>
              </a:rPr>
              <a:t>“New York”</a:t>
            </a:r>
            <a:r>
              <a:rPr lang="en-US" sz="2000" dirty="0"/>
              <a:t>   occurs</a:t>
            </a:r>
          </a:p>
          <a:p>
            <a:endParaRPr lang="en-US" dirty="0"/>
          </a:p>
          <a:p>
            <a:r>
              <a:rPr lang="en-US" dirty="0"/>
              <a:t>Frame Semantics: </a:t>
            </a:r>
            <a:r>
              <a:rPr lang="en-US" sz="2000" dirty="0"/>
              <a:t>stereo-typical information</a:t>
            </a:r>
          </a:p>
          <a:p>
            <a:pPr lvl="1"/>
            <a:endParaRPr lang="en-US" dirty="0"/>
          </a:p>
        </p:txBody>
      </p:sp>
      <p:sp>
        <p:nvSpPr>
          <p:cNvPr id="3" name="Slide Number Placeholder 2">
            <a:extLst>
              <a:ext uri="{FF2B5EF4-FFF2-40B4-BE49-F238E27FC236}">
                <a16:creationId xmlns:a16="http://schemas.microsoft.com/office/drawing/2014/main" id="{9924A097-D378-4441-9CA8-F89E011D7A13}"/>
              </a:ext>
            </a:extLst>
          </p:cNvPr>
          <p:cNvSpPr>
            <a:spLocks noGrp="1"/>
          </p:cNvSpPr>
          <p:nvPr>
            <p:ph type="sldNum" sz="quarter" idx="12"/>
          </p:nvPr>
        </p:nvSpPr>
        <p:spPr/>
        <p:txBody>
          <a:bodyPr/>
          <a:lstStyle/>
          <a:p>
            <a:fld id="{86B4B35C-345F-9846-8E6A-29269C850829}" type="slidenum">
              <a:rPr lang="en-US" smtClean="0"/>
              <a:pPr/>
              <a:t>42</a:t>
            </a:fld>
            <a:endParaRPr lang="en-US" dirty="0"/>
          </a:p>
        </p:txBody>
      </p:sp>
      <p:sp>
        <p:nvSpPr>
          <p:cNvPr id="4" name="Title 3">
            <a:extLst>
              <a:ext uri="{FF2B5EF4-FFF2-40B4-BE49-F238E27FC236}">
                <a16:creationId xmlns:a16="http://schemas.microsoft.com/office/drawing/2014/main" id="{1102B015-C6AC-9343-9711-B7C6387CC64B}"/>
              </a:ext>
            </a:extLst>
          </p:cNvPr>
          <p:cNvSpPr>
            <a:spLocks noGrp="1"/>
          </p:cNvSpPr>
          <p:nvPr>
            <p:ph type="title"/>
          </p:nvPr>
        </p:nvSpPr>
        <p:spPr>
          <a:xfrm>
            <a:off x="470659" y="292874"/>
            <a:ext cx="11235559" cy="884277"/>
          </a:xfrm>
        </p:spPr>
        <p:txBody>
          <a:bodyPr/>
          <a:lstStyle/>
          <a:p>
            <a:r>
              <a:rPr lang="en-US" dirty="0"/>
              <a:t>Frames of elementary school concepts</a:t>
            </a:r>
          </a:p>
        </p:txBody>
      </p:sp>
      <p:sp>
        <p:nvSpPr>
          <p:cNvPr id="5" name="TextBox 4">
            <a:extLst>
              <a:ext uri="{FF2B5EF4-FFF2-40B4-BE49-F238E27FC236}">
                <a16:creationId xmlns:a16="http://schemas.microsoft.com/office/drawing/2014/main" id="{05D21D25-E182-AE47-886A-354A4EB282A3}"/>
              </a:ext>
            </a:extLst>
          </p:cNvPr>
          <p:cNvSpPr txBox="1"/>
          <p:nvPr/>
        </p:nvSpPr>
        <p:spPr>
          <a:xfrm>
            <a:off x="5222834" y="1596716"/>
            <a:ext cx="1830950" cy="461665"/>
          </a:xfrm>
          <a:prstGeom prst="rect">
            <a:avLst/>
          </a:prstGeom>
          <a:noFill/>
        </p:spPr>
        <p:txBody>
          <a:bodyPr wrap="none" rtlCol="0">
            <a:spAutoFit/>
          </a:bodyPr>
          <a:lstStyle/>
          <a:p>
            <a:r>
              <a:rPr lang="en-US" sz="2400" i="1" dirty="0">
                <a:solidFill>
                  <a:schemeClr val="accent6">
                    <a:lumMod val="75000"/>
                  </a:schemeClr>
                </a:solidFill>
                <a:latin typeface="Merriweather Sans" panose="02000503060000020004" pitchFamily="2" charset="77"/>
              </a:rPr>
              <a:t>“New York”</a:t>
            </a:r>
          </a:p>
        </p:txBody>
      </p:sp>
      <p:sp>
        <p:nvSpPr>
          <p:cNvPr id="6" name="Google Shape;523;p71">
            <a:extLst>
              <a:ext uri="{FF2B5EF4-FFF2-40B4-BE49-F238E27FC236}">
                <a16:creationId xmlns:a16="http://schemas.microsoft.com/office/drawing/2014/main" id="{8E874479-06E2-174B-BA07-E8D885CCED39}"/>
              </a:ext>
            </a:extLst>
          </p:cNvPr>
          <p:cNvSpPr txBox="1">
            <a:spLocks/>
          </p:cNvSpPr>
          <p:nvPr/>
        </p:nvSpPr>
        <p:spPr>
          <a:xfrm>
            <a:off x="7079184" y="3952709"/>
            <a:ext cx="3661684" cy="419871"/>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Clr>
                <a:schemeClr val="dk1"/>
              </a:buClr>
              <a:buNone/>
            </a:pPr>
            <a:r>
              <a:rPr lang="fr-FR" sz="1700" dirty="0">
                <a:solidFill>
                  <a:srgbClr val="999999"/>
                </a:solidFill>
                <a:latin typeface="Merriweather Sans" panose="02000503060000020004" pitchFamily="2" charset="77"/>
              </a:rPr>
              <a:t>[</a:t>
            </a:r>
            <a:r>
              <a:rPr lang="fr-FR" sz="1700" dirty="0" err="1">
                <a:solidFill>
                  <a:srgbClr val="999999"/>
                </a:solidFill>
                <a:latin typeface="Merriweather Sans" panose="02000503060000020004" pitchFamily="2" charset="77"/>
              </a:rPr>
              <a:t>Minsky</a:t>
            </a:r>
            <a:r>
              <a:rPr lang="fr-FR" sz="1700" dirty="0">
                <a:solidFill>
                  <a:srgbClr val="999999"/>
                </a:solidFill>
                <a:latin typeface="Merriweather Sans" panose="02000503060000020004" pitchFamily="2" charset="77"/>
              </a:rPr>
              <a:t>, 1974; Fillmore, 1977]</a:t>
            </a:r>
            <a:endParaRPr lang="en-US" sz="1700" dirty="0">
              <a:solidFill>
                <a:srgbClr val="999999"/>
              </a:solidFill>
              <a:latin typeface="Merriweather Sans" panose="02000503060000020004" pitchFamily="2" charset="77"/>
            </a:endParaRPr>
          </a:p>
        </p:txBody>
      </p:sp>
      <p:sp>
        <p:nvSpPr>
          <p:cNvPr id="7" name="TextBox 6">
            <a:extLst>
              <a:ext uri="{FF2B5EF4-FFF2-40B4-BE49-F238E27FC236}">
                <a16:creationId xmlns:a16="http://schemas.microsoft.com/office/drawing/2014/main" id="{49CC2CD8-6CC8-8B4C-96A7-16D77D867E83}"/>
              </a:ext>
            </a:extLst>
          </p:cNvPr>
          <p:cNvSpPr txBox="1"/>
          <p:nvPr/>
        </p:nvSpPr>
        <p:spPr>
          <a:xfrm>
            <a:off x="4820954" y="4658515"/>
            <a:ext cx="2611051" cy="1579463"/>
          </a:xfrm>
          <a:prstGeom prst="roundRect">
            <a:avLst>
              <a:gd name="adj" fmla="val 12072"/>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ts val="2160"/>
              </a:lnSpc>
            </a:pPr>
            <a:r>
              <a:rPr lang="en-US" sz="1400" b="1" dirty="0">
                <a:latin typeface="Merriweather Sans" panose="02000503060000020004" pitchFamily="2" charset="77"/>
              </a:rPr>
              <a:t>City (education)</a:t>
            </a:r>
            <a:endParaRPr lang="en-US" sz="1400" dirty="0">
              <a:latin typeface="Merriweather Sans" panose="02000503060000020004" pitchFamily="2" charset="77"/>
            </a:endParaRPr>
          </a:p>
          <a:p>
            <a:pPr>
              <a:lnSpc>
                <a:spcPts val="2160"/>
              </a:lnSpc>
            </a:pPr>
            <a:r>
              <a:rPr lang="en-US" sz="1400" dirty="0">
                <a:solidFill>
                  <a:srgbClr val="0B24FB"/>
                </a:solidFill>
                <a:latin typeface="Merriweather Sans" panose="02000503060000020004" pitchFamily="2" charset="77"/>
              </a:rPr>
              <a:t>UNIVERSITIES:</a:t>
            </a:r>
            <a:r>
              <a:rPr lang="en-US" sz="1400" dirty="0">
                <a:latin typeface="Merriweather Sans" panose="02000503060000020004" pitchFamily="2" charset="77"/>
              </a:rPr>
              <a:t>  ?</a:t>
            </a:r>
          </a:p>
          <a:p>
            <a:pPr>
              <a:lnSpc>
                <a:spcPts val="2160"/>
              </a:lnSpc>
            </a:pPr>
            <a:r>
              <a:rPr lang="en-US" sz="1400" dirty="0">
                <a:solidFill>
                  <a:srgbClr val="0B24FB"/>
                </a:solidFill>
                <a:latin typeface="Merriweather Sans" panose="02000503060000020004" pitchFamily="2" charset="77"/>
              </a:rPr>
              <a:t>HIGHSCHOOLS: </a:t>
            </a:r>
            <a:r>
              <a:rPr lang="en-US" sz="1400" dirty="0">
                <a:latin typeface="Merriweather Sans" panose="02000503060000020004" pitchFamily="2" charset="77"/>
              </a:rPr>
              <a:t> ?</a:t>
            </a:r>
          </a:p>
          <a:p>
            <a:pPr>
              <a:lnSpc>
                <a:spcPts val="2160"/>
              </a:lnSpc>
            </a:pPr>
            <a:r>
              <a:rPr lang="en-US" sz="1400" dirty="0">
                <a:solidFill>
                  <a:srgbClr val="0B24FB"/>
                </a:solidFill>
                <a:latin typeface="Merriweather Sans" panose="02000503060000020004" pitchFamily="2" charset="77"/>
              </a:rPr>
              <a:t>ELEMENTARY SCHOOLS:</a:t>
            </a:r>
            <a:r>
              <a:rPr lang="en-US" sz="1400" dirty="0">
                <a:latin typeface="Merriweather Sans" panose="02000503060000020004" pitchFamily="2" charset="77"/>
              </a:rPr>
              <a:t> ?</a:t>
            </a:r>
          </a:p>
          <a:p>
            <a:pPr>
              <a:lnSpc>
                <a:spcPts val="2160"/>
              </a:lnSpc>
            </a:pPr>
            <a:r>
              <a:rPr lang="en-US" sz="1400" dirty="0">
                <a:latin typeface="Merriweather Sans" panose="02000503060000020004" pitchFamily="2" charset="77"/>
              </a:rPr>
              <a:t> …</a:t>
            </a:r>
          </a:p>
        </p:txBody>
      </p:sp>
      <p:sp>
        <p:nvSpPr>
          <p:cNvPr id="8" name="TextBox 7">
            <a:extLst>
              <a:ext uri="{FF2B5EF4-FFF2-40B4-BE49-F238E27FC236}">
                <a16:creationId xmlns:a16="http://schemas.microsoft.com/office/drawing/2014/main" id="{B8F59570-B8CF-D349-AB25-92AB12E0F9CB}"/>
              </a:ext>
            </a:extLst>
          </p:cNvPr>
          <p:cNvSpPr txBox="1"/>
          <p:nvPr/>
        </p:nvSpPr>
        <p:spPr>
          <a:xfrm>
            <a:off x="8223119" y="4658514"/>
            <a:ext cx="2611052" cy="1579463"/>
          </a:xfrm>
          <a:prstGeom prst="roundRect">
            <a:avLst>
              <a:gd name="adj" fmla="val 12072"/>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ts val="2160"/>
              </a:lnSpc>
            </a:pPr>
            <a:r>
              <a:rPr lang="en-US" sz="1400" b="1" dirty="0">
                <a:latin typeface="Merriweather Sans" panose="02000503060000020004" pitchFamily="2" charset="77"/>
              </a:rPr>
              <a:t>Country</a:t>
            </a:r>
            <a:endParaRPr lang="en-US" sz="1400" dirty="0">
              <a:latin typeface="Merriweather Sans" panose="02000503060000020004" pitchFamily="2" charset="77"/>
            </a:endParaRPr>
          </a:p>
          <a:p>
            <a:pPr>
              <a:lnSpc>
                <a:spcPts val="2160"/>
              </a:lnSpc>
            </a:pPr>
            <a:r>
              <a:rPr lang="en-US" sz="1400" dirty="0">
                <a:solidFill>
                  <a:srgbClr val="0B24FB"/>
                </a:solidFill>
                <a:latin typeface="Merriweather Sans" panose="02000503060000020004" pitchFamily="2" charset="77"/>
              </a:rPr>
              <a:t>LIST OF CITIES: </a:t>
            </a:r>
            <a:r>
              <a:rPr lang="en-US" sz="1400" dirty="0">
                <a:latin typeface="Merriweather Sans" panose="02000503060000020004" pitchFamily="2" charset="77"/>
              </a:rPr>
              <a:t>?</a:t>
            </a:r>
          </a:p>
          <a:p>
            <a:pPr>
              <a:lnSpc>
                <a:spcPts val="2160"/>
              </a:lnSpc>
            </a:pPr>
            <a:r>
              <a:rPr lang="en-US" sz="1400" dirty="0">
                <a:solidFill>
                  <a:srgbClr val="0B24FB"/>
                </a:solidFill>
                <a:latin typeface="Merriweather Sans" panose="02000503060000020004" pitchFamily="2" charset="77"/>
              </a:rPr>
              <a:t>POPULATION: </a:t>
            </a:r>
            <a:r>
              <a:rPr lang="en-US" sz="1400" dirty="0">
                <a:latin typeface="Merriweather Sans" panose="02000503060000020004" pitchFamily="2" charset="77"/>
              </a:rPr>
              <a:t>?</a:t>
            </a:r>
          </a:p>
          <a:p>
            <a:pPr>
              <a:lnSpc>
                <a:spcPts val="2160"/>
              </a:lnSpc>
            </a:pPr>
            <a:r>
              <a:rPr lang="en-US" sz="1400" dirty="0">
                <a:solidFill>
                  <a:srgbClr val="0B24FB"/>
                </a:solidFill>
                <a:latin typeface="Merriweather Sans" panose="02000503060000020004" pitchFamily="2" charset="77"/>
              </a:rPr>
              <a:t>HEMISPHERE:</a:t>
            </a:r>
            <a:r>
              <a:rPr lang="en-US" sz="1400" dirty="0">
                <a:latin typeface="Merriweather Sans" panose="02000503060000020004" pitchFamily="2" charset="77"/>
              </a:rPr>
              <a:t> ?</a:t>
            </a:r>
          </a:p>
          <a:p>
            <a:pPr>
              <a:lnSpc>
                <a:spcPts val="2160"/>
              </a:lnSpc>
            </a:pPr>
            <a:r>
              <a:rPr lang="en-US" sz="1400" dirty="0">
                <a:latin typeface="Merriweather Sans" panose="02000503060000020004" pitchFamily="2" charset="77"/>
              </a:rPr>
              <a:t> …</a:t>
            </a:r>
          </a:p>
        </p:txBody>
      </p:sp>
      <p:sp>
        <p:nvSpPr>
          <p:cNvPr id="9" name="TextBox 8">
            <a:extLst>
              <a:ext uri="{FF2B5EF4-FFF2-40B4-BE49-F238E27FC236}">
                <a16:creationId xmlns:a16="http://schemas.microsoft.com/office/drawing/2014/main" id="{164754E7-D483-9449-94FB-35F8C6AC6CF7}"/>
              </a:ext>
            </a:extLst>
          </p:cNvPr>
          <p:cNvSpPr txBox="1"/>
          <p:nvPr/>
        </p:nvSpPr>
        <p:spPr>
          <a:xfrm>
            <a:off x="1129023" y="3180834"/>
            <a:ext cx="4633320" cy="369332"/>
          </a:xfrm>
          <a:prstGeom prst="rect">
            <a:avLst/>
          </a:prstGeom>
          <a:noFill/>
        </p:spPr>
        <p:txBody>
          <a:bodyPr wrap="none" rtlCol="0">
            <a:spAutoFit/>
          </a:bodyPr>
          <a:lstStyle/>
          <a:p>
            <a:r>
              <a:rPr lang="en-US" i="1" dirty="0"/>
              <a:t>… </a:t>
            </a:r>
            <a:r>
              <a:rPr lang="en-US" i="1" u="sng" dirty="0"/>
              <a:t>New York </a:t>
            </a:r>
            <a:r>
              <a:rPr lang="en-US" i="1" dirty="0"/>
              <a:t>City will be the home for Amazon … </a:t>
            </a:r>
          </a:p>
        </p:txBody>
      </p:sp>
      <p:sp>
        <p:nvSpPr>
          <p:cNvPr id="10" name="TextBox 9">
            <a:extLst>
              <a:ext uri="{FF2B5EF4-FFF2-40B4-BE49-F238E27FC236}">
                <a16:creationId xmlns:a16="http://schemas.microsoft.com/office/drawing/2014/main" id="{AEEC2CEC-F3CE-A74F-B705-E32F49998DF5}"/>
              </a:ext>
            </a:extLst>
          </p:cNvPr>
          <p:cNvSpPr txBox="1"/>
          <p:nvPr/>
        </p:nvSpPr>
        <p:spPr>
          <a:xfrm>
            <a:off x="5990376" y="3193534"/>
            <a:ext cx="5881675" cy="369332"/>
          </a:xfrm>
          <a:prstGeom prst="rect">
            <a:avLst/>
          </a:prstGeom>
          <a:noFill/>
        </p:spPr>
        <p:txBody>
          <a:bodyPr wrap="none" rtlCol="0">
            <a:spAutoFit/>
          </a:bodyPr>
          <a:lstStyle/>
          <a:p>
            <a:r>
              <a:rPr lang="en-US" i="1" dirty="0"/>
              <a:t>… </a:t>
            </a:r>
            <a:r>
              <a:rPr lang="en-US" i="1" u="sng" dirty="0"/>
              <a:t>New York City</a:t>
            </a:r>
            <a:r>
              <a:rPr lang="en-US" i="1" dirty="0"/>
              <a:t> is home to more than 3.2 million residents …</a:t>
            </a:r>
          </a:p>
        </p:txBody>
      </p:sp>
      <p:sp>
        <p:nvSpPr>
          <p:cNvPr id="11" name="TextBox 10">
            <a:extLst>
              <a:ext uri="{FF2B5EF4-FFF2-40B4-BE49-F238E27FC236}">
                <a16:creationId xmlns:a16="http://schemas.microsoft.com/office/drawing/2014/main" id="{D9EEB8C4-650E-A344-B944-711C84AFDE7D}"/>
              </a:ext>
            </a:extLst>
          </p:cNvPr>
          <p:cNvSpPr txBox="1"/>
          <p:nvPr/>
        </p:nvSpPr>
        <p:spPr>
          <a:xfrm>
            <a:off x="1418789" y="4672619"/>
            <a:ext cx="2611051" cy="1579463"/>
          </a:xfrm>
          <a:prstGeom prst="roundRect">
            <a:avLst>
              <a:gd name="adj" fmla="val 12072"/>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ts val="2160"/>
              </a:lnSpc>
            </a:pPr>
            <a:r>
              <a:rPr lang="en-US" sz="1400" b="1" dirty="0">
                <a:latin typeface="Merriweather Sans" panose="02000503060000020004" pitchFamily="2" charset="77"/>
              </a:rPr>
              <a:t>City (general info)</a:t>
            </a:r>
            <a:endParaRPr lang="en-US" sz="1400" dirty="0">
              <a:latin typeface="Merriweather Sans" panose="02000503060000020004" pitchFamily="2" charset="77"/>
            </a:endParaRPr>
          </a:p>
          <a:p>
            <a:pPr>
              <a:lnSpc>
                <a:spcPts val="2160"/>
              </a:lnSpc>
            </a:pPr>
            <a:r>
              <a:rPr lang="en-US" sz="1400" dirty="0">
                <a:solidFill>
                  <a:srgbClr val="0B24FB"/>
                </a:solidFill>
                <a:latin typeface="Merriweather Sans" panose="02000503060000020004" pitchFamily="2" charset="77"/>
              </a:rPr>
              <a:t>CITY NAMES:</a:t>
            </a:r>
            <a:r>
              <a:rPr lang="en-US" sz="1400" dirty="0">
                <a:latin typeface="Merriweather Sans" panose="02000503060000020004" pitchFamily="2" charset="77"/>
              </a:rPr>
              <a:t>  ?</a:t>
            </a:r>
          </a:p>
          <a:p>
            <a:pPr>
              <a:lnSpc>
                <a:spcPts val="2160"/>
              </a:lnSpc>
            </a:pPr>
            <a:r>
              <a:rPr lang="en-US" sz="1400" dirty="0">
                <a:solidFill>
                  <a:srgbClr val="0B24FB"/>
                </a:solidFill>
                <a:latin typeface="Merriweather Sans" panose="02000503060000020004" pitchFamily="2" charset="77"/>
              </a:rPr>
              <a:t>STATES: </a:t>
            </a:r>
            <a:r>
              <a:rPr lang="en-US" sz="1400" dirty="0">
                <a:latin typeface="Merriweather Sans" panose="02000503060000020004" pitchFamily="2" charset="77"/>
              </a:rPr>
              <a:t> ?</a:t>
            </a:r>
          </a:p>
          <a:p>
            <a:pPr>
              <a:lnSpc>
                <a:spcPts val="2160"/>
              </a:lnSpc>
            </a:pPr>
            <a:r>
              <a:rPr lang="en-US" sz="1400" dirty="0">
                <a:solidFill>
                  <a:srgbClr val="0B24FB"/>
                </a:solidFill>
                <a:latin typeface="Merriweather Sans" panose="02000503060000020004" pitchFamily="2" charset="77"/>
              </a:rPr>
              <a:t>POPULATION:</a:t>
            </a:r>
            <a:r>
              <a:rPr lang="en-US" sz="1400" dirty="0">
                <a:latin typeface="Merriweather Sans" panose="02000503060000020004" pitchFamily="2" charset="77"/>
              </a:rPr>
              <a:t> ?</a:t>
            </a:r>
          </a:p>
          <a:p>
            <a:pPr>
              <a:lnSpc>
                <a:spcPts val="2160"/>
              </a:lnSpc>
            </a:pPr>
            <a:r>
              <a:rPr lang="en-US" sz="1400" dirty="0">
                <a:latin typeface="Merriweather Sans" panose="02000503060000020004" pitchFamily="2" charset="77"/>
              </a:rPr>
              <a:t> …</a:t>
            </a:r>
          </a:p>
        </p:txBody>
      </p:sp>
    </p:spTree>
    <p:extLst>
      <p:ext uri="{BB962C8B-B14F-4D97-AF65-F5344CB8AC3E}">
        <p14:creationId xmlns:p14="http://schemas.microsoft.com/office/powerpoint/2010/main" val="389422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P spid="10" grpId="0"/>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4955EF-629D-CF46-BB82-FAE0057B25B9}"/>
              </a:ext>
            </a:extLst>
          </p:cNvPr>
          <p:cNvSpPr>
            <a:spLocks noGrp="1"/>
          </p:cNvSpPr>
          <p:nvPr>
            <p:ph idx="1"/>
          </p:nvPr>
        </p:nvSpPr>
        <p:spPr/>
        <p:txBody>
          <a:bodyPr/>
          <a:lstStyle/>
          <a:p>
            <a:r>
              <a:rPr lang="en-US" dirty="0"/>
              <a:t>Slide on history of Frames. </a:t>
            </a:r>
          </a:p>
        </p:txBody>
      </p:sp>
      <p:sp>
        <p:nvSpPr>
          <p:cNvPr id="3" name="Slide Number Placeholder 2">
            <a:extLst>
              <a:ext uri="{FF2B5EF4-FFF2-40B4-BE49-F238E27FC236}">
                <a16:creationId xmlns:a16="http://schemas.microsoft.com/office/drawing/2014/main" id="{7739C411-2F4E-5B42-941F-30070EAF584B}"/>
              </a:ext>
            </a:extLst>
          </p:cNvPr>
          <p:cNvSpPr>
            <a:spLocks noGrp="1"/>
          </p:cNvSpPr>
          <p:nvPr>
            <p:ph type="sldNum" sz="quarter" idx="12"/>
          </p:nvPr>
        </p:nvSpPr>
        <p:spPr/>
        <p:txBody>
          <a:bodyPr/>
          <a:lstStyle/>
          <a:p>
            <a:fld id="{86B4B35C-345F-9846-8E6A-29269C850829}" type="slidenum">
              <a:rPr lang="en-US" smtClean="0"/>
              <a:pPr/>
              <a:t>43</a:t>
            </a:fld>
            <a:endParaRPr lang="en-US" dirty="0"/>
          </a:p>
        </p:txBody>
      </p:sp>
      <p:sp>
        <p:nvSpPr>
          <p:cNvPr id="4" name="Title 3">
            <a:extLst>
              <a:ext uri="{FF2B5EF4-FFF2-40B4-BE49-F238E27FC236}">
                <a16:creationId xmlns:a16="http://schemas.microsoft.com/office/drawing/2014/main" id="{F21F28FB-AB1B-A74A-B91C-62FFD05E1B0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40005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 Knowledge as Relational Tables</a:t>
            </a:r>
          </a:p>
        </p:txBody>
      </p:sp>
      <p:sp>
        <p:nvSpPr>
          <p:cNvPr id="4" name="Slide Number Placeholder 3"/>
          <p:cNvSpPr>
            <a:spLocks noGrp="1"/>
          </p:cNvSpPr>
          <p:nvPr>
            <p:ph type="sldNum" sz="quarter" idx="12"/>
          </p:nvPr>
        </p:nvSpPr>
        <p:spPr/>
        <p:txBody>
          <a:bodyPr/>
          <a:lstStyle/>
          <a:p>
            <a:fld id="{86B4B35C-345F-9846-8E6A-29269C850829}" type="slidenum">
              <a:rPr lang="en-US" smtClean="0"/>
              <a:pPr/>
              <a:t>44</a:t>
            </a:fld>
            <a:endParaRPr lang="en-US" dirty="0"/>
          </a:p>
        </p:txBody>
      </p:sp>
      <p:grpSp>
        <p:nvGrpSpPr>
          <p:cNvPr id="5" name="Group 4"/>
          <p:cNvGrpSpPr/>
          <p:nvPr/>
        </p:nvGrpSpPr>
        <p:grpSpPr>
          <a:xfrm>
            <a:off x="580706" y="1328057"/>
            <a:ext cx="11877994" cy="2064841"/>
            <a:chOff x="1313309" y="1219200"/>
            <a:chExt cx="7672603" cy="2064841"/>
          </a:xfrm>
        </p:grpSpPr>
        <p:sp>
          <p:nvSpPr>
            <p:cNvPr id="6" name="Left-Right Arrow 5"/>
            <p:cNvSpPr/>
            <p:nvPr/>
          </p:nvSpPr>
          <p:spPr>
            <a:xfrm>
              <a:off x="1828800" y="1579602"/>
              <a:ext cx="6172200" cy="304800"/>
            </a:xfrm>
            <a:prstGeom prst="leftRightArrow">
              <a:avLst/>
            </a:prstGeom>
            <a:gradFill flip="none" rotWithShape="1">
              <a:gsLst>
                <a:gs pos="0">
                  <a:schemeClr val="tx2"/>
                </a:gs>
                <a:gs pos="100000">
                  <a:schemeClr val="tx2">
                    <a:lumMod val="40000"/>
                    <a:lumOff val="60000"/>
                  </a:schemeClr>
                </a:gs>
              </a:gsLst>
              <a:lin ang="10800000" scaled="0"/>
              <a:tileRect/>
            </a:gradFill>
            <a:ln>
              <a:noFill/>
            </a:ln>
          </p:spPr>
          <p:txBody>
            <a:bodyPr rtlCol="0" anchor="ctr"/>
            <a:lstStyle/>
            <a:p>
              <a:pPr algn="ctr"/>
              <a:endParaRPr lang="en-US" sz="1600"/>
            </a:p>
          </p:txBody>
        </p:sp>
        <p:grpSp>
          <p:nvGrpSpPr>
            <p:cNvPr id="7" name="Group 6"/>
            <p:cNvGrpSpPr/>
            <p:nvPr/>
          </p:nvGrpSpPr>
          <p:grpSpPr>
            <a:xfrm>
              <a:off x="1313309" y="1219200"/>
              <a:ext cx="2128088" cy="2064841"/>
              <a:chOff x="1313309" y="1219200"/>
              <a:chExt cx="2128088" cy="2064841"/>
            </a:xfrm>
          </p:grpSpPr>
          <p:sp>
            <p:nvSpPr>
              <p:cNvPr id="11" name="TextBox 10"/>
              <p:cNvSpPr txBox="1"/>
              <p:nvPr/>
            </p:nvSpPr>
            <p:spPr>
              <a:xfrm>
                <a:off x="1313309" y="1219200"/>
                <a:ext cx="1431033" cy="369332"/>
              </a:xfrm>
              <a:prstGeom prst="rect">
                <a:avLst/>
              </a:prstGeom>
              <a:noFill/>
            </p:spPr>
            <p:txBody>
              <a:bodyPr wrap="none" rtlCol="0">
                <a:spAutoFit/>
              </a:bodyPr>
              <a:lstStyle/>
              <a:p>
                <a:r>
                  <a:rPr lang="en-US" dirty="0"/>
                  <a:t>Unstructured</a:t>
                </a:r>
              </a:p>
            </p:txBody>
          </p:sp>
          <p:sp>
            <p:nvSpPr>
              <p:cNvPr id="12" name="TextBox 11"/>
              <p:cNvSpPr txBox="1"/>
              <p:nvPr/>
            </p:nvSpPr>
            <p:spPr>
              <a:xfrm>
                <a:off x="1371600" y="1960602"/>
                <a:ext cx="2069797" cy="1323439"/>
              </a:xfrm>
              <a:prstGeom prst="rect">
                <a:avLst/>
              </a:prstGeom>
              <a:noFill/>
            </p:spPr>
            <p:txBody>
              <a:bodyPr wrap="none" rtlCol="0">
                <a:spAutoFit/>
              </a:bodyPr>
              <a:lstStyle/>
              <a:p>
                <a:r>
                  <a:rPr lang="en-US" sz="1600" dirty="0"/>
                  <a:t>e.g., free form text</a:t>
                </a:r>
                <a:br>
                  <a:rPr lang="en-US" sz="1600" dirty="0"/>
                </a:br>
                <a:r>
                  <a:rPr lang="en-US" sz="1600" dirty="0"/>
                  <a:t>from books, web</a:t>
                </a:r>
              </a:p>
              <a:p>
                <a:endParaRPr lang="en-US" sz="1600" dirty="0"/>
              </a:p>
              <a:p>
                <a:r>
                  <a:rPr lang="en-US" sz="1600" dirty="0"/>
                  <a:t>easy to acquire,</a:t>
                </a:r>
                <a:br>
                  <a:rPr lang="en-US" sz="1600" dirty="0"/>
                </a:br>
                <a:r>
                  <a:rPr lang="en-US" sz="1600" dirty="0"/>
                  <a:t>difficult to reason with</a:t>
                </a:r>
              </a:p>
            </p:txBody>
          </p:sp>
        </p:grpSp>
        <p:grpSp>
          <p:nvGrpSpPr>
            <p:cNvPr id="8" name="Group 7"/>
            <p:cNvGrpSpPr/>
            <p:nvPr/>
          </p:nvGrpSpPr>
          <p:grpSpPr>
            <a:xfrm>
              <a:off x="6494909" y="1219200"/>
              <a:ext cx="2491003" cy="2064841"/>
              <a:chOff x="6494909" y="1219200"/>
              <a:chExt cx="2491003" cy="2064841"/>
            </a:xfrm>
          </p:grpSpPr>
          <p:sp>
            <p:nvSpPr>
              <p:cNvPr id="9" name="TextBox 8"/>
              <p:cNvSpPr txBox="1"/>
              <p:nvPr/>
            </p:nvSpPr>
            <p:spPr>
              <a:xfrm>
                <a:off x="7532047" y="1219200"/>
                <a:ext cx="1180323" cy="369332"/>
              </a:xfrm>
              <a:prstGeom prst="rect">
                <a:avLst/>
              </a:prstGeom>
              <a:noFill/>
            </p:spPr>
            <p:txBody>
              <a:bodyPr wrap="none" rtlCol="0">
                <a:spAutoFit/>
              </a:bodyPr>
              <a:lstStyle/>
              <a:p>
                <a:r>
                  <a:rPr lang="en-US" dirty="0"/>
                  <a:t>Structured</a:t>
                </a:r>
              </a:p>
            </p:txBody>
          </p:sp>
          <p:sp>
            <p:nvSpPr>
              <p:cNvPr id="10" name="TextBox 9"/>
              <p:cNvSpPr txBox="1"/>
              <p:nvPr/>
            </p:nvSpPr>
            <p:spPr>
              <a:xfrm>
                <a:off x="6494909" y="1960602"/>
                <a:ext cx="2491003" cy="1323439"/>
              </a:xfrm>
              <a:prstGeom prst="rect">
                <a:avLst/>
              </a:prstGeom>
              <a:noFill/>
            </p:spPr>
            <p:txBody>
              <a:bodyPr wrap="none" rtlCol="0">
                <a:spAutoFit/>
              </a:bodyPr>
              <a:lstStyle/>
              <a:p>
                <a:r>
                  <a:rPr lang="en-US" sz="1600" dirty="0"/>
                  <a:t>e.g., probabilistic first-order</a:t>
                </a:r>
                <a:br>
                  <a:rPr lang="en-US" sz="1600" dirty="0"/>
                </a:br>
                <a:r>
                  <a:rPr lang="en-US" sz="1600" dirty="0"/>
                  <a:t>logic rules, ontologies</a:t>
                </a:r>
              </a:p>
              <a:p>
                <a:endParaRPr lang="en-US" sz="1600" dirty="0"/>
              </a:p>
              <a:p>
                <a:r>
                  <a:rPr lang="en-US" sz="1600" dirty="0"/>
                  <a:t>“easy” to reason with,</a:t>
                </a:r>
                <a:br>
                  <a:rPr lang="en-US" sz="1600" dirty="0"/>
                </a:br>
                <a:r>
                  <a:rPr lang="en-US" sz="1600" dirty="0"/>
                  <a:t>difficult to acquire</a:t>
                </a:r>
              </a:p>
            </p:txBody>
          </p:sp>
        </p:grpSp>
      </p:grpSp>
      <p:sp>
        <p:nvSpPr>
          <p:cNvPr id="13" name="TextBox 12"/>
          <p:cNvSpPr txBox="1"/>
          <p:nvPr/>
        </p:nvSpPr>
        <p:spPr>
          <a:xfrm>
            <a:off x="5100425" y="2067503"/>
            <a:ext cx="1737655" cy="584775"/>
          </a:xfrm>
          <a:prstGeom prst="rect">
            <a:avLst/>
          </a:prstGeom>
          <a:noFill/>
        </p:spPr>
        <p:txBody>
          <a:bodyPr wrap="none" rtlCol="0">
            <a:spAutoFit/>
          </a:bodyPr>
          <a:lstStyle/>
          <a:p>
            <a:pPr algn="ctr"/>
            <a:r>
              <a:rPr lang="en-US" sz="1600" i="1" dirty="0">
                <a:solidFill>
                  <a:srgbClr val="3366FF"/>
                </a:solidFill>
              </a:rPr>
              <a:t>Relational Tables</a:t>
            </a:r>
            <a:br>
              <a:rPr lang="en-US" sz="1600" i="1" dirty="0">
                <a:solidFill>
                  <a:srgbClr val="3366FF"/>
                </a:solidFill>
              </a:rPr>
            </a:br>
            <a:r>
              <a:rPr lang="en-US" sz="1600" i="1" dirty="0">
                <a:solidFill>
                  <a:srgbClr val="3366FF"/>
                </a:solidFill>
              </a:rPr>
              <a:t>with free form text</a:t>
            </a:r>
          </a:p>
        </p:txBody>
      </p:sp>
      <p:sp>
        <p:nvSpPr>
          <p:cNvPr id="14" name="Rounded Rectangle 13"/>
          <p:cNvSpPr/>
          <p:nvPr/>
        </p:nvSpPr>
        <p:spPr>
          <a:xfrm>
            <a:off x="5092259" y="1601372"/>
            <a:ext cx="1752600" cy="457200"/>
          </a:xfrm>
          <a:prstGeom prst="roundRect">
            <a:avLst/>
          </a:prstGeom>
          <a:solidFill>
            <a:schemeClr val="accent2">
              <a:lumMod val="20000"/>
              <a:lumOff val="80000"/>
              <a:alpha val="50000"/>
            </a:schemeClr>
          </a:solidFill>
          <a:ln>
            <a:solidFill>
              <a:schemeClr val="accent2"/>
            </a:solidFill>
          </a:ln>
        </p:spPr>
        <p:txBody>
          <a:bodyPr rtlCol="0" anchor="ctr"/>
          <a:lstStyle/>
          <a:p>
            <a:pPr algn="ctr"/>
            <a:endParaRPr lang="en-US" sz="1600"/>
          </a:p>
        </p:txBody>
      </p:sp>
      <p:pic>
        <p:nvPicPr>
          <p:cNvPr id="15" name="Picture 14"/>
          <p:cNvPicPr>
            <a:picLocks noChangeAspect="1"/>
          </p:cNvPicPr>
          <p:nvPr/>
        </p:nvPicPr>
        <p:blipFill rotWithShape="1">
          <a:blip r:embed="rId3"/>
          <a:srcRect l="43211"/>
          <a:stretch/>
        </p:blipFill>
        <p:spPr>
          <a:xfrm>
            <a:off x="4400498" y="3165988"/>
            <a:ext cx="3204262" cy="2182459"/>
          </a:xfrm>
          <a:prstGeom prst="rect">
            <a:avLst/>
          </a:prstGeom>
        </p:spPr>
      </p:pic>
      <p:sp>
        <p:nvSpPr>
          <p:cNvPr id="16" name="TextBox 15"/>
          <p:cNvSpPr txBox="1"/>
          <p:nvPr/>
        </p:nvSpPr>
        <p:spPr>
          <a:xfrm>
            <a:off x="7696200" y="3651462"/>
            <a:ext cx="1425070" cy="1384995"/>
          </a:xfrm>
          <a:prstGeom prst="rect">
            <a:avLst/>
          </a:prstGeom>
          <a:noFill/>
        </p:spPr>
        <p:txBody>
          <a:bodyPr wrap="none" rtlCol="0">
            <a:spAutoFit/>
          </a:bodyPr>
          <a:lstStyle/>
          <a:p>
            <a:r>
              <a:rPr lang="en-US" sz="1400" dirty="0"/>
              <a:t>Energy, Forces,</a:t>
            </a:r>
            <a:br>
              <a:rPr lang="en-US" sz="1400" dirty="0"/>
            </a:br>
            <a:r>
              <a:rPr lang="en-US" sz="1400" dirty="0"/>
              <a:t>Adaptation,</a:t>
            </a:r>
          </a:p>
          <a:p>
            <a:r>
              <a:rPr lang="en-US" sz="1400" dirty="0"/>
              <a:t>Phase Transition,</a:t>
            </a:r>
            <a:br>
              <a:rPr lang="en-US" sz="1400" dirty="0"/>
            </a:br>
            <a:r>
              <a:rPr lang="en-US" sz="1400" dirty="0"/>
              <a:t>Organ Function,</a:t>
            </a:r>
            <a:br>
              <a:rPr lang="en-US" sz="1400" dirty="0"/>
            </a:br>
            <a:r>
              <a:rPr lang="en-US" sz="1400" dirty="0"/>
              <a:t>Tools, Units,</a:t>
            </a:r>
            <a:br>
              <a:rPr lang="en-US" sz="1400" dirty="0"/>
            </a:br>
            <a:r>
              <a:rPr lang="en-US" sz="1400" dirty="0"/>
              <a:t>Evolution, </a:t>
            </a:r>
            <a:r>
              <a:rPr lang="is-IS" sz="1400" dirty="0"/>
              <a:t>…</a:t>
            </a:r>
            <a:endParaRPr lang="en-US" sz="1400" dirty="0"/>
          </a:p>
        </p:txBody>
      </p:sp>
      <p:grpSp>
        <p:nvGrpSpPr>
          <p:cNvPr id="3" name="Group 2">
            <a:extLst>
              <a:ext uri="{FF2B5EF4-FFF2-40B4-BE49-F238E27FC236}">
                <a16:creationId xmlns:a16="http://schemas.microsoft.com/office/drawing/2014/main" id="{4135F1D5-E151-9941-B16F-A8F17106CC5D}"/>
              </a:ext>
            </a:extLst>
          </p:cNvPr>
          <p:cNvGrpSpPr/>
          <p:nvPr/>
        </p:nvGrpSpPr>
        <p:grpSpPr>
          <a:xfrm>
            <a:off x="1358900" y="5531690"/>
            <a:ext cx="9588500" cy="1007428"/>
            <a:chOff x="1358900" y="5531690"/>
            <a:chExt cx="9588500" cy="1007428"/>
          </a:xfrm>
        </p:grpSpPr>
        <p:sp>
          <p:nvSpPr>
            <p:cNvPr id="18" name="Google Shape;328;p28">
              <a:extLst>
                <a:ext uri="{FF2B5EF4-FFF2-40B4-BE49-F238E27FC236}">
                  <a16:creationId xmlns:a16="http://schemas.microsoft.com/office/drawing/2014/main" id="{7E104D79-0DA7-1D45-8B46-179249398E29}"/>
                </a:ext>
              </a:extLst>
            </p:cNvPr>
            <p:cNvSpPr txBox="1"/>
            <p:nvPr/>
          </p:nvSpPr>
          <p:spPr>
            <a:xfrm>
              <a:off x="1358900" y="5531690"/>
              <a:ext cx="9588500" cy="1007428"/>
            </a:xfrm>
            <a:prstGeom prst="rect">
              <a:avLst/>
            </a:prstGeom>
            <a:solidFill>
              <a:schemeClr val="bg1">
                <a:lumMod val="9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chemeClr val="dk1"/>
                  </a:solidFill>
                  <a:latin typeface="Arial"/>
                  <a:ea typeface="Arial"/>
                  <a:cs typeface="Arial"/>
                  <a:sym typeface="Arial"/>
                </a:rPr>
                <a:t>Simple structure, flexible content</a:t>
              </a:r>
              <a:endParaRPr dirty="0"/>
            </a:p>
            <a:p>
              <a:pPr marL="285750" marR="0" lvl="0" indent="-285750" algn="l" rtl="0">
                <a:spcBef>
                  <a:spcPts val="0"/>
                </a:spcBef>
                <a:spcAft>
                  <a:spcPts val="0"/>
                </a:spcAft>
                <a:buClr>
                  <a:schemeClr val="dk1"/>
                </a:buClr>
                <a:buSzPts val="1800"/>
                <a:buFont typeface="Noto Sans Symbols"/>
                <a:buChar char="▪"/>
              </a:pPr>
              <a:r>
                <a:rPr lang="en-US" sz="1800" b="0" dirty="0">
                  <a:solidFill>
                    <a:schemeClr val="dk1"/>
                  </a:solidFill>
                  <a:latin typeface="Arial"/>
                  <a:ea typeface="Arial"/>
                  <a:cs typeface="Arial"/>
                  <a:sym typeface="Arial"/>
                </a:rPr>
                <a:t>Can acquire knowledge in automated and semi-automated ways</a:t>
              </a:r>
              <a:endParaRPr dirty="0"/>
            </a:p>
            <a:p>
              <a:pPr marL="285750" marR="0" lvl="0" indent="-285750" algn="l" rtl="0">
                <a:spcBef>
                  <a:spcPts val="0"/>
                </a:spcBef>
                <a:spcAft>
                  <a:spcPts val="0"/>
                </a:spcAft>
                <a:buClr>
                  <a:schemeClr val="dk1"/>
                </a:buClr>
                <a:buSzPts val="1800"/>
                <a:buFont typeface="Noto Sans Symbols"/>
                <a:buChar char="▪"/>
              </a:pPr>
              <a:r>
                <a:rPr lang="en-US" sz="1800" b="0" dirty="0">
                  <a:solidFill>
                    <a:schemeClr val="dk1"/>
                  </a:solidFill>
                  <a:latin typeface="Arial"/>
                  <a:ea typeface="Arial"/>
                  <a:cs typeface="Arial"/>
                  <a:sym typeface="Arial"/>
                </a:rPr>
                <a:t>No Cyc-like claims of “completeness” or “adequacy”</a:t>
              </a:r>
            </a:p>
          </p:txBody>
        </p:sp>
        <p:sp>
          <p:nvSpPr>
            <p:cNvPr id="19" name="Rectangle 18">
              <a:extLst>
                <a:ext uri="{FF2B5EF4-FFF2-40B4-BE49-F238E27FC236}">
                  <a16:creationId xmlns:a16="http://schemas.microsoft.com/office/drawing/2014/main" id="{2CEA8A77-BE06-5342-A403-CAF894AFD032}"/>
                </a:ext>
              </a:extLst>
            </p:cNvPr>
            <p:cNvSpPr/>
            <p:nvPr/>
          </p:nvSpPr>
          <p:spPr>
            <a:xfrm>
              <a:off x="8351366" y="5820348"/>
              <a:ext cx="1856598" cy="323165"/>
            </a:xfrm>
            <a:prstGeom prst="rect">
              <a:avLst/>
            </a:prstGeom>
          </p:spPr>
          <p:txBody>
            <a:bodyPr wrap="none">
              <a:spAutoFit/>
            </a:bodyPr>
            <a:lstStyle/>
            <a:p>
              <a:pPr algn="ctr"/>
              <a:r>
                <a:rPr lang="en-US" sz="1500" dirty="0">
                  <a:solidFill>
                    <a:schemeClr val="bg1">
                      <a:lumMod val="50000"/>
                    </a:schemeClr>
                  </a:solidFill>
                  <a:latin typeface="Merriweather Sans" charset="0"/>
                  <a:ea typeface="Merriweather Sans" charset="0"/>
                  <a:cs typeface="Merriweather Sans" charset="0"/>
                </a:rPr>
                <a:t>[Dalvi et al, 2016]</a:t>
              </a:r>
            </a:p>
          </p:txBody>
        </p:sp>
      </p:grpSp>
      <p:sp>
        <p:nvSpPr>
          <p:cNvPr id="17" name="Rectangle 16">
            <a:extLst>
              <a:ext uri="{FF2B5EF4-FFF2-40B4-BE49-F238E27FC236}">
                <a16:creationId xmlns:a16="http://schemas.microsoft.com/office/drawing/2014/main" id="{992F5897-1687-AF43-ABED-50B5C0C30413}"/>
              </a:ext>
            </a:extLst>
          </p:cNvPr>
          <p:cNvSpPr/>
          <p:nvPr/>
        </p:nvSpPr>
        <p:spPr>
          <a:xfrm>
            <a:off x="9029700" y="3969437"/>
            <a:ext cx="3048000" cy="659133"/>
          </a:xfrm>
          <a:prstGeom prst="rect">
            <a:avLst/>
          </a:prstGeom>
        </p:spPr>
        <p:txBody>
          <a:bodyPr wrap="square">
            <a:spAutoFit/>
          </a:bodyPr>
          <a:lstStyle/>
          <a:p>
            <a:pPr algn="ctr"/>
            <a:r>
              <a:rPr lang="en-US" i="1" dirty="0">
                <a:solidFill>
                  <a:srgbClr val="3366FF"/>
                </a:solidFill>
              </a:rPr>
              <a:t>collections of recurring,</a:t>
            </a:r>
            <a:br>
              <a:rPr lang="en-US" i="1" dirty="0">
                <a:solidFill>
                  <a:srgbClr val="3366FF"/>
                </a:solidFill>
              </a:rPr>
            </a:br>
            <a:r>
              <a:rPr lang="en-US" i="1" dirty="0">
                <a:solidFill>
                  <a:srgbClr val="3366FF"/>
                </a:solidFill>
              </a:rPr>
              <a:t>related, science concepts</a:t>
            </a:r>
          </a:p>
        </p:txBody>
      </p:sp>
      <p:sp>
        <p:nvSpPr>
          <p:cNvPr id="20" name="TextBox 19">
            <a:extLst>
              <a:ext uri="{FF2B5EF4-FFF2-40B4-BE49-F238E27FC236}">
                <a16:creationId xmlns:a16="http://schemas.microsoft.com/office/drawing/2014/main" id="{F01BC559-D8EF-A34A-A4D7-0C513B66A813}"/>
              </a:ext>
            </a:extLst>
          </p:cNvPr>
          <p:cNvSpPr txBox="1"/>
          <p:nvPr/>
        </p:nvSpPr>
        <p:spPr>
          <a:xfrm>
            <a:off x="1125785" y="3723272"/>
            <a:ext cx="2185667" cy="1278235"/>
          </a:xfrm>
          <a:prstGeom prst="roundRect">
            <a:avLst>
              <a:gd name="adj" fmla="val 12072"/>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ts val="2160"/>
              </a:lnSpc>
            </a:pPr>
            <a:r>
              <a:rPr lang="en-US" sz="1400" b="1" dirty="0">
                <a:latin typeface="Merriweather Sans" panose="02000503060000020004" pitchFamily="2" charset="77"/>
              </a:rPr>
              <a:t>Orbital events</a:t>
            </a:r>
            <a:endParaRPr lang="en-US" sz="1400" dirty="0">
              <a:latin typeface="Merriweather Sans" panose="02000503060000020004" pitchFamily="2" charset="77"/>
            </a:endParaRPr>
          </a:p>
          <a:p>
            <a:pPr>
              <a:lnSpc>
                <a:spcPts val="2160"/>
              </a:lnSpc>
            </a:pPr>
            <a:r>
              <a:rPr lang="en-US" sz="1400" dirty="0">
                <a:solidFill>
                  <a:srgbClr val="0B24FB"/>
                </a:solidFill>
                <a:latin typeface="Merriweather Sans" panose="02000503060000020004" pitchFamily="2" charset="77"/>
              </a:rPr>
              <a:t>Hemisphere:</a:t>
            </a:r>
            <a:r>
              <a:rPr lang="en-US" sz="1400" dirty="0">
                <a:latin typeface="Merriweather Sans" panose="02000503060000020004" pitchFamily="2" charset="77"/>
              </a:rPr>
              <a:t>  ?</a:t>
            </a:r>
          </a:p>
          <a:p>
            <a:pPr>
              <a:lnSpc>
                <a:spcPts val="2160"/>
              </a:lnSpc>
            </a:pPr>
            <a:r>
              <a:rPr lang="en-US" sz="1400" dirty="0">
                <a:solidFill>
                  <a:srgbClr val="0B24FB"/>
                </a:solidFill>
                <a:latin typeface="Merriweather Sans" panose="02000503060000020004" pitchFamily="2" charset="77"/>
              </a:rPr>
              <a:t>Orbital events: </a:t>
            </a:r>
            <a:r>
              <a:rPr lang="en-US" sz="1400" dirty="0">
                <a:latin typeface="Merriweather Sans" panose="02000503060000020004" pitchFamily="2" charset="77"/>
              </a:rPr>
              <a:t> ?</a:t>
            </a:r>
          </a:p>
          <a:p>
            <a:pPr>
              <a:lnSpc>
                <a:spcPts val="2160"/>
              </a:lnSpc>
            </a:pPr>
            <a:r>
              <a:rPr lang="en-US" sz="1400" dirty="0">
                <a:solidFill>
                  <a:srgbClr val="0B24FB"/>
                </a:solidFill>
                <a:latin typeface="Merriweather Sans" panose="02000503060000020004" pitchFamily="2" charset="77"/>
              </a:rPr>
              <a:t>Month:</a:t>
            </a:r>
            <a:r>
              <a:rPr lang="en-US" sz="1400" dirty="0">
                <a:latin typeface="Merriweather Sans" panose="02000503060000020004" pitchFamily="2" charset="77"/>
              </a:rPr>
              <a:t> ?</a:t>
            </a:r>
          </a:p>
        </p:txBody>
      </p:sp>
      <p:sp>
        <p:nvSpPr>
          <p:cNvPr id="21" name="Right Arrow 20">
            <a:extLst>
              <a:ext uri="{FF2B5EF4-FFF2-40B4-BE49-F238E27FC236}">
                <a16:creationId xmlns:a16="http://schemas.microsoft.com/office/drawing/2014/main" id="{95EE38F9-BCD4-3E4E-ACE8-1E061A1A65BD}"/>
              </a:ext>
            </a:extLst>
          </p:cNvPr>
          <p:cNvSpPr/>
          <p:nvPr/>
        </p:nvSpPr>
        <p:spPr>
          <a:xfrm>
            <a:off x="3578468" y="4084320"/>
            <a:ext cx="563757" cy="544250"/>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5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6" grpId="0"/>
      <p:bldP spid="17" grpId="0"/>
      <p:bldP spid="20" grpId="0" animBg="1"/>
      <p:bldP spid="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B4B35C-345F-9846-8E6A-29269C850829}" type="slidenum">
              <a:rPr lang="en-US" smtClean="0"/>
              <a:pPr/>
              <a:t>45</a:t>
            </a:fld>
            <a:endParaRPr lang="en-US" dirty="0"/>
          </a:p>
        </p:txBody>
      </p:sp>
      <p:sp>
        <p:nvSpPr>
          <p:cNvPr id="4" name="Title 3"/>
          <p:cNvSpPr>
            <a:spLocks noGrp="1"/>
          </p:cNvSpPr>
          <p:nvPr>
            <p:ph type="title"/>
          </p:nvPr>
        </p:nvSpPr>
        <p:spPr/>
        <p:txBody>
          <a:bodyPr/>
          <a:lstStyle/>
          <a:p>
            <a:r>
              <a:rPr lang="en-US" dirty="0"/>
              <a:t>Knowledge as Relational Tables</a:t>
            </a:r>
          </a:p>
        </p:txBody>
      </p:sp>
      <p:sp>
        <p:nvSpPr>
          <p:cNvPr id="5" name="Google Shape;335;p29"/>
          <p:cNvSpPr txBox="1">
            <a:spLocks/>
          </p:cNvSpPr>
          <p:nvPr/>
        </p:nvSpPr>
        <p:spPr>
          <a:xfrm>
            <a:off x="1089045" y="1271250"/>
            <a:ext cx="8382000" cy="5364163"/>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Font typeface="Wingdings" charset="2"/>
              <a:buNone/>
            </a:pPr>
            <a:r>
              <a:rPr lang="en-US"/>
              <a:t>The Knowledge Atlas: 12 key sections</a:t>
            </a:r>
          </a:p>
        </p:txBody>
      </p:sp>
      <p:sp>
        <p:nvSpPr>
          <p:cNvPr id="6" name="Google Shape;336;p29"/>
          <p:cNvSpPr/>
          <p:nvPr/>
        </p:nvSpPr>
        <p:spPr>
          <a:xfrm>
            <a:off x="1756461" y="2074277"/>
            <a:ext cx="2133600" cy="1447800"/>
          </a:xfrm>
          <a:prstGeom prst="rect">
            <a:avLst/>
          </a:prstGeom>
          <a:gradFill>
            <a:gsLst>
              <a:gs pos="0">
                <a:srgbClr val="B4CCFB"/>
              </a:gs>
              <a:gs pos="50000">
                <a:srgbClr val="CFDEFB"/>
              </a:gs>
              <a:gs pos="100000">
                <a:srgbClr val="E6EEFD"/>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7" name="Google Shape;337;p29"/>
          <p:cNvSpPr/>
          <p:nvPr/>
        </p:nvSpPr>
        <p:spPr>
          <a:xfrm>
            <a:off x="1756461" y="3522077"/>
            <a:ext cx="2133600" cy="1447800"/>
          </a:xfrm>
          <a:prstGeom prst="rect">
            <a:avLst/>
          </a:prstGeom>
          <a:gradFill>
            <a:gsLst>
              <a:gs pos="0">
                <a:srgbClr val="B4C999"/>
              </a:gs>
              <a:gs pos="50000">
                <a:srgbClr val="D0DCC0"/>
              </a:gs>
              <a:gs pos="100000">
                <a:srgbClr val="E7EDE0"/>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8" name="Google Shape;338;p29"/>
          <p:cNvSpPr/>
          <p:nvPr/>
        </p:nvSpPr>
        <p:spPr>
          <a:xfrm>
            <a:off x="1756461" y="4969877"/>
            <a:ext cx="2133600" cy="1447800"/>
          </a:xfrm>
          <a:prstGeom prst="rect">
            <a:avLst/>
          </a:prstGeom>
          <a:gradFill>
            <a:gsLst>
              <a:gs pos="0">
                <a:srgbClr val="BFB3B3"/>
              </a:gs>
              <a:gs pos="50000">
                <a:srgbClr val="D6CFCF"/>
              </a:gs>
              <a:gs pos="100000">
                <a:srgbClr val="EAE7E7"/>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9" name="Google Shape;339;p29"/>
          <p:cNvSpPr/>
          <p:nvPr/>
        </p:nvSpPr>
        <p:spPr>
          <a:xfrm>
            <a:off x="3890061" y="2074277"/>
            <a:ext cx="2133600" cy="1447800"/>
          </a:xfrm>
          <a:prstGeom prst="rect">
            <a:avLst/>
          </a:prstGeom>
          <a:gradFill>
            <a:gsLst>
              <a:gs pos="0">
                <a:srgbClr val="FFFFA9"/>
              </a:gs>
              <a:gs pos="50000">
                <a:srgbClr val="FFFFC8"/>
              </a:gs>
              <a:gs pos="100000">
                <a:srgbClr val="FFFFE3"/>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10" name="Google Shape;340;p29"/>
          <p:cNvSpPr/>
          <p:nvPr/>
        </p:nvSpPr>
        <p:spPr>
          <a:xfrm>
            <a:off x="3890061" y="3522077"/>
            <a:ext cx="2133600" cy="1447800"/>
          </a:xfrm>
          <a:prstGeom prst="rect">
            <a:avLst/>
          </a:prstGeom>
          <a:gradFill>
            <a:gsLst>
              <a:gs pos="0">
                <a:srgbClr val="B9C1DD"/>
              </a:gs>
              <a:gs pos="50000">
                <a:srgbClr val="D2D7E9"/>
              </a:gs>
              <a:gs pos="100000">
                <a:srgbClr val="E8EAF4"/>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11" name="Google Shape;341;p29"/>
          <p:cNvSpPr/>
          <p:nvPr/>
        </p:nvSpPr>
        <p:spPr>
          <a:xfrm>
            <a:off x="3890061" y="4969877"/>
            <a:ext cx="2133600" cy="1447800"/>
          </a:xfrm>
          <a:prstGeom prst="rect">
            <a:avLst/>
          </a:prstGeom>
          <a:gradFill>
            <a:gsLst>
              <a:gs pos="0">
                <a:srgbClr val="FFD3AB"/>
              </a:gs>
              <a:gs pos="50000">
                <a:srgbClr val="FFE2CA"/>
              </a:gs>
              <a:gs pos="100000">
                <a:srgbClr val="FFF0E4"/>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12" name="Google Shape;342;p29"/>
          <p:cNvSpPr/>
          <p:nvPr/>
        </p:nvSpPr>
        <p:spPr>
          <a:xfrm>
            <a:off x="6023661" y="2074277"/>
            <a:ext cx="2133600" cy="1447800"/>
          </a:xfrm>
          <a:prstGeom prst="rect">
            <a:avLst/>
          </a:prstGeom>
          <a:gradFill>
            <a:gsLst>
              <a:gs pos="0">
                <a:srgbClr val="FFD3A6"/>
              </a:gs>
              <a:gs pos="50000">
                <a:srgbClr val="FFE2C7"/>
              </a:gs>
              <a:gs pos="100000">
                <a:srgbClr val="FFF1E2"/>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13" name="Google Shape;343;p29"/>
          <p:cNvSpPr/>
          <p:nvPr/>
        </p:nvSpPr>
        <p:spPr>
          <a:xfrm>
            <a:off x="6023661" y="3522077"/>
            <a:ext cx="2133600" cy="1447800"/>
          </a:xfrm>
          <a:prstGeom prst="rect">
            <a:avLst/>
          </a:prstGeom>
          <a:gradFill>
            <a:gsLst>
              <a:gs pos="0">
                <a:srgbClr val="8CDE9E"/>
              </a:gs>
              <a:gs pos="50000">
                <a:srgbClr val="BAE8C3"/>
              </a:gs>
              <a:gs pos="100000">
                <a:srgbClr val="DEF2E1"/>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14" name="Google Shape;344;p29"/>
          <p:cNvSpPr/>
          <p:nvPr/>
        </p:nvSpPr>
        <p:spPr>
          <a:xfrm>
            <a:off x="6023661" y="4969877"/>
            <a:ext cx="2133600" cy="1447800"/>
          </a:xfrm>
          <a:prstGeom prst="rect">
            <a:avLst/>
          </a:prstGeom>
          <a:gradFill>
            <a:gsLst>
              <a:gs pos="0">
                <a:srgbClr val="FFFF7E"/>
              </a:gs>
              <a:gs pos="50000">
                <a:srgbClr val="FFFFB1"/>
              </a:gs>
              <a:gs pos="100000">
                <a:srgbClr val="FFFFD9"/>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15" name="Google Shape;345;p29"/>
          <p:cNvSpPr/>
          <p:nvPr/>
        </p:nvSpPr>
        <p:spPr>
          <a:xfrm>
            <a:off x="8157261" y="2074277"/>
            <a:ext cx="2133600" cy="1447800"/>
          </a:xfrm>
          <a:prstGeom prst="rect">
            <a:avLst/>
          </a:prstGeom>
          <a:gradFill>
            <a:gsLst>
              <a:gs pos="0">
                <a:srgbClr val="FFA8A6"/>
              </a:gs>
              <a:gs pos="50000">
                <a:srgbClr val="FFC9C7"/>
              </a:gs>
              <a:gs pos="100000">
                <a:srgbClr val="FFE3E3"/>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16" name="Google Shape;346;p29"/>
          <p:cNvSpPr/>
          <p:nvPr/>
        </p:nvSpPr>
        <p:spPr>
          <a:xfrm>
            <a:off x="8157261" y="3522077"/>
            <a:ext cx="2133600" cy="1447800"/>
          </a:xfrm>
          <a:prstGeom prst="rect">
            <a:avLst/>
          </a:prstGeom>
          <a:gradFill>
            <a:gsLst>
              <a:gs pos="0">
                <a:srgbClr val="A9A0B9"/>
              </a:gs>
              <a:gs pos="50000">
                <a:srgbClr val="CAC5D3"/>
              </a:gs>
              <a:gs pos="100000">
                <a:srgbClr val="E4E2E9"/>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17" name="Google Shape;347;p29"/>
          <p:cNvSpPr/>
          <p:nvPr/>
        </p:nvSpPr>
        <p:spPr>
          <a:xfrm>
            <a:off x="8157261" y="4969877"/>
            <a:ext cx="2133600" cy="1447800"/>
          </a:xfrm>
          <a:prstGeom prst="rect">
            <a:avLst/>
          </a:prstGeom>
          <a:gradFill>
            <a:gsLst>
              <a:gs pos="0">
                <a:srgbClr val="FFA383"/>
              </a:gs>
              <a:gs pos="50000">
                <a:srgbClr val="FFC6B4"/>
              </a:gs>
              <a:gs pos="100000">
                <a:srgbClr val="FFE1DB"/>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18" name="Google Shape;348;p29"/>
          <p:cNvSpPr txBox="1"/>
          <p:nvPr/>
        </p:nvSpPr>
        <p:spPr>
          <a:xfrm>
            <a:off x="1699397" y="2057400"/>
            <a:ext cx="2247731" cy="338554"/>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Celestial Phenomena</a:t>
            </a:r>
            <a:endParaRPr sz="1600" b="1">
              <a:solidFill>
                <a:schemeClr val="dk1"/>
              </a:solidFill>
              <a:latin typeface="Arial"/>
              <a:ea typeface="Arial"/>
              <a:cs typeface="Arial"/>
              <a:sym typeface="Arial"/>
            </a:endParaRPr>
          </a:p>
        </p:txBody>
      </p:sp>
      <p:sp>
        <p:nvSpPr>
          <p:cNvPr id="19" name="Google Shape;349;p29"/>
          <p:cNvSpPr txBox="1"/>
          <p:nvPr/>
        </p:nvSpPr>
        <p:spPr>
          <a:xfrm>
            <a:off x="1861194" y="2328408"/>
            <a:ext cx="1981200" cy="1277273"/>
          </a:xfrm>
          <a:prstGeom prst="rect">
            <a:avLst/>
          </a:prstGeom>
          <a:noFill/>
          <a:ln>
            <a:noFill/>
          </a:ln>
        </p:spPr>
        <p:txBody>
          <a:bodyPr spcFirstLastPara="1" wrap="square" lIns="91425" tIns="45700" rIns="91425" bIns="45700" anchor="t" anchorCtr="0">
            <a:noAutofit/>
          </a:bodyPr>
          <a:lstStyle/>
          <a:p>
            <a:r>
              <a:rPr lang="en-US" sz="1100">
                <a:solidFill>
                  <a:schemeClr val="dk1"/>
                </a:solidFill>
                <a:latin typeface="Arial"/>
                <a:ea typeface="Arial"/>
                <a:cs typeface="Arial"/>
                <a:sym typeface="Arial"/>
              </a:rPr>
              <a:t>sun</a:t>
            </a:r>
            <a:endParaRPr/>
          </a:p>
          <a:p>
            <a:r>
              <a:rPr lang="en-US" sz="1100">
                <a:solidFill>
                  <a:schemeClr val="dk1"/>
                </a:solidFill>
                <a:latin typeface="Arial"/>
                <a:ea typeface="Arial"/>
                <a:cs typeface="Arial"/>
                <a:sym typeface="Arial"/>
              </a:rPr>
              <a:t>moon</a:t>
            </a:r>
            <a:endParaRPr/>
          </a:p>
          <a:p>
            <a:r>
              <a:rPr lang="en-US" sz="1100">
                <a:solidFill>
                  <a:schemeClr val="dk1"/>
                </a:solidFill>
                <a:latin typeface="Arial"/>
                <a:ea typeface="Arial"/>
                <a:cs typeface="Arial"/>
                <a:sym typeface="Arial"/>
              </a:rPr>
              <a:t>stars</a:t>
            </a:r>
            <a:endParaRPr/>
          </a:p>
          <a:p>
            <a:r>
              <a:rPr lang="en-US" sz="1100">
                <a:solidFill>
                  <a:schemeClr val="dk1"/>
                </a:solidFill>
                <a:latin typeface="Arial"/>
                <a:ea typeface="Arial"/>
                <a:cs typeface="Arial"/>
                <a:sym typeface="Arial"/>
              </a:rPr>
              <a:t>day/night,</a:t>
            </a:r>
            <a:endParaRPr/>
          </a:p>
          <a:p>
            <a:r>
              <a:rPr lang="en-US" sz="1100">
                <a:solidFill>
                  <a:schemeClr val="dk1"/>
                </a:solidFill>
                <a:latin typeface="Arial"/>
                <a:ea typeface="Arial"/>
                <a:cs typeface="Arial"/>
                <a:sym typeface="Arial"/>
              </a:rPr>
              <a:t>rotation</a:t>
            </a:r>
            <a:endParaRPr/>
          </a:p>
          <a:p>
            <a:r>
              <a:rPr lang="en-US" sz="1100">
                <a:solidFill>
                  <a:schemeClr val="dk1"/>
                </a:solidFill>
                <a:latin typeface="Arial"/>
                <a:ea typeface="Arial"/>
                <a:cs typeface="Arial"/>
                <a:sym typeface="Arial"/>
              </a:rPr>
              <a:t>revolution</a:t>
            </a:r>
            <a:endParaRPr/>
          </a:p>
          <a:p>
            <a:endParaRPr sz="1100">
              <a:solidFill>
                <a:schemeClr val="dk1"/>
              </a:solidFill>
              <a:latin typeface="Arial"/>
              <a:ea typeface="Arial"/>
              <a:cs typeface="Arial"/>
              <a:sym typeface="Arial"/>
            </a:endParaRPr>
          </a:p>
        </p:txBody>
      </p:sp>
      <p:sp>
        <p:nvSpPr>
          <p:cNvPr id="20" name="Google Shape;350;p29"/>
          <p:cNvSpPr txBox="1"/>
          <p:nvPr/>
        </p:nvSpPr>
        <p:spPr>
          <a:xfrm>
            <a:off x="4356537" y="2057400"/>
            <a:ext cx="1130438" cy="338554"/>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The Earth</a:t>
            </a:r>
            <a:endParaRPr sz="1600" b="1">
              <a:solidFill>
                <a:schemeClr val="dk1"/>
              </a:solidFill>
              <a:latin typeface="Arial"/>
              <a:ea typeface="Arial"/>
              <a:cs typeface="Arial"/>
              <a:sym typeface="Arial"/>
            </a:endParaRPr>
          </a:p>
        </p:txBody>
      </p:sp>
      <p:sp>
        <p:nvSpPr>
          <p:cNvPr id="21" name="Google Shape;351;p29"/>
          <p:cNvSpPr txBox="1"/>
          <p:nvPr/>
        </p:nvSpPr>
        <p:spPr>
          <a:xfrm>
            <a:off x="3862236" y="2335842"/>
            <a:ext cx="2246316" cy="1277273"/>
          </a:xfrm>
          <a:prstGeom prst="rect">
            <a:avLst/>
          </a:prstGeom>
          <a:noFill/>
          <a:ln>
            <a:noFill/>
          </a:ln>
        </p:spPr>
        <p:txBody>
          <a:bodyPr spcFirstLastPara="1" wrap="square" lIns="91425" tIns="45700" rIns="91425" bIns="45700" anchor="t" anchorCtr="0">
            <a:noAutofit/>
          </a:bodyPr>
          <a:lstStyle/>
          <a:p>
            <a:r>
              <a:rPr lang="en-US" sz="1100">
                <a:solidFill>
                  <a:schemeClr val="dk1"/>
                </a:solidFill>
                <a:latin typeface="Arial"/>
                <a:ea typeface="Arial"/>
                <a:cs typeface="Arial"/>
                <a:sym typeface="Arial"/>
              </a:rPr>
              <a:t>air</a:t>
            </a:r>
            <a:endParaRPr/>
          </a:p>
          <a:p>
            <a:r>
              <a:rPr lang="en-US" sz="1100">
                <a:solidFill>
                  <a:schemeClr val="dk1"/>
                </a:solidFill>
                <a:latin typeface="Arial"/>
                <a:ea typeface="Arial"/>
                <a:cs typeface="Arial"/>
                <a:sym typeface="Arial"/>
              </a:rPr>
              <a:t>water</a:t>
            </a:r>
            <a:endParaRPr/>
          </a:p>
          <a:p>
            <a:r>
              <a:rPr lang="en-US" sz="1100">
                <a:solidFill>
                  <a:schemeClr val="dk1"/>
                </a:solidFill>
                <a:latin typeface="Arial"/>
                <a:ea typeface="Arial"/>
                <a:cs typeface="Arial"/>
                <a:sym typeface="Arial"/>
              </a:rPr>
              <a:t>land</a:t>
            </a:r>
            <a:endParaRPr/>
          </a:p>
          <a:p>
            <a:r>
              <a:rPr lang="en-US" sz="1100">
                <a:solidFill>
                  <a:schemeClr val="dk1"/>
                </a:solidFill>
                <a:latin typeface="Arial"/>
                <a:ea typeface="Arial"/>
                <a:cs typeface="Arial"/>
                <a:sym typeface="Arial"/>
              </a:rPr>
              <a:t>weather</a:t>
            </a:r>
            <a:endParaRPr/>
          </a:p>
          <a:p>
            <a:r>
              <a:rPr lang="en-US" sz="1100">
                <a:solidFill>
                  <a:schemeClr val="dk1"/>
                </a:solidFill>
                <a:latin typeface="Arial"/>
                <a:ea typeface="Arial"/>
                <a:cs typeface="Arial"/>
                <a:sym typeface="Arial"/>
              </a:rPr>
              <a:t>precipitation</a:t>
            </a:r>
            <a:endParaRPr/>
          </a:p>
          <a:p>
            <a:r>
              <a:rPr lang="en-US" sz="1100">
                <a:solidFill>
                  <a:schemeClr val="dk1"/>
                </a:solidFill>
                <a:latin typeface="Arial"/>
                <a:ea typeface="Arial"/>
                <a:cs typeface="Arial"/>
                <a:sym typeface="Arial"/>
              </a:rPr>
              <a:t>erosion</a:t>
            </a:r>
            <a:endParaRPr/>
          </a:p>
          <a:p>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sp>
        <p:nvSpPr>
          <p:cNvPr id="22" name="Google Shape;352;p29"/>
          <p:cNvSpPr txBox="1"/>
          <p:nvPr/>
        </p:nvSpPr>
        <p:spPr>
          <a:xfrm>
            <a:off x="6470296" y="2067626"/>
            <a:ext cx="801823" cy="338554"/>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Matter</a:t>
            </a:r>
            <a:endParaRPr sz="1600" b="1">
              <a:solidFill>
                <a:schemeClr val="dk1"/>
              </a:solidFill>
              <a:latin typeface="Arial"/>
              <a:ea typeface="Arial"/>
              <a:cs typeface="Arial"/>
              <a:sym typeface="Arial"/>
            </a:endParaRPr>
          </a:p>
        </p:txBody>
      </p:sp>
      <p:sp>
        <p:nvSpPr>
          <p:cNvPr id="23" name="Google Shape;353;p29"/>
          <p:cNvSpPr txBox="1"/>
          <p:nvPr/>
        </p:nvSpPr>
        <p:spPr>
          <a:xfrm>
            <a:off x="6071328" y="2327074"/>
            <a:ext cx="2246316" cy="1107996"/>
          </a:xfrm>
          <a:prstGeom prst="rect">
            <a:avLst/>
          </a:prstGeom>
          <a:noFill/>
          <a:ln>
            <a:noFill/>
          </a:ln>
        </p:spPr>
        <p:txBody>
          <a:bodyPr spcFirstLastPara="1" wrap="square" lIns="91425" tIns="45700" rIns="91425" bIns="45700" anchor="t" anchorCtr="0">
            <a:noAutofit/>
          </a:bodyPr>
          <a:lstStyle/>
          <a:p>
            <a:r>
              <a:rPr lang="en-US" sz="1100">
                <a:solidFill>
                  <a:schemeClr val="dk1"/>
                </a:solidFill>
                <a:latin typeface="Arial"/>
                <a:ea typeface="Arial"/>
                <a:cs typeface="Arial"/>
                <a:sym typeface="Arial"/>
              </a:rPr>
              <a:t>solid/liquid/gas</a:t>
            </a:r>
            <a:endParaRPr/>
          </a:p>
          <a:p>
            <a:r>
              <a:rPr lang="en-US" sz="1100">
                <a:solidFill>
                  <a:schemeClr val="dk1"/>
                </a:solidFill>
                <a:latin typeface="Arial"/>
                <a:ea typeface="Arial"/>
                <a:cs typeface="Arial"/>
                <a:sym typeface="Arial"/>
              </a:rPr>
              <a:t>properties</a:t>
            </a:r>
            <a:endParaRPr/>
          </a:p>
          <a:p>
            <a:r>
              <a:rPr lang="en-US" sz="1100">
                <a:solidFill>
                  <a:schemeClr val="dk1"/>
                </a:solidFill>
                <a:latin typeface="Arial"/>
                <a:ea typeface="Arial"/>
                <a:cs typeface="Arial"/>
                <a:sym typeface="Arial"/>
              </a:rPr>
              <a:t>conductivity</a:t>
            </a:r>
            <a:endParaRPr/>
          </a:p>
          <a:p>
            <a:r>
              <a:rPr lang="en-US" sz="1100">
                <a:solidFill>
                  <a:schemeClr val="dk1"/>
                </a:solidFill>
                <a:latin typeface="Arial"/>
                <a:ea typeface="Arial"/>
                <a:cs typeface="Arial"/>
                <a:sym typeface="Arial"/>
              </a:rPr>
              <a:t>texture</a:t>
            </a:r>
            <a:endParaRPr/>
          </a:p>
          <a:p>
            <a:r>
              <a:rPr lang="en-US" sz="1100">
                <a:solidFill>
                  <a:schemeClr val="dk1"/>
                </a:solidFill>
                <a:latin typeface="Arial"/>
                <a:ea typeface="Arial"/>
                <a:cs typeface="Arial"/>
                <a:sym typeface="Arial"/>
              </a:rPr>
              <a:t>temperature</a:t>
            </a:r>
            <a:endParaRPr/>
          </a:p>
          <a:p>
            <a:r>
              <a:rPr lang="en-US" sz="1100">
                <a:solidFill>
                  <a:schemeClr val="dk1"/>
                </a:solidFill>
                <a:latin typeface="Arial"/>
                <a:ea typeface="Arial"/>
                <a:cs typeface="Arial"/>
                <a:sym typeface="Arial"/>
              </a:rPr>
              <a:t>measuring tools</a:t>
            </a:r>
            <a:endParaRPr sz="1100">
              <a:solidFill>
                <a:schemeClr val="dk1"/>
              </a:solidFill>
              <a:latin typeface="Arial"/>
              <a:ea typeface="Arial"/>
              <a:cs typeface="Arial"/>
              <a:sym typeface="Arial"/>
            </a:endParaRPr>
          </a:p>
        </p:txBody>
      </p:sp>
      <p:sp>
        <p:nvSpPr>
          <p:cNvPr id="24" name="Google Shape;354;p29"/>
          <p:cNvSpPr txBox="1"/>
          <p:nvPr/>
        </p:nvSpPr>
        <p:spPr>
          <a:xfrm>
            <a:off x="8614926" y="2067626"/>
            <a:ext cx="878767" cy="338554"/>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Energy</a:t>
            </a:r>
            <a:endParaRPr sz="1600" b="1">
              <a:solidFill>
                <a:schemeClr val="dk1"/>
              </a:solidFill>
              <a:latin typeface="Arial"/>
              <a:ea typeface="Arial"/>
              <a:cs typeface="Arial"/>
              <a:sym typeface="Arial"/>
            </a:endParaRPr>
          </a:p>
        </p:txBody>
      </p:sp>
      <p:sp>
        <p:nvSpPr>
          <p:cNvPr id="25" name="Google Shape;355;p29"/>
          <p:cNvSpPr txBox="1"/>
          <p:nvPr/>
        </p:nvSpPr>
        <p:spPr>
          <a:xfrm>
            <a:off x="8293591" y="2335842"/>
            <a:ext cx="1940205" cy="1277273"/>
          </a:xfrm>
          <a:prstGeom prst="rect">
            <a:avLst/>
          </a:prstGeom>
          <a:noFill/>
          <a:ln>
            <a:noFill/>
          </a:ln>
        </p:spPr>
        <p:txBody>
          <a:bodyPr spcFirstLastPara="1" wrap="square" lIns="91425" tIns="45700" rIns="91425" bIns="45700" anchor="t" anchorCtr="0">
            <a:noAutofit/>
          </a:bodyPr>
          <a:lstStyle/>
          <a:p>
            <a:r>
              <a:rPr lang="en-US" sz="1100">
                <a:solidFill>
                  <a:schemeClr val="dk1"/>
                </a:solidFill>
                <a:latin typeface="Arial"/>
                <a:ea typeface="Arial"/>
                <a:cs typeface="Arial"/>
                <a:sym typeface="Arial"/>
              </a:rPr>
              <a:t>forms</a:t>
            </a:r>
            <a:endParaRPr/>
          </a:p>
          <a:p>
            <a:r>
              <a:rPr lang="en-US" sz="1100">
                <a:solidFill>
                  <a:schemeClr val="dk1"/>
                </a:solidFill>
                <a:latin typeface="Arial"/>
                <a:ea typeface="Arial"/>
                <a:cs typeface="Arial"/>
                <a:sym typeface="Arial"/>
              </a:rPr>
              <a:t>energy transfer</a:t>
            </a:r>
            <a:endParaRPr/>
          </a:p>
          <a:p>
            <a:r>
              <a:rPr lang="en-US" sz="1100">
                <a:solidFill>
                  <a:schemeClr val="dk1"/>
                </a:solidFill>
                <a:latin typeface="Arial"/>
                <a:ea typeface="Arial"/>
                <a:cs typeface="Arial"/>
                <a:sym typeface="Arial"/>
              </a:rPr>
              <a:t>heat</a:t>
            </a:r>
            <a:endParaRPr/>
          </a:p>
          <a:p>
            <a:r>
              <a:rPr lang="en-US" sz="1100">
                <a:solidFill>
                  <a:schemeClr val="dk1"/>
                </a:solidFill>
                <a:latin typeface="Arial"/>
                <a:ea typeface="Arial"/>
                <a:cs typeface="Arial"/>
                <a:sym typeface="Arial"/>
              </a:rPr>
              <a:t>electricity</a:t>
            </a:r>
            <a:endParaRPr/>
          </a:p>
          <a:p>
            <a:r>
              <a:rPr lang="en-US" sz="1100">
                <a:solidFill>
                  <a:schemeClr val="dk1"/>
                </a:solidFill>
                <a:latin typeface="Arial"/>
                <a:ea typeface="Arial"/>
                <a:cs typeface="Arial"/>
                <a:sym typeface="Arial"/>
              </a:rPr>
              <a:t>chemical energy</a:t>
            </a:r>
            <a:endParaRPr/>
          </a:p>
          <a:p>
            <a:r>
              <a:rPr lang="en-US" sz="1100">
                <a:solidFill>
                  <a:schemeClr val="dk1"/>
                </a:solidFill>
                <a:latin typeface="Arial"/>
                <a:ea typeface="Arial"/>
                <a:cs typeface="Arial"/>
                <a:sym typeface="Arial"/>
              </a:rPr>
              <a:t>energy conversion</a:t>
            </a:r>
            <a:endParaRPr/>
          </a:p>
          <a:p>
            <a:endParaRPr sz="1100">
              <a:solidFill>
                <a:schemeClr val="dk1"/>
              </a:solidFill>
              <a:latin typeface="Arial"/>
              <a:ea typeface="Arial"/>
              <a:cs typeface="Arial"/>
              <a:sym typeface="Arial"/>
            </a:endParaRPr>
          </a:p>
        </p:txBody>
      </p:sp>
      <p:sp>
        <p:nvSpPr>
          <p:cNvPr id="26" name="Google Shape;356;p29"/>
          <p:cNvSpPr txBox="1"/>
          <p:nvPr/>
        </p:nvSpPr>
        <p:spPr>
          <a:xfrm>
            <a:off x="2271192" y="3508775"/>
            <a:ext cx="856325" cy="338554"/>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Forces</a:t>
            </a:r>
            <a:endParaRPr sz="1600" b="1">
              <a:solidFill>
                <a:schemeClr val="dk1"/>
              </a:solidFill>
              <a:latin typeface="Arial"/>
              <a:ea typeface="Arial"/>
              <a:cs typeface="Arial"/>
              <a:sym typeface="Arial"/>
            </a:endParaRPr>
          </a:p>
        </p:txBody>
      </p:sp>
      <p:sp>
        <p:nvSpPr>
          <p:cNvPr id="27" name="Google Shape;357;p29"/>
          <p:cNvSpPr txBox="1"/>
          <p:nvPr/>
        </p:nvSpPr>
        <p:spPr>
          <a:xfrm>
            <a:off x="1837914" y="3752717"/>
            <a:ext cx="2245005" cy="1107996"/>
          </a:xfrm>
          <a:prstGeom prst="rect">
            <a:avLst/>
          </a:prstGeom>
          <a:noFill/>
          <a:ln>
            <a:noFill/>
          </a:ln>
        </p:spPr>
        <p:txBody>
          <a:bodyPr spcFirstLastPara="1" wrap="square" lIns="91425" tIns="45700" rIns="91425" bIns="45700" anchor="t" anchorCtr="0">
            <a:noAutofit/>
          </a:bodyPr>
          <a:lstStyle/>
          <a:p>
            <a:r>
              <a:rPr lang="en-US" sz="1100">
                <a:solidFill>
                  <a:schemeClr val="dk1"/>
                </a:solidFill>
                <a:latin typeface="Arial"/>
                <a:ea typeface="Arial"/>
                <a:cs typeface="Arial"/>
                <a:sym typeface="Arial"/>
              </a:rPr>
              <a:t>gravity</a:t>
            </a:r>
            <a:endParaRPr/>
          </a:p>
          <a:p>
            <a:r>
              <a:rPr lang="en-US" sz="1100">
                <a:solidFill>
                  <a:schemeClr val="dk1"/>
                </a:solidFill>
                <a:latin typeface="Arial"/>
                <a:ea typeface="Arial"/>
                <a:cs typeface="Arial"/>
                <a:sym typeface="Arial"/>
              </a:rPr>
              <a:t>magnetism</a:t>
            </a:r>
            <a:endParaRPr/>
          </a:p>
          <a:p>
            <a:r>
              <a:rPr lang="en-US" sz="1100">
                <a:solidFill>
                  <a:schemeClr val="dk1"/>
                </a:solidFill>
                <a:latin typeface="Arial"/>
                <a:ea typeface="Arial"/>
                <a:cs typeface="Arial"/>
                <a:sym typeface="Arial"/>
              </a:rPr>
              <a:t>force</a:t>
            </a:r>
            <a:endParaRPr/>
          </a:p>
          <a:p>
            <a:r>
              <a:rPr lang="en-US" sz="1100">
                <a:solidFill>
                  <a:schemeClr val="dk1"/>
                </a:solidFill>
                <a:latin typeface="Arial"/>
                <a:ea typeface="Arial"/>
                <a:cs typeface="Arial"/>
                <a:sym typeface="Arial"/>
              </a:rPr>
              <a:t>friction</a:t>
            </a:r>
            <a:endParaRPr/>
          </a:p>
          <a:p>
            <a:r>
              <a:rPr lang="en-US" sz="1100">
                <a:solidFill>
                  <a:schemeClr val="dk1"/>
                </a:solidFill>
                <a:latin typeface="Arial"/>
                <a:ea typeface="Arial"/>
                <a:cs typeface="Arial"/>
                <a:sym typeface="Arial"/>
              </a:rPr>
              <a:t>pull/pushing</a:t>
            </a:r>
            <a:endParaRPr/>
          </a:p>
          <a:p>
            <a:r>
              <a:rPr lang="en-US" sz="1100">
                <a:solidFill>
                  <a:schemeClr val="dk1"/>
                </a:solidFill>
                <a:latin typeface="Arial"/>
                <a:ea typeface="Arial"/>
                <a:cs typeface="Arial"/>
                <a:sym typeface="Arial"/>
              </a:rPr>
              <a:t>attraction</a:t>
            </a:r>
            <a:endParaRPr sz="1100">
              <a:solidFill>
                <a:schemeClr val="dk1"/>
              </a:solidFill>
              <a:latin typeface="Arial"/>
              <a:ea typeface="Arial"/>
              <a:cs typeface="Arial"/>
              <a:sym typeface="Arial"/>
            </a:endParaRPr>
          </a:p>
        </p:txBody>
      </p:sp>
      <p:sp>
        <p:nvSpPr>
          <p:cNvPr id="28" name="Google Shape;358;p29"/>
          <p:cNvSpPr txBox="1"/>
          <p:nvPr/>
        </p:nvSpPr>
        <p:spPr>
          <a:xfrm>
            <a:off x="4223621" y="3521464"/>
            <a:ext cx="1462260" cy="338554"/>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Living things</a:t>
            </a:r>
            <a:endParaRPr sz="1600" b="1">
              <a:solidFill>
                <a:schemeClr val="dk1"/>
              </a:solidFill>
              <a:latin typeface="Arial"/>
              <a:ea typeface="Arial"/>
              <a:cs typeface="Arial"/>
              <a:sym typeface="Arial"/>
            </a:endParaRPr>
          </a:p>
        </p:txBody>
      </p:sp>
      <p:sp>
        <p:nvSpPr>
          <p:cNvPr id="29" name="Google Shape;359;p29"/>
          <p:cNvSpPr txBox="1"/>
          <p:nvPr/>
        </p:nvSpPr>
        <p:spPr>
          <a:xfrm>
            <a:off x="3924061" y="3783641"/>
            <a:ext cx="2245005" cy="1107996"/>
          </a:xfrm>
          <a:prstGeom prst="rect">
            <a:avLst/>
          </a:prstGeom>
          <a:noFill/>
          <a:ln>
            <a:noFill/>
          </a:ln>
        </p:spPr>
        <p:txBody>
          <a:bodyPr spcFirstLastPara="1" wrap="square" lIns="91425" tIns="45700" rIns="91425" bIns="45700" anchor="t" anchorCtr="0">
            <a:noAutofit/>
          </a:bodyPr>
          <a:lstStyle/>
          <a:p>
            <a:r>
              <a:rPr lang="en-US" sz="1100">
                <a:solidFill>
                  <a:schemeClr val="dk1"/>
                </a:solidFill>
                <a:latin typeface="Arial"/>
                <a:ea typeface="Arial"/>
                <a:cs typeface="Arial"/>
                <a:sym typeface="Arial"/>
              </a:rPr>
              <a:t>living</a:t>
            </a:r>
            <a:endParaRPr/>
          </a:p>
          <a:p>
            <a:r>
              <a:rPr lang="en-US" sz="1100">
                <a:solidFill>
                  <a:schemeClr val="dk1"/>
                </a:solidFill>
                <a:latin typeface="Arial"/>
                <a:ea typeface="Arial"/>
                <a:cs typeface="Arial"/>
                <a:sym typeface="Arial"/>
              </a:rPr>
              <a:t>nonliving</a:t>
            </a:r>
            <a:endParaRPr/>
          </a:p>
          <a:p>
            <a:r>
              <a:rPr lang="en-US" sz="1100">
                <a:solidFill>
                  <a:schemeClr val="dk1"/>
                </a:solidFill>
                <a:latin typeface="Arial"/>
                <a:ea typeface="Arial"/>
                <a:cs typeface="Arial"/>
                <a:sym typeface="Arial"/>
              </a:rPr>
              <a:t>characteristics</a:t>
            </a:r>
            <a:endParaRPr/>
          </a:p>
          <a:p>
            <a:r>
              <a:rPr lang="en-US" sz="1100">
                <a:solidFill>
                  <a:schemeClr val="dk1"/>
                </a:solidFill>
                <a:latin typeface="Arial"/>
                <a:ea typeface="Arial"/>
                <a:cs typeface="Arial"/>
                <a:sym typeface="Arial"/>
              </a:rPr>
              <a:t>animals</a:t>
            </a:r>
            <a:endParaRPr/>
          </a:p>
          <a:p>
            <a:r>
              <a:rPr lang="en-US" sz="1100">
                <a:solidFill>
                  <a:schemeClr val="dk1"/>
                </a:solidFill>
                <a:latin typeface="Arial"/>
                <a:ea typeface="Arial"/>
                <a:cs typeface="Arial"/>
                <a:sym typeface="Arial"/>
              </a:rPr>
              <a:t>plants</a:t>
            </a:r>
            <a:endParaRPr/>
          </a:p>
          <a:p>
            <a:r>
              <a:rPr lang="en-US" sz="1100">
                <a:solidFill>
                  <a:schemeClr val="dk1"/>
                </a:solidFill>
                <a:latin typeface="Arial"/>
                <a:ea typeface="Arial"/>
                <a:cs typeface="Arial"/>
                <a:sym typeface="Arial"/>
              </a:rPr>
              <a:t>fish</a:t>
            </a:r>
            <a:endParaRPr sz="1100">
              <a:solidFill>
                <a:schemeClr val="dk1"/>
              </a:solidFill>
              <a:latin typeface="Arial"/>
              <a:ea typeface="Arial"/>
              <a:cs typeface="Arial"/>
              <a:sym typeface="Arial"/>
            </a:endParaRPr>
          </a:p>
        </p:txBody>
      </p:sp>
      <p:sp>
        <p:nvSpPr>
          <p:cNvPr id="30" name="Google Shape;360;p29"/>
          <p:cNvSpPr txBox="1"/>
          <p:nvPr/>
        </p:nvSpPr>
        <p:spPr>
          <a:xfrm>
            <a:off x="6380289" y="3540200"/>
            <a:ext cx="1279517" cy="338554"/>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Inheritance</a:t>
            </a:r>
            <a:endParaRPr sz="1600" b="1">
              <a:solidFill>
                <a:schemeClr val="dk1"/>
              </a:solidFill>
              <a:latin typeface="Arial"/>
              <a:ea typeface="Arial"/>
              <a:cs typeface="Arial"/>
              <a:sym typeface="Arial"/>
            </a:endParaRPr>
          </a:p>
        </p:txBody>
      </p:sp>
      <p:sp>
        <p:nvSpPr>
          <p:cNvPr id="31" name="Google Shape;361;p29"/>
          <p:cNvSpPr txBox="1"/>
          <p:nvPr/>
        </p:nvSpPr>
        <p:spPr>
          <a:xfrm>
            <a:off x="6080728" y="3802377"/>
            <a:ext cx="2245005" cy="1107996"/>
          </a:xfrm>
          <a:prstGeom prst="rect">
            <a:avLst/>
          </a:prstGeom>
          <a:noFill/>
          <a:ln>
            <a:noFill/>
          </a:ln>
        </p:spPr>
        <p:txBody>
          <a:bodyPr spcFirstLastPara="1" wrap="square" lIns="91425" tIns="45700" rIns="91425" bIns="45700" anchor="t" anchorCtr="0">
            <a:noAutofit/>
          </a:bodyPr>
          <a:lstStyle/>
          <a:p>
            <a:r>
              <a:rPr lang="en-US" sz="1100">
                <a:solidFill>
                  <a:schemeClr val="dk1"/>
                </a:solidFill>
                <a:latin typeface="Arial"/>
                <a:ea typeface="Arial"/>
                <a:cs typeface="Arial"/>
                <a:sym typeface="Arial"/>
              </a:rPr>
              <a:t>inherited traits</a:t>
            </a:r>
            <a:endParaRPr/>
          </a:p>
          <a:p>
            <a:r>
              <a:rPr lang="en-US" sz="1100">
                <a:solidFill>
                  <a:schemeClr val="dk1"/>
                </a:solidFill>
                <a:latin typeface="Arial"/>
                <a:ea typeface="Arial"/>
                <a:cs typeface="Arial"/>
                <a:sym typeface="Arial"/>
              </a:rPr>
              <a:t>resemblance</a:t>
            </a:r>
            <a:endParaRPr/>
          </a:p>
          <a:p>
            <a:r>
              <a:rPr lang="en-US" sz="1100">
                <a:solidFill>
                  <a:schemeClr val="dk1"/>
                </a:solidFill>
                <a:latin typeface="Arial"/>
                <a:ea typeface="Arial"/>
                <a:cs typeface="Arial"/>
                <a:sym typeface="Arial"/>
              </a:rPr>
              <a:t>acquired traits</a:t>
            </a:r>
            <a:endParaRPr/>
          </a:p>
          <a:p>
            <a:r>
              <a:rPr lang="en-US" sz="1100">
                <a:solidFill>
                  <a:schemeClr val="dk1"/>
                </a:solidFill>
                <a:latin typeface="Arial"/>
                <a:ea typeface="Arial"/>
                <a:cs typeface="Arial"/>
                <a:sym typeface="Arial"/>
              </a:rPr>
              <a:t>learned traits</a:t>
            </a:r>
            <a:endParaRPr/>
          </a:p>
          <a:p>
            <a:r>
              <a:rPr lang="en-US" sz="1100">
                <a:solidFill>
                  <a:schemeClr val="dk1"/>
                </a:solidFill>
                <a:latin typeface="Arial"/>
                <a:ea typeface="Arial"/>
                <a:cs typeface="Arial"/>
                <a:sym typeface="Arial"/>
              </a:rPr>
              <a:t>body features</a:t>
            </a:r>
            <a:endParaRPr/>
          </a:p>
          <a:p>
            <a:r>
              <a:rPr lang="en-US" sz="1100">
                <a:solidFill>
                  <a:schemeClr val="dk1"/>
                </a:solidFill>
                <a:latin typeface="Arial"/>
                <a:ea typeface="Arial"/>
                <a:cs typeface="Arial"/>
                <a:sym typeface="Arial"/>
              </a:rPr>
              <a:t>skills</a:t>
            </a:r>
            <a:endParaRPr sz="1100">
              <a:solidFill>
                <a:schemeClr val="dk1"/>
              </a:solidFill>
              <a:latin typeface="Arial"/>
              <a:ea typeface="Arial"/>
              <a:cs typeface="Arial"/>
              <a:sym typeface="Arial"/>
            </a:endParaRPr>
          </a:p>
        </p:txBody>
      </p:sp>
      <p:sp>
        <p:nvSpPr>
          <p:cNvPr id="32" name="Google Shape;362;p29"/>
          <p:cNvSpPr txBox="1"/>
          <p:nvPr/>
        </p:nvSpPr>
        <p:spPr>
          <a:xfrm>
            <a:off x="8363681" y="3561593"/>
            <a:ext cx="2002510" cy="584775"/>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The Environment and Adaptation</a:t>
            </a:r>
            <a:endParaRPr sz="1600" b="1">
              <a:solidFill>
                <a:schemeClr val="dk1"/>
              </a:solidFill>
              <a:latin typeface="Arial"/>
              <a:ea typeface="Arial"/>
              <a:cs typeface="Arial"/>
              <a:sym typeface="Arial"/>
            </a:endParaRPr>
          </a:p>
        </p:txBody>
      </p:sp>
      <p:sp>
        <p:nvSpPr>
          <p:cNvPr id="33" name="Google Shape;363;p29"/>
          <p:cNvSpPr txBox="1"/>
          <p:nvPr/>
        </p:nvSpPr>
        <p:spPr>
          <a:xfrm>
            <a:off x="8242434" y="4061346"/>
            <a:ext cx="2245005" cy="938719"/>
          </a:xfrm>
          <a:prstGeom prst="rect">
            <a:avLst/>
          </a:prstGeom>
          <a:noFill/>
          <a:ln>
            <a:noFill/>
          </a:ln>
        </p:spPr>
        <p:txBody>
          <a:bodyPr spcFirstLastPara="1" wrap="square" lIns="91425" tIns="45700" rIns="91425" bIns="45700" anchor="t" anchorCtr="0">
            <a:noAutofit/>
          </a:bodyPr>
          <a:lstStyle/>
          <a:p>
            <a:r>
              <a:rPr lang="en-US" sz="1100">
                <a:solidFill>
                  <a:schemeClr val="dk1"/>
                </a:solidFill>
                <a:latin typeface="Arial"/>
                <a:ea typeface="Arial"/>
                <a:cs typeface="Arial"/>
                <a:sym typeface="Arial"/>
              </a:rPr>
              <a:t>senses</a:t>
            </a:r>
            <a:endParaRPr/>
          </a:p>
          <a:p>
            <a:r>
              <a:rPr lang="en-US" sz="1100">
                <a:solidFill>
                  <a:schemeClr val="dk1"/>
                </a:solidFill>
                <a:latin typeface="Arial"/>
                <a:ea typeface="Arial"/>
                <a:cs typeface="Arial"/>
                <a:sym typeface="Arial"/>
              </a:rPr>
              <a:t>habitats</a:t>
            </a:r>
            <a:endParaRPr/>
          </a:p>
          <a:p>
            <a:r>
              <a:rPr lang="en-US" sz="1100">
                <a:solidFill>
                  <a:schemeClr val="dk1"/>
                </a:solidFill>
                <a:latin typeface="Arial"/>
                <a:ea typeface="Arial"/>
                <a:cs typeface="Arial"/>
                <a:sym typeface="Arial"/>
              </a:rPr>
              <a:t>behavior</a:t>
            </a:r>
            <a:endParaRPr/>
          </a:p>
          <a:p>
            <a:r>
              <a:rPr lang="en-US" sz="1100">
                <a:solidFill>
                  <a:schemeClr val="dk1"/>
                </a:solidFill>
                <a:latin typeface="Arial"/>
                <a:ea typeface="Arial"/>
                <a:cs typeface="Arial"/>
                <a:sym typeface="Arial"/>
              </a:rPr>
              <a:t>camouflage</a:t>
            </a:r>
            <a:endParaRPr/>
          </a:p>
          <a:p>
            <a:r>
              <a:rPr lang="en-US" sz="1100">
                <a:solidFill>
                  <a:schemeClr val="dk1"/>
                </a:solidFill>
                <a:latin typeface="Arial"/>
                <a:ea typeface="Arial"/>
                <a:cs typeface="Arial"/>
                <a:sym typeface="Arial"/>
              </a:rPr>
              <a:t>survival</a:t>
            </a:r>
            <a:endParaRPr sz="1100">
              <a:solidFill>
                <a:schemeClr val="dk1"/>
              </a:solidFill>
              <a:latin typeface="Arial"/>
              <a:ea typeface="Arial"/>
              <a:cs typeface="Arial"/>
              <a:sym typeface="Arial"/>
            </a:endParaRPr>
          </a:p>
        </p:txBody>
      </p:sp>
      <p:sp>
        <p:nvSpPr>
          <p:cNvPr id="34" name="Google Shape;364;p29"/>
          <p:cNvSpPr txBox="1"/>
          <p:nvPr/>
        </p:nvSpPr>
        <p:spPr>
          <a:xfrm>
            <a:off x="1877173" y="5003049"/>
            <a:ext cx="1874231" cy="338554"/>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Continuity of Life</a:t>
            </a:r>
            <a:endParaRPr sz="1600" b="1">
              <a:solidFill>
                <a:schemeClr val="dk1"/>
              </a:solidFill>
              <a:latin typeface="Arial"/>
              <a:ea typeface="Arial"/>
              <a:cs typeface="Arial"/>
              <a:sym typeface="Arial"/>
            </a:endParaRPr>
          </a:p>
        </p:txBody>
      </p:sp>
      <p:sp>
        <p:nvSpPr>
          <p:cNvPr id="35" name="Google Shape;365;p29"/>
          <p:cNvSpPr txBox="1"/>
          <p:nvPr/>
        </p:nvSpPr>
        <p:spPr>
          <a:xfrm>
            <a:off x="1842566" y="5272725"/>
            <a:ext cx="2245005" cy="1277273"/>
          </a:xfrm>
          <a:prstGeom prst="rect">
            <a:avLst/>
          </a:prstGeom>
          <a:noFill/>
          <a:ln>
            <a:noFill/>
          </a:ln>
        </p:spPr>
        <p:txBody>
          <a:bodyPr spcFirstLastPara="1" wrap="square" lIns="91425" tIns="45700" rIns="91425" bIns="45700" anchor="t" anchorCtr="0">
            <a:noAutofit/>
          </a:bodyPr>
          <a:lstStyle/>
          <a:p>
            <a:r>
              <a:rPr lang="en-US" sz="1100">
                <a:solidFill>
                  <a:schemeClr val="dk1"/>
                </a:solidFill>
                <a:latin typeface="Arial"/>
                <a:ea typeface="Arial"/>
                <a:cs typeface="Arial"/>
                <a:sym typeface="Arial"/>
              </a:rPr>
              <a:t>life cycle</a:t>
            </a:r>
            <a:endParaRPr/>
          </a:p>
          <a:p>
            <a:r>
              <a:rPr lang="en-US" sz="1100">
                <a:solidFill>
                  <a:schemeClr val="dk1"/>
                </a:solidFill>
                <a:latin typeface="Arial"/>
                <a:ea typeface="Arial"/>
                <a:cs typeface="Arial"/>
                <a:sym typeface="Arial"/>
              </a:rPr>
              <a:t>life span</a:t>
            </a:r>
            <a:endParaRPr/>
          </a:p>
          <a:p>
            <a:r>
              <a:rPr lang="en-US" sz="1100">
                <a:solidFill>
                  <a:schemeClr val="dk1"/>
                </a:solidFill>
                <a:latin typeface="Arial"/>
                <a:ea typeface="Arial"/>
                <a:cs typeface="Arial"/>
                <a:sym typeface="Arial"/>
              </a:rPr>
              <a:t>offspring</a:t>
            </a:r>
            <a:endParaRPr/>
          </a:p>
          <a:p>
            <a:r>
              <a:rPr lang="en-US" sz="1100">
                <a:solidFill>
                  <a:schemeClr val="dk1"/>
                </a:solidFill>
                <a:latin typeface="Arial"/>
                <a:ea typeface="Arial"/>
                <a:cs typeface="Arial"/>
                <a:sym typeface="Arial"/>
              </a:rPr>
              <a:t>reproduction</a:t>
            </a:r>
            <a:endParaRPr/>
          </a:p>
          <a:p>
            <a:r>
              <a:rPr lang="en-US" sz="1100">
                <a:solidFill>
                  <a:schemeClr val="dk1"/>
                </a:solidFill>
                <a:latin typeface="Arial"/>
                <a:ea typeface="Arial"/>
                <a:cs typeface="Arial"/>
                <a:sym typeface="Arial"/>
              </a:rPr>
              <a:t>coloration</a:t>
            </a:r>
            <a:endParaRPr/>
          </a:p>
          <a:p>
            <a:r>
              <a:rPr lang="en-US" sz="1100">
                <a:solidFill>
                  <a:schemeClr val="dk1"/>
                </a:solidFill>
                <a:latin typeface="Arial"/>
                <a:ea typeface="Arial"/>
                <a:cs typeface="Arial"/>
                <a:sym typeface="Arial"/>
              </a:rPr>
              <a:t>mating</a:t>
            </a:r>
            <a:endParaRPr/>
          </a:p>
          <a:p>
            <a:endParaRPr sz="1100">
              <a:solidFill>
                <a:schemeClr val="dk1"/>
              </a:solidFill>
              <a:latin typeface="Arial"/>
              <a:ea typeface="Arial"/>
              <a:cs typeface="Arial"/>
              <a:sym typeface="Arial"/>
            </a:endParaRPr>
          </a:p>
        </p:txBody>
      </p:sp>
      <p:sp>
        <p:nvSpPr>
          <p:cNvPr id="36" name="Google Shape;366;p29"/>
          <p:cNvSpPr txBox="1"/>
          <p:nvPr/>
        </p:nvSpPr>
        <p:spPr>
          <a:xfrm>
            <a:off x="4179780" y="4988755"/>
            <a:ext cx="1587294" cy="338554"/>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Life Functions</a:t>
            </a:r>
            <a:endParaRPr sz="1600" b="1">
              <a:solidFill>
                <a:schemeClr val="dk1"/>
              </a:solidFill>
              <a:latin typeface="Arial"/>
              <a:ea typeface="Arial"/>
              <a:cs typeface="Arial"/>
              <a:sym typeface="Arial"/>
            </a:endParaRPr>
          </a:p>
        </p:txBody>
      </p:sp>
      <p:sp>
        <p:nvSpPr>
          <p:cNvPr id="37" name="Google Shape;367;p29"/>
          <p:cNvSpPr txBox="1"/>
          <p:nvPr/>
        </p:nvSpPr>
        <p:spPr>
          <a:xfrm>
            <a:off x="3960548" y="5272724"/>
            <a:ext cx="2245005" cy="1107996"/>
          </a:xfrm>
          <a:prstGeom prst="rect">
            <a:avLst/>
          </a:prstGeom>
          <a:noFill/>
          <a:ln>
            <a:noFill/>
          </a:ln>
        </p:spPr>
        <p:txBody>
          <a:bodyPr spcFirstLastPara="1" wrap="square" lIns="91425" tIns="45700" rIns="91425" bIns="45700" anchor="t" anchorCtr="0">
            <a:noAutofit/>
          </a:bodyPr>
          <a:lstStyle/>
          <a:p>
            <a:r>
              <a:rPr lang="en-US" sz="1100">
                <a:solidFill>
                  <a:schemeClr val="dk1"/>
                </a:solidFill>
                <a:latin typeface="Arial"/>
                <a:ea typeface="Arial"/>
                <a:cs typeface="Arial"/>
                <a:sym typeface="Arial"/>
              </a:rPr>
              <a:t>breathing</a:t>
            </a:r>
            <a:endParaRPr/>
          </a:p>
          <a:p>
            <a:r>
              <a:rPr lang="en-US" sz="1100">
                <a:solidFill>
                  <a:schemeClr val="dk1"/>
                </a:solidFill>
                <a:latin typeface="Arial"/>
                <a:ea typeface="Arial"/>
                <a:cs typeface="Arial"/>
                <a:sym typeface="Arial"/>
              </a:rPr>
              <a:t>growing</a:t>
            </a:r>
            <a:endParaRPr/>
          </a:p>
          <a:p>
            <a:r>
              <a:rPr lang="en-US" sz="1100">
                <a:solidFill>
                  <a:schemeClr val="dk1"/>
                </a:solidFill>
                <a:latin typeface="Arial"/>
                <a:ea typeface="Arial"/>
                <a:cs typeface="Arial"/>
                <a:sym typeface="Arial"/>
              </a:rPr>
              <a:t>eating</a:t>
            </a:r>
            <a:endParaRPr/>
          </a:p>
          <a:p>
            <a:r>
              <a:rPr lang="en-US" sz="1100">
                <a:solidFill>
                  <a:schemeClr val="dk1"/>
                </a:solidFill>
                <a:latin typeface="Arial"/>
                <a:ea typeface="Arial"/>
                <a:cs typeface="Arial"/>
                <a:sym typeface="Arial"/>
              </a:rPr>
              <a:t>food</a:t>
            </a:r>
            <a:endParaRPr/>
          </a:p>
          <a:p>
            <a:r>
              <a:rPr lang="en-US" sz="1100">
                <a:solidFill>
                  <a:schemeClr val="dk1"/>
                </a:solidFill>
                <a:latin typeface="Arial"/>
                <a:ea typeface="Arial"/>
                <a:cs typeface="Arial"/>
                <a:sym typeface="Arial"/>
              </a:rPr>
              <a:t>air</a:t>
            </a:r>
            <a:endParaRPr/>
          </a:p>
          <a:p>
            <a:r>
              <a:rPr lang="en-US" sz="1100">
                <a:solidFill>
                  <a:schemeClr val="dk1"/>
                </a:solidFill>
                <a:latin typeface="Arial"/>
                <a:ea typeface="Arial"/>
                <a:cs typeface="Arial"/>
                <a:sym typeface="Arial"/>
              </a:rPr>
              <a:t>water</a:t>
            </a:r>
            <a:endParaRPr sz="1100">
              <a:solidFill>
                <a:schemeClr val="dk1"/>
              </a:solidFill>
              <a:latin typeface="Arial"/>
              <a:ea typeface="Arial"/>
              <a:cs typeface="Arial"/>
              <a:sym typeface="Arial"/>
            </a:endParaRPr>
          </a:p>
        </p:txBody>
      </p:sp>
      <p:sp>
        <p:nvSpPr>
          <p:cNvPr id="38" name="Google Shape;368;p29"/>
          <p:cNvSpPr txBox="1"/>
          <p:nvPr/>
        </p:nvSpPr>
        <p:spPr>
          <a:xfrm>
            <a:off x="6315089" y="4962443"/>
            <a:ext cx="1824538" cy="338554"/>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Interdependence</a:t>
            </a:r>
            <a:endParaRPr sz="1600" b="1">
              <a:solidFill>
                <a:schemeClr val="dk1"/>
              </a:solidFill>
              <a:latin typeface="Arial"/>
              <a:ea typeface="Arial"/>
              <a:cs typeface="Arial"/>
              <a:sym typeface="Arial"/>
            </a:endParaRPr>
          </a:p>
        </p:txBody>
      </p:sp>
      <p:sp>
        <p:nvSpPr>
          <p:cNvPr id="39" name="Google Shape;369;p29"/>
          <p:cNvSpPr txBox="1"/>
          <p:nvPr/>
        </p:nvSpPr>
        <p:spPr>
          <a:xfrm>
            <a:off x="6095858" y="5246412"/>
            <a:ext cx="1028534" cy="1107996"/>
          </a:xfrm>
          <a:prstGeom prst="rect">
            <a:avLst/>
          </a:prstGeom>
          <a:noFill/>
          <a:ln>
            <a:noFill/>
          </a:ln>
        </p:spPr>
        <p:txBody>
          <a:bodyPr spcFirstLastPara="1" wrap="square" lIns="91425" tIns="45700" rIns="91425" bIns="45700" anchor="t" anchorCtr="0">
            <a:noAutofit/>
          </a:bodyPr>
          <a:lstStyle/>
          <a:p>
            <a:r>
              <a:rPr lang="en-US" sz="1100" dirty="0">
                <a:solidFill>
                  <a:schemeClr val="dk1"/>
                </a:solidFill>
                <a:latin typeface="Arial"/>
                <a:ea typeface="Arial"/>
                <a:cs typeface="Arial"/>
                <a:sym typeface="Arial"/>
              </a:rPr>
              <a:t>food web</a:t>
            </a:r>
            <a:endParaRPr dirty="0"/>
          </a:p>
          <a:p>
            <a:r>
              <a:rPr lang="en-US" sz="1100" dirty="0">
                <a:solidFill>
                  <a:schemeClr val="dk1"/>
                </a:solidFill>
                <a:latin typeface="Arial"/>
                <a:ea typeface="Arial"/>
                <a:cs typeface="Arial"/>
                <a:sym typeface="Arial"/>
              </a:rPr>
              <a:t>producers</a:t>
            </a:r>
            <a:endParaRPr dirty="0"/>
          </a:p>
          <a:p>
            <a:r>
              <a:rPr lang="en-US" sz="1100" dirty="0">
                <a:solidFill>
                  <a:schemeClr val="dk1"/>
                </a:solidFill>
                <a:latin typeface="Arial"/>
                <a:ea typeface="Arial"/>
                <a:cs typeface="Arial"/>
                <a:sym typeface="Arial"/>
              </a:rPr>
              <a:t>consumers</a:t>
            </a:r>
            <a:endParaRPr dirty="0"/>
          </a:p>
          <a:p>
            <a:r>
              <a:rPr lang="en-US" sz="1100" dirty="0">
                <a:solidFill>
                  <a:schemeClr val="dk1"/>
                </a:solidFill>
                <a:latin typeface="Arial"/>
                <a:ea typeface="Arial"/>
                <a:cs typeface="Arial"/>
                <a:sym typeface="Arial"/>
              </a:rPr>
              <a:t>decomposers</a:t>
            </a:r>
            <a:endParaRPr dirty="0"/>
          </a:p>
          <a:p>
            <a:r>
              <a:rPr lang="en-US" sz="1100" dirty="0">
                <a:solidFill>
                  <a:schemeClr val="dk1"/>
                </a:solidFill>
                <a:latin typeface="Arial"/>
                <a:ea typeface="Arial"/>
                <a:cs typeface="Arial"/>
                <a:sym typeface="Arial"/>
              </a:rPr>
              <a:t>predators</a:t>
            </a:r>
            <a:endParaRPr dirty="0"/>
          </a:p>
          <a:p>
            <a:r>
              <a:rPr lang="en-US" sz="1100" dirty="0">
                <a:solidFill>
                  <a:schemeClr val="dk1"/>
                </a:solidFill>
                <a:latin typeface="Arial"/>
                <a:ea typeface="Arial"/>
                <a:cs typeface="Arial"/>
                <a:sym typeface="Arial"/>
              </a:rPr>
              <a:t>prey</a:t>
            </a:r>
            <a:endParaRPr sz="1100" dirty="0">
              <a:solidFill>
                <a:schemeClr val="dk1"/>
              </a:solidFill>
              <a:latin typeface="Arial"/>
              <a:ea typeface="Arial"/>
              <a:cs typeface="Arial"/>
              <a:sym typeface="Arial"/>
            </a:endParaRPr>
          </a:p>
        </p:txBody>
      </p:sp>
      <p:sp>
        <p:nvSpPr>
          <p:cNvPr id="40" name="Google Shape;370;p29"/>
          <p:cNvSpPr txBox="1"/>
          <p:nvPr/>
        </p:nvSpPr>
        <p:spPr>
          <a:xfrm>
            <a:off x="8437306" y="4977311"/>
            <a:ext cx="1598515" cy="338554"/>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Human Impact</a:t>
            </a:r>
            <a:endParaRPr sz="1600" b="1">
              <a:solidFill>
                <a:schemeClr val="dk1"/>
              </a:solidFill>
              <a:latin typeface="Arial"/>
              <a:ea typeface="Arial"/>
              <a:cs typeface="Arial"/>
              <a:sym typeface="Arial"/>
            </a:endParaRPr>
          </a:p>
        </p:txBody>
      </p:sp>
      <p:sp>
        <p:nvSpPr>
          <p:cNvPr id="41" name="Google Shape;371;p29"/>
          <p:cNvSpPr txBox="1"/>
          <p:nvPr/>
        </p:nvSpPr>
        <p:spPr>
          <a:xfrm>
            <a:off x="8218073" y="5261280"/>
            <a:ext cx="2245005" cy="1107996"/>
          </a:xfrm>
          <a:prstGeom prst="rect">
            <a:avLst/>
          </a:prstGeom>
          <a:noFill/>
          <a:ln>
            <a:noFill/>
          </a:ln>
        </p:spPr>
        <p:txBody>
          <a:bodyPr spcFirstLastPara="1" wrap="square" lIns="91425" tIns="45700" rIns="91425" bIns="45700" anchor="t" anchorCtr="0">
            <a:noAutofit/>
          </a:bodyPr>
          <a:lstStyle/>
          <a:p>
            <a:r>
              <a:rPr lang="en-US" sz="1100">
                <a:solidFill>
                  <a:schemeClr val="dk1"/>
                </a:solidFill>
                <a:latin typeface="Arial"/>
                <a:ea typeface="Arial"/>
                <a:cs typeface="Arial"/>
                <a:sym typeface="Arial"/>
              </a:rPr>
              <a:t>human activities</a:t>
            </a:r>
            <a:endParaRPr/>
          </a:p>
          <a:p>
            <a:r>
              <a:rPr lang="en-US" sz="1100">
                <a:solidFill>
                  <a:schemeClr val="dk1"/>
                </a:solidFill>
                <a:latin typeface="Arial"/>
                <a:ea typeface="Arial"/>
                <a:cs typeface="Arial"/>
                <a:sym typeface="Arial"/>
              </a:rPr>
              <a:t>environment</a:t>
            </a:r>
            <a:endParaRPr/>
          </a:p>
          <a:p>
            <a:r>
              <a:rPr lang="en-US" sz="1100">
                <a:solidFill>
                  <a:schemeClr val="dk1"/>
                </a:solidFill>
                <a:latin typeface="Arial"/>
                <a:ea typeface="Arial"/>
                <a:cs typeface="Arial"/>
                <a:sym typeface="Arial"/>
              </a:rPr>
              <a:t>ecosystem</a:t>
            </a:r>
            <a:endParaRPr/>
          </a:p>
          <a:p>
            <a:r>
              <a:rPr lang="en-US" sz="1100">
                <a:solidFill>
                  <a:schemeClr val="dk1"/>
                </a:solidFill>
                <a:latin typeface="Arial"/>
                <a:ea typeface="Arial"/>
                <a:cs typeface="Arial"/>
                <a:sym typeface="Arial"/>
              </a:rPr>
              <a:t>pollution</a:t>
            </a:r>
            <a:endParaRPr/>
          </a:p>
          <a:p>
            <a:r>
              <a:rPr lang="en-US" sz="1100">
                <a:solidFill>
                  <a:schemeClr val="dk1"/>
                </a:solidFill>
                <a:latin typeface="Arial"/>
                <a:ea typeface="Arial"/>
                <a:cs typeface="Arial"/>
                <a:sym typeface="Arial"/>
              </a:rPr>
              <a:t>conservation</a:t>
            </a:r>
            <a:endParaRPr/>
          </a:p>
          <a:p>
            <a:r>
              <a:rPr lang="en-US" sz="1100">
                <a:solidFill>
                  <a:schemeClr val="dk1"/>
                </a:solidFill>
                <a:latin typeface="Arial"/>
                <a:ea typeface="Arial"/>
                <a:cs typeface="Arial"/>
                <a:sym typeface="Arial"/>
              </a:rPr>
              <a:t>deforestation</a:t>
            </a:r>
            <a:endParaRPr sz="1100">
              <a:solidFill>
                <a:schemeClr val="dk1"/>
              </a:solidFill>
              <a:latin typeface="Arial"/>
              <a:ea typeface="Arial"/>
              <a:cs typeface="Arial"/>
              <a:sym typeface="Arial"/>
            </a:endParaRPr>
          </a:p>
        </p:txBody>
      </p:sp>
      <p:pic>
        <p:nvPicPr>
          <p:cNvPr id="42" name="Google Shape;372;p29" descr="http://images.wisegeek.com/planet-earth.jpg"/>
          <p:cNvPicPr preferRelativeResize="0"/>
          <p:nvPr/>
        </p:nvPicPr>
        <p:blipFill rotWithShape="1">
          <a:blip r:embed="rId3">
            <a:alphaModFix/>
          </a:blip>
          <a:srcRect/>
          <a:stretch/>
        </p:blipFill>
        <p:spPr>
          <a:xfrm>
            <a:off x="4826718" y="2421344"/>
            <a:ext cx="1074250" cy="980839"/>
          </a:xfrm>
          <a:prstGeom prst="rect">
            <a:avLst/>
          </a:prstGeom>
          <a:noFill/>
          <a:ln>
            <a:noFill/>
          </a:ln>
        </p:spPr>
      </p:pic>
      <p:pic>
        <p:nvPicPr>
          <p:cNvPr id="43" name="Google Shape;373;p29" descr="http://moonblink.info/File/Graphics/diagrams/SolSysOver.png"/>
          <p:cNvPicPr preferRelativeResize="0"/>
          <p:nvPr/>
        </p:nvPicPr>
        <p:blipFill rotWithShape="1">
          <a:blip r:embed="rId4">
            <a:alphaModFix/>
          </a:blip>
          <a:srcRect l="28320"/>
          <a:stretch/>
        </p:blipFill>
        <p:spPr>
          <a:xfrm>
            <a:off x="2699354" y="2559008"/>
            <a:ext cx="1066885" cy="799516"/>
          </a:xfrm>
          <a:prstGeom prst="rect">
            <a:avLst/>
          </a:prstGeom>
          <a:noFill/>
          <a:ln>
            <a:noFill/>
          </a:ln>
        </p:spPr>
      </p:pic>
      <p:pic>
        <p:nvPicPr>
          <p:cNvPr id="44" name="Google Shape;374;p29" descr="http://education-portal.com/cimages/multimages/16/friction_forces.jpg"/>
          <p:cNvPicPr preferRelativeResize="0"/>
          <p:nvPr/>
        </p:nvPicPr>
        <p:blipFill rotWithShape="1">
          <a:blip r:embed="rId5">
            <a:alphaModFix/>
          </a:blip>
          <a:srcRect/>
          <a:stretch/>
        </p:blipFill>
        <p:spPr>
          <a:xfrm>
            <a:off x="2778749" y="3914603"/>
            <a:ext cx="1067479" cy="922953"/>
          </a:xfrm>
          <a:prstGeom prst="rect">
            <a:avLst/>
          </a:prstGeom>
          <a:noFill/>
          <a:ln>
            <a:noFill/>
          </a:ln>
        </p:spPr>
      </p:pic>
      <p:pic>
        <p:nvPicPr>
          <p:cNvPr id="45" name="Google Shape;375;p29" descr="http://butlerrural.coopwebbuilder.com/sites/butlerrural.coopwebbuilder.com/files/page-images/bigstockphoto_isolated_tree_1220034_0.png"/>
          <p:cNvPicPr preferRelativeResize="0"/>
          <p:nvPr/>
        </p:nvPicPr>
        <p:blipFill rotWithShape="1">
          <a:blip r:embed="rId6">
            <a:alphaModFix/>
          </a:blip>
          <a:srcRect/>
          <a:stretch/>
        </p:blipFill>
        <p:spPr>
          <a:xfrm>
            <a:off x="4950912" y="3859486"/>
            <a:ext cx="950117" cy="970534"/>
          </a:xfrm>
          <a:prstGeom prst="rect">
            <a:avLst/>
          </a:prstGeom>
          <a:noFill/>
          <a:ln>
            <a:noFill/>
          </a:ln>
        </p:spPr>
      </p:pic>
      <p:pic>
        <p:nvPicPr>
          <p:cNvPr id="46" name="Google Shape;376;p29" descr="http://cache.desktopnexus.com/thumbnails/552425-bigthumbnail.jpg"/>
          <p:cNvPicPr preferRelativeResize="0"/>
          <p:nvPr/>
        </p:nvPicPr>
        <p:blipFill rotWithShape="1">
          <a:blip r:embed="rId7">
            <a:alphaModFix/>
          </a:blip>
          <a:srcRect/>
          <a:stretch/>
        </p:blipFill>
        <p:spPr>
          <a:xfrm>
            <a:off x="2677971" y="5435702"/>
            <a:ext cx="1137394" cy="882928"/>
          </a:xfrm>
          <a:prstGeom prst="rect">
            <a:avLst/>
          </a:prstGeom>
          <a:noFill/>
          <a:ln>
            <a:noFill/>
          </a:ln>
        </p:spPr>
      </p:pic>
      <p:pic>
        <p:nvPicPr>
          <p:cNvPr id="47" name="Google Shape;377;p29" descr="http://ec.l.thumbs.canstockphoto.com/canstock14718416.jpg"/>
          <p:cNvPicPr preferRelativeResize="0"/>
          <p:nvPr/>
        </p:nvPicPr>
        <p:blipFill rotWithShape="1">
          <a:blip r:embed="rId8">
            <a:alphaModFix/>
          </a:blip>
          <a:srcRect/>
          <a:stretch/>
        </p:blipFill>
        <p:spPr>
          <a:xfrm>
            <a:off x="9318803" y="5367210"/>
            <a:ext cx="870442" cy="932772"/>
          </a:xfrm>
          <a:prstGeom prst="rect">
            <a:avLst/>
          </a:prstGeom>
          <a:noFill/>
          <a:ln>
            <a:noFill/>
          </a:ln>
        </p:spPr>
      </p:pic>
      <p:pic>
        <p:nvPicPr>
          <p:cNvPr id="48" name="Google Shape;378;p29" descr="http://www.meritnation.com/img/shared/userimages/mn_images/image/Grassland%20food%20chain.png"/>
          <p:cNvPicPr preferRelativeResize="0"/>
          <p:nvPr/>
        </p:nvPicPr>
        <p:blipFill rotWithShape="1">
          <a:blip r:embed="rId9">
            <a:alphaModFix/>
          </a:blip>
          <a:srcRect/>
          <a:stretch/>
        </p:blipFill>
        <p:spPr>
          <a:xfrm>
            <a:off x="7038997" y="5311614"/>
            <a:ext cx="1053722" cy="1076529"/>
          </a:xfrm>
          <a:prstGeom prst="rect">
            <a:avLst/>
          </a:prstGeom>
          <a:noFill/>
          <a:ln>
            <a:noFill/>
          </a:ln>
        </p:spPr>
      </p:pic>
      <p:pic>
        <p:nvPicPr>
          <p:cNvPr id="49" name="Google Shape;379;p29" descr="http://tomatosphere.org/teachers/guide/images/transparency/human-input-and-output.jpg"/>
          <p:cNvPicPr preferRelativeResize="0"/>
          <p:nvPr/>
        </p:nvPicPr>
        <p:blipFill rotWithShape="1">
          <a:blip r:embed="rId10">
            <a:alphaModFix/>
          </a:blip>
          <a:srcRect/>
          <a:stretch/>
        </p:blipFill>
        <p:spPr>
          <a:xfrm>
            <a:off x="4680553" y="5403632"/>
            <a:ext cx="1234465" cy="914998"/>
          </a:xfrm>
          <a:prstGeom prst="rect">
            <a:avLst/>
          </a:prstGeom>
          <a:noFill/>
          <a:ln>
            <a:noFill/>
          </a:ln>
        </p:spPr>
      </p:pic>
      <p:pic>
        <p:nvPicPr>
          <p:cNvPr id="50" name="Google Shape;380;p29" descr="http://www.hasslefreeclipart.com/clipart_bodyparts/images/eye.gif"/>
          <p:cNvPicPr preferRelativeResize="0"/>
          <p:nvPr/>
        </p:nvPicPr>
        <p:blipFill rotWithShape="1">
          <a:blip r:embed="rId11">
            <a:alphaModFix/>
          </a:blip>
          <a:srcRect/>
          <a:stretch/>
        </p:blipFill>
        <p:spPr>
          <a:xfrm>
            <a:off x="9129647" y="4155311"/>
            <a:ext cx="989402" cy="732510"/>
          </a:xfrm>
          <a:prstGeom prst="rect">
            <a:avLst/>
          </a:prstGeom>
          <a:noFill/>
          <a:ln>
            <a:noFill/>
          </a:ln>
        </p:spPr>
      </p:pic>
      <p:pic>
        <p:nvPicPr>
          <p:cNvPr id="51" name="Google Shape;381;p29" descr="http://www.clker.com/cliparts/J/5/3/9/Y/e/bigger-battery-md.png"/>
          <p:cNvPicPr preferRelativeResize="0"/>
          <p:nvPr/>
        </p:nvPicPr>
        <p:blipFill rotWithShape="1">
          <a:blip r:embed="rId12">
            <a:alphaModFix/>
          </a:blip>
          <a:srcRect/>
          <a:stretch/>
        </p:blipFill>
        <p:spPr>
          <a:xfrm>
            <a:off x="9407843" y="2425139"/>
            <a:ext cx="691964" cy="909620"/>
          </a:xfrm>
          <a:prstGeom prst="rect">
            <a:avLst/>
          </a:prstGeom>
          <a:noFill/>
          <a:ln>
            <a:noFill/>
          </a:ln>
        </p:spPr>
      </p:pic>
      <p:pic>
        <p:nvPicPr>
          <p:cNvPr id="52" name="Google Shape;382;p29" descr="http://cliparts.co/cliparts/Big/KEn/BigKEnbMT.gif"/>
          <p:cNvPicPr preferRelativeResize="0"/>
          <p:nvPr/>
        </p:nvPicPr>
        <p:blipFill rotWithShape="1">
          <a:blip r:embed="rId13">
            <a:alphaModFix/>
          </a:blip>
          <a:srcRect/>
          <a:stretch/>
        </p:blipFill>
        <p:spPr>
          <a:xfrm>
            <a:off x="7067742" y="3852723"/>
            <a:ext cx="1030354" cy="1075141"/>
          </a:xfrm>
          <a:prstGeom prst="rect">
            <a:avLst/>
          </a:prstGeom>
          <a:noFill/>
          <a:ln>
            <a:noFill/>
          </a:ln>
        </p:spPr>
      </p:pic>
      <p:pic>
        <p:nvPicPr>
          <p:cNvPr id="53" name="Google Shape;383;p29" descr="http://www.medsupplypartners.com/media/catalog/product/cache/1/image/9df78eab33525d08d6e5fb8d27136e95/2/0/20229_51.jpg"/>
          <p:cNvPicPr preferRelativeResize="0"/>
          <p:nvPr/>
        </p:nvPicPr>
        <p:blipFill rotWithShape="1">
          <a:blip r:embed="rId14">
            <a:alphaModFix/>
          </a:blip>
          <a:srcRect/>
          <a:stretch/>
        </p:blipFill>
        <p:spPr>
          <a:xfrm>
            <a:off x="7284809" y="2387167"/>
            <a:ext cx="800200" cy="1053570"/>
          </a:xfrm>
          <a:prstGeom prst="rect">
            <a:avLst/>
          </a:prstGeom>
          <a:noFill/>
          <a:ln>
            <a:noFill/>
          </a:ln>
        </p:spPr>
      </p:pic>
      <p:sp>
        <p:nvSpPr>
          <p:cNvPr id="54" name="Rectangle 53">
            <a:extLst>
              <a:ext uri="{FF2B5EF4-FFF2-40B4-BE49-F238E27FC236}">
                <a16:creationId xmlns:a16="http://schemas.microsoft.com/office/drawing/2014/main" id="{0402EC7D-CE13-8D42-BBBD-A68C202D5BB8}"/>
              </a:ext>
            </a:extLst>
          </p:cNvPr>
          <p:cNvSpPr/>
          <p:nvPr/>
        </p:nvSpPr>
        <p:spPr>
          <a:xfrm>
            <a:off x="9992056" y="1526996"/>
            <a:ext cx="1856598" cy="323165"/>
          </a:xfrm>
          <a:prstGeom prst="rect">
            <a:avLst/>
          </a:prstGeom>
        </p:spPr>
        <p:txBody>
          <a:bodyPr wrap="none">
            <a:spAutoFit/>
          </a:bodyPr>
          <a:lstStyle/>
          <a:p>
            <a:pPr algn="ctr"/>
            <a:r>
              <a:rPr lang="en-US" sz="1500" dirty="0">
                <a:solidFill>
                  <a:schemeClr val="bg1">
                    <a:lumMod val="50000"/>
                  </a:schemeClr>
                </a:solidFill>
                <a:latin typeface="Merriweather Sans" charset="0"/>
                <a:ea typeface="Merriweather Sans" charset="0"/>
                <a:cs typeface="Merriweather Sans" charset="0"/>
              </a:rPr>
              <a:t>[Dalvi et al, 2016]</a:t>
            </a:r>
          </a:p>
        </p:txBody>
      </p:sp>
    </p:spTree>
    <p:extLst>
      <p:ext uri="{BB962C8B-B14F-4D97-AF65-F5344CB8AC3E}">
        <p14:creationId xmlns:p14="http://schemas.microsoft.com/office/powerpoint/2010/main" val="1848917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B4B35C-345F-9846-8E6A-29269C850829}" type="slidenum">
              <a:rPr lang="en-US" smtClean="0"/>
              <a:pPr/>
              <a:t>46</a:t>
            </a:fld>
            <a:endParaRPr lang="en-US" dirty="0"/>
          </a:p>
        </p:txBody>
      </p:sp>
      <p:sp>
        <p:nvSpPr>
          <p:cNvPr id="4" name="Title 3"/>
          <p:cNvSpPr>
            <a:spLocks noGrp="1"/>
          </p:cNvSpPr>
          <p:nvPr>
            <p:ph type="title"/>
          </p:nvPr>
        </p:nvSpPr>
        <p:spPr/>
        <p:txBody>
          <a:bodyPr/>
          <a:lstStyle/>
          <a:p>
            <a:r>
              <a:rPr lang="en-US" dirty="0"/>
              <a:t>Knowledge as Relational Tables</a:t>
            </a:r>
          </a:p>
        </p:txBody>
      </p:sp>
      <p:sp>
        <p:nvSpPr>
          <p:cNvPr id="5" name="Google Shape;335;p29"/>
          <p:cNvSpPr txBox="1">
            <a:spLocks/>
          </p:cNvSpPr>
          <p:nvPr/>
        </p:nvSpPr>
        <p:spPr>
          <a:xfrm>
            <a:off x="1089045" y="1271250"/>
            <a:ext cx="8382000" cy="5364163"/>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buFont typeface="Wingdings" charset="2"/>
              <a:buNone/>
            </a:pPr>
            <a:r>
              <a:rPr lang="en-US"/>
              <a:t>The Knowledge Atlas: 12 key sections</a:t>
            </a:r>
          </a:p>
        </p:txBody>
      </p:sp>
      <p:sp>
        <p:nvSpPr>
          <p:cNvPr id="6" name="Google Shape;336;p29"/>
          <p:cNvSpPr/>
          <p:nvPr/>
        </p:nvSpPr>
        <p:spPr>
          <a:xfrm>
            <a:off x="1756461" y="2074277"/>
            <a:ext cx="2133600" cy="1447800"/>
          </a:xfrm>
          <a:prstGeom prst="rect">
            <a:avLst/>
          </a:prstGeom>
          <a:gradFill>
            <a:gsLst>
              <a:gs pos="0">
                <a:srgbClr val="B4CCFB"/>
              </a:gs>
              <a:gs pos="50000">
                <a:srgbClr val="CFDEFB"/>
              </a:gs>
              <a:gs pos="100000">
                <a:srgbClr val="E6EEFD"/>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7" name="Google Shape;337;p29"/>
          <p:cNvSpPr/>
          <p:nvPr/>
        </p:nvSpPr>
        <p:spPr>
          <a:xfrm>
            <a:off x="1756461" y="3522077"/>
            <a:ext cx="2133600" cy="1447800"/>
          </a:xfrm>
          <a:prstGeom prst="rect">
            <a:avLst/>
          </a:prstGeom>
          <a:gradFill>
            <a:gsLst>
              <a:gs pos="0">
                <a:srgbClr val="B4C999"/>
              </a:gs>
              <a:gs pos="50000">
                <a:srgbClr val="D0DCC0"/>
              </a:gs>
              <a:gs pos="100000">
                <a:srgbClr val="E7EDE0"/>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8" name="Google Shape;338;p29"/>
          <p:cNvSpPr/>
          <p:nvPr/>
        </p:nvSpPr>
        <p:spPr>
          <a:xfrm>
            <a:off x="1756461" y="4969877"/>
            <a:ext cx="2133600" cy="1447800"/>
          </a:xfrm>
          <a:prstGeom prst="rect">
            <a:avLst/>
          </a:prstGeom>
          <a:gradFill>
            <a:gsLst>
              <a:gs pos="0">
                <a:srgbClr val="BFB3B3"/>
              </a:gs>
              <a:gs pos="50000">
                <a:srgbClr val="D6CFCF"/>
              </a:gs>
              <a:gs pos="100000">
                <a:srgbClr val="EAE7E7"/>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9" name="Google Shape;339;p29"/>
          <p:cNvSpPr/>
          <p:nvPr/>
        </p:nvSpPr>
        <p:spPr>
          <a:xfrm>
            <a:off x="3890061" y="2074277"/>
            <a:ext cx="2133600" cy="1447800"/>
          </a:xfrm>
          <a:prstGeom prst="rect">
            <a:avLst/>
          </a:prstGeom>
          <a:gradFill>
            <a:gsLst>
              <a:gs pos="0">
                <a:srgbClr val="FFFFA9"/>
              </a:gs>
              <a:gs pos="50000">
                <a:srgbClr val="FFFFC8"/>
              </a:gs>
              <a:gs pos="100000">
                <a:srgbClr val="FFFFE3"/>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10" name="Google Shape;340;p29"/>
          <p:cNvSpPr/>
          <p:nvPr/>
        </p:nvSpPr>
        <p:spPr>
          <a:xfrm>
            <a:off x="3890061" y="3522077"/>
            <a:ext cx="2133600" cy="1447800"/>
          </a:xfrm>
          <a:prstGeom prst="rect">
            <a:avLst/>
          </a:prstGeom>
          <a:gradFill>
            <a:gsLst>
              <a:gs pos="0">
                <a:srgbClr val="B9C1DD"/>
              </a:gs>
              <a:gs pos="50000">
                <a:srgbClr val="D2D7E9"/>
              </a:gs>
              <a:gs pos="100000">
                <a:srgbClr val="E8EAF4"/>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11" name="Google Shape;341;p29"/>
          <p:cNvSpPr/>
          <p:nvPr/>
        </p:nvSpPr>
        <p:spPr>
          <a:xfrm>
            <a:off x="3890061" y="4969877"/>
            <a:ext cx="2133600" cy="1447800"/>
          </a:xfrm>
          <a:prstGeom prst="rect">
            <a:avLst/>
          </a:prstGeom>
          <a:gradFill>
            <a:gsLst>
              <a:gs pos="0">
                <a:srgbClr val="FFD3AB"/>
              </a:gs>
              <a:gs pos="50000">
                <a:srgbClr val="FFE2CA"/>
              </a:gs>
              <a:gs pos="100000">
                <a:srgbClr val="FFF0E4"/>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12" name="Google Shape;342;p29"/>
          <p:cNvSpPr/>
          <p:nvPr/>
        </p:nvSpPr>
        <p:spPr>
          <a:xfrm>
            <a:off x="6023661" y="2074277"/>
            <a:ext cx="2133600" cy="1447800"/>
          </a:xfrm>
          <a:prstGeom prst="rect">
            <a:avLst/>
          </a:prstGeom>
          <a:gradFill>
            <a:gsLst>
              <a:gs pos="0">
                <a:srgbClr val="FFD3A6"/>
              </a:gs>
              <a:gs pos="50000">
                <a:srgbClr val="FFE2C7"/>
              </a:gs>
              <a:gs pos="100000">
                <a:srgbClr val="FFF1E2"/>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13" name="Google Shape;343;p29"/>
          <p:cNvSpPr/>
          <p:nvPr/>
        </p:nvSpPr>
        <p:spPr>
          <a:xfrm>
            <a:off x="6023661" y="3522077"/>
            <a:ext cx="2133600" cy="1447800"/>
          </a:xfrm>
          <a:prstGeom prst="rect">
            <a:avLst/>
          </a:prstGeom>
          <a:gradFill>
            <a:gsLst>
              <a:gs pos="0">
                <a:srgbClr val="8CDE9E"/>
              </a:gs>
              <a:gs pos="50000">
                <a:srgbClr val="BAE8C3"/>
              </a:gs>
              <a:gs pos="100000">
                <a:srgbClr val="DEF2E1"/>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14" name="Google Shape;344;p29"/>
          <p:cNvSpPr/>
          <p:nvPr/>
        </p:nvSpPr>
        <p:spPr>
          <a:xfrm>
            <a:off x="6023661" y="4969877"/>
            <a:ext cx="2133600" cy="1447800"/>
          </a:xfrm>
          <a:prstGeom prst="rect">
            <a:avLst/>
          </a:prstGeom>
          <a:gradFill>
            <a:gsLst>
              <a:gs pos="0">
                <a:srgbClr val="FFFF7E"/>
              </a:gs>
              <a:gs pos="50000">
                <a:srgbClr val="FFFFB1"/>
              </a:gs>
              <a:gs pos="100000">
                <a:srgbClr val="FFFFD9"/>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15" name="Google Shape;345;p29"/>
          <p:cNvSpPr/>
          <p:nvPr/>
        </p:nvSpPr>
        <p:spPr>
          <a:xfrm>
            <a:off x="8157261" y="2074277"/>
            <a:ext cx="2133600" cy="1447800"/>
          </a:xfrm>
          <a:prstGeom prst="rect">
            <a:avLst/>
          </a:prstGeom>
          <a:gradFill>
            <a:gsLst>
              <a:gs pos="0">
                <a:srgbClr val="FFA8A6"/>
              </a:gs>
              <a:gs pos="50000">
                <a:srgbClr val="FFC9C7"/>
              </a:gs>
              <a:gs pos="100000">
                <a:srgbClr val="FFE3E3"/>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16" name="Google Shape;346;p29"/>
          <p:cNvSpPr/>
          <p:nvPr/>
        </p:nvSpPr>
        <p:spPr>
          <a:xfrm>
            <a:off x="8157261" y="3522077"/>
            <a:ext cx="2133600" cy="1447800"/>
          </a:xfrm>
          <a:prstGeom prst="rect">
            <a:avLst/>
          </a:prstGeom>
          <a:gradFill>
            <a:gsLst>
              <a:gs pos="0">
                <a:srgbClr val="A9A0B9"/>
              </a:gs>
              <a:gs pos="50000">
                <a:srgbClr val="CAC5D3"/>
              </a:gs>
              <a:gs pos="100000">
                <a:srgbClr val="E4E2E9"/>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17" name="Google Shape;347;p29"/>
          <p:cNvSpPr/>
          <p:nvPr/>
        </p:nvSpPr>
        <p:spPr>
          <a:xfrm>
            <a:off x="8157261" y="4969877"/>
            <a:ext cx="2133600" cy="1447800"/>
          </a:xfrm>
          <a:prstGeom prst="rect">
            <a:avLst/>
          </a:prstGeom>
          <a:gradFill>
            <a:gsLst>
              <a:gs pos="0">
                <a:srgbClr val="FFA383"/>
              </a:gs>
              <a:gs pos="50000">
                <a:srgbClr val="FFC6B4"/>
              </a:gs>
              <a:gs pos="100000">
                <a:srgbClr val="FFE1DB"/>
              </a:gs>
            </a:gsLst>
            <a:lin ang="16200000" scaled="0"/>
          </a:gra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18" name="Google Shape;348;p29"/>
          <p:cNvSpPr txBox="1"/>
          <p:nvPr/>
        </p:nvSpPr>
        <p:spPr>
          <a:xfrm>
            <a:off x="1699397" y="2057400"/>
            <a:ext cx="2247731" cy="338554"/>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Celestial Phenomena</a:t>
            </a:r>
            <a:endParaRPr sz="1600" b="1">
              <a:solidFill>
                <a:schemeClr val="dk1"/>
              </a:solidFill>
              <a:latin typeface="Arial"/>
              <a:ea typeface="Arial"/>
              <a:cs typeface="Arial"/>
              <a:sym typeface="Arial"/>
            </a:endParaRPr>
          </a:p>
        </p:txBody>
      </p:sp>
      <p:sp>
        <p:nvSpPr>
          <p:cNvPr id="19" name="Google Shape;349;p29"/>
          <p:cNvSpPr txBox="1"/>
          <p:nvPr/>
        </p:nvSpPr>
        <p:spPr>
          <a:xfrm>
            <a:off x="1861194" y="2328408"/>
            <a:ext cx="1981200" cy="1277273"/>
          </a:xfrm>
          <a:prstGeom prst="rect">
            <a:avLst/>
          </a:prstGeom>
          <a:noFill/>
          <a:ln>
            <a:noFill/>
          </a:ln>
        </p:spPr>
        <p:txBody>
          <a:bodyPr spcFirstLastPara="1" wrap="square" lIns="91425" tIns="45700" rIns="91425" bIns="45700" anchor="t" anchorCtr="0">
            <a:noAutofit/>
          </a:bodyPr>
          <a:lstStyle/>
          <a:p>
            <a:r>
              <a:rPr lang="en-US" sz="1100">
                <a:solidFill>
                  <a:schemeClr val="dk1"/>
                </a:solidFill>
                <a:latin typeface="Arial"/>
                <a:ea typeface="Arial"/>
                <a:cs typeface="Arial"/>
                <a:sym typeface="Arial"/>
              </a:rPr>
              <a:t>sun</a:t>
            </a:r>
            <a:endParaRPr/>
          </a:p>
          <a:p>
            <a:r>
              <a:rPr lang="en-US" sz="1100">
                <a:solidFill>
                  <a:schemeClr val="dk1"/>
                </a:solidFill>
                <a:latin typeface="Arial"/>
                <a:ea typeface="Arial"/>
                <a:cs typeface="Arial"/>
                <a:sym typeface="Arial"/>
              </a:rPr>
              <a:t>moon</a:t>
            </a:r>
            <a:endParaRPr/>
          </a:p>
          <a:p>
            <a:r>
              <a:rPr lang="en-US" sz="1100">
                <a:solidFill>
                  <a:schemeClr val="dk1"/>
                </a:solidFill>
                <a:latin typeface="Arial"/>
                <a:ea typeface="Arial"/>
                <a:cs typeface="Arial"/>
                <a:sym typeface="Arial"/>
              </a:rPr>
              <a:t>stars</a:t>
            </a:r>
            <a:endParaRPr/>
          </a:p>
          <a:p>
            <a:r>
              <a:rPr lang="en-US" sz="1100">
                <a:solidFill>
                  <a:schemeClr val="dk1"/>
                </a:solidFill>
                <a:latin typeface="Arial"/>
                <a:ea typeface="Arial"/>
                <a:cs typeface="Arial"/>
                <a:sym typeface="Arial"/>
              </a:rPr>
              <a:t>day/night,</a:t>
            </a:r>
            <a:endParaRPr/>
          </a:p>
          <a:p>
            <a:r>
              <a:rPr lang="en-US" sz="1100">
                <a:solidFill>
                  <a:schemeClr val="dk1"/>
                </a:solidFill>
                <a:latin typeface="Arial"/>
                <a:ea typeface="Arial"/>
                <a:cs typeface="Arial"/>
                <a:sym typeface="Arial"/>
              </a:rPr>
              <a:t>rotation</a:t>
            </a:r>
            <a:endParaRPr/>
          </a:p>
          <a:p>
            <a:r>
              <a:rPr lang="en-US" sz="1100">
                <a:solidFill>
                  <a:schemeClr val="dk1"/>
                </a:solidFill>
                <a:latin typeface="Arial"/>
                <a:ea typeface="Arial"/>
                <a:cs typeface="Arial"/>
                <a:sym typeface="Arial"/>
              </a:rPr>
              <a:t>revolution</a:t>
            </a:r>
            <a:endParaRPr/>
          </a:p>
          <a:p>
            <a:endParaRPr sz="1100">
              <a:solidFill>
                <a:schemeClr val="dk1"/>
              </a:solidFill>
              <a:latin typeface="Arial"/>
              <a:ea typeface="Arial"/>
              <a:cs typeface="Arial"/>
              <a:sym typeface="Arial"/>
            </a:endParaRPr>
          </a:p>
        </p:txBody>
      </p:sp>
      <p:sp>
        <p:nvSpPr>
          <p:cNvPr id="20" name="Google Shape;350;p29"/>
          <p:cNvSpPr txBox="1"/>
          <p:nvPr/>
        </p:nvSpPr>
        <p:spPr>
          <a:xfrm>
            <a:off x="4356537" y="2057400"/>
            <a:ext cx="1130438" cy="338554"/>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The Earth</a:t>
            </a:r>
            <a:endParaRPr sz="1600" b="1">
              <a:solidFill>
                <a:schemeClr val="dk1"/>
              </a:solidFill>
              <a:latin typeface="Arial"/>
              <a:ea typeface="Arial"/>
              <a:cs typeface="Arial"/>
              <a:sym typeface="Arial"/>
            </a:endParaRPr>
          </a:p>
        </p:txBody>
      </p:sp>
      <p:sp>
        <p:nvSpPr>
          <p:cNvPr id="21" name="Google Shape;351;p29"/>
          <p:cNvSpPr txBox="1"/>
          <p:nvPr/>
        </p:nvSpPr>
        <p:spPr>
          <a:xfrm>
            <a:off x="3862236" y="2335842"/>
            <a:ext cx="2246316" cy="1277273"/>
          </a:xfrm>
          <a:prstGeom prst="rect">
            <a:avLst/>
          </a:prstGeom>
          <a:noFill/>
          <a:ln>
            <a:noFill/>
          </a:ln>
        </p:spPr>
        <p:txBody>
          <a:bodyPr spcFirstLastPara="1" wrap="square" lIns="91425" tIns="45700" rIns="91425" bIns="45700" anchor="t" anchorCtr="0">
            <a:noAutofit/>
          </a:bodyPr>
          <a:lstStyle/>
          <a:p>
            <a:r>
              <a:rPr lang="en-US" sz="1100">
                <a:solidFill>
                  <a:schemeClr val="dk1"/>
                </a:solidFill>
                <a:latin typeface="Arial"/>
                <a:ea typeface="Arial"/>
                <a:cs typeface="Arial"/>
                <a:sym typeface="Arial"/>
              </a:rPr>
              <a:t>air</a:t>
            </a:r>
            <a:endParaRPr/>
          </a:p>
          <a:p>
            <a:r>
              <a:rPr lang="en-US" sz="1100">
                <a:solidFill>
                  <a:schemeClr val="dk1"/>
                </a:solidFill>
                <a:latin typeface="Arial"/>
                <a:ea typeface="Arial"/>
                <a:cs typeface="Arial"/>
                <a:sym typeface="Arial"/>
              </a:rPr>
              <a:t>water</a:t>
            </a:r>
            <a:endParaRPr/>
          </a:p>
          <a:p>
            <a:r>
              <a:rPr lang="en-US" sz="1100">
                <a:solidFill>
                  <a:schemeClr val="dk1"/>
                </a:solidFill>
                <a:latin typeface="Arial"/>
                <a:ea typeface="Arial"/>
                <a:cs typeface="Arial"/>
                <a:sym typeface="Arial"/>
              </a:rPr>
              <a:t>land</a:t>
            </a:r>
            <a:endParaRPr/>
          </a:p>
          <a:p>
            <a:r>
              <a:rPr lang="en-US" sz="1100">
                <a:solidFill>
                  <a:schemeClr val="dk1"/>
                </a:solidFill>
                <a:latin typeface="Arial"/>
                <a:ea typeface="Arial"/>
                <a:cs typeface="Arial"/>
                <a:sym typeface="Arial"/>
              </a:rPr>
              <a:t>weather</a:t>
            </a:r>
            <a:endParaRPr/>
          </a:p>
          <a:p>
            <a:r>
              <a:rPr lang="en-US" sz="1100">
                <a:solidFill>
                  <a:schemeClr val="dk1"/>
                </a:solidFill>
                <a:latin typeface="Arial"/>
                <a:ea typeface="Arial"/>
                <a:cs typeface="Arial"/>
                <a:sym typeface="Arial"/>
              </a:rPr>
              <a:t>precipitation</a:t>
            </a:r>
            <a:endParaRPr/>
          </a:p>
          <a:p>
            <a:r>
              <a:rPr lang="en-US" sz="1100">
                <a:solidFill>
                  <a:schemeClr val="dk1"/>
                </a:solidFill>
                <a:latin typeface="Arial"/>
                <a:ea typeface="Arial"/>
                <a:cs typeface="Arial"/>
                <a:sym typeface="Arial"/>
              </a:rPr>
              <a:t>erosion</a:t>
            </a:r>
            <a:endParaRPr/>
          </a:p>
          <a:p>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sp>
        <p:nvSpPr>
          <p:cNvPr id="22" name="Google Shape;352;p29"/>
          <p:cNvSpPr txBox="1"/>
          <p:nvPr/>
        </p:nvSpPr>
        <p:spPr>
          <a:xfrm>
            <a:off x="6470296" y="2067626"/>
            <a:ext cx="801823" cy="338554"/>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Matter</a:t>
            </a:r>
            <a:endParaRPr sz="1600" b="1">
              <a:solidFill>
                <a:schemeClr val="dk1"/>
              </a:solidFill>
              <a:latin typeface="Arial"/>
              <a:ea typeface="Arial"/>
              <a:cs typeface="Arial"/>
              <a:sym typeface="Arial"/>
            </a:endParaRPr>
          </a:p>
        </p:txBody>
      </p:sp>
      <p:sp>
        <p:nvSpPr>
          <p:cNvPr id="23" name="Google Shape;353;p29"/>
          <p:cNvSpPr txBox="1"/>
          <p:nvPr/>
        </p:nvSpPr>
        <p:spPr>
          <a:xfrm>
            <a:off x="6071328" y="2327074"/>
            <a:ext cx="2246316" cy="1107996"/>
          </a:xfrm>
          <a:prstGeom prst="rect">
            <a:avLst/>
          </a:prstGeom>
          <a:noFill/>
          <a:ln>
            <a:noFill/>
          </a:ln>
        </p:spPr>
        <p:txBody>
          <a:bodyPr spcFirstLastPara="1" wrap="square" lIns="91425" tIns="45700" rIns="91425" bIns="45700" anchor="t" anchorCtr="0">
            <a:noAutofit/>
          </a:bodyPr>
          <a:lstStyle/>
          <a:p>
            <a:r>
              <a:rPr lang="en-US" sz="1100">
                <a:solidFill>
                  <a:schemeClr val="dk1"/>
                </a:solidFill>
                <a:latin typeface="Arial"/>
                <a:ea typeface="Arial"/>
                <a:cs typeface="Arial"/>
                <a:sym typeface="Arial"/>
              </a:rPr>
              <a:t>solid/liquid/gas</a:t>
            </a:r>
            <a:endParaRPr/>
          </a:p>
          <a:p>
            <a:r>
              <a:rPr lang="en-US" sz="1100">
                <a:solidFill>
                  <a:schemeClr val="dk1"/>
                </a:solidFill>
                <a:latin typeface="Arial"/>
                <a:ea typeface="Arial"/>
                <a:cs typeface="Arial"/>
                <a:sym typeface="Arial"/>
              </a:rPr>
              <a:t>properties</a:t>
            </a:r>
            <a:endParaRPr/>
          </a:p>
          <a:p>
            <a:r>
              <a:rPr lang="en-US" sz="1100">
                <a:solidFill>
                  <a:schemeClr val="dk1"/>
                </a:solidFill>
                <a:latin typeface="Arial"/>
                <a:ea typeface="Arial"/>
                <a:cs typeface="Arial"/>
                <a:sym typeface="Arial"/>
              </a:rPr>
              <a:t>conductivity</a:t>
            </a:r>
            <a:endParaRPr/>
          </a:p>
          <a:p>
            <a:r>
              <a:rPr lang="en-US" sz="1100">
                <a:solidFill>
                  <a:schemeClr val="dk1"/>
                </a:solidFill>
                <a:latin typeface="Arial"/>
                <a:ea typeface="Arial"/>
                <a:cs typeface="Arial"/>
                <a:sym typeface="Arial"/>
              </a:rPr>
              <a:t>texture</a:t>
            </a:r>
            <a:endParaRPr/>
          </a:p>
          <a:p>
            <a:r>
              <a:rPr lang="en-US" sz="1100">
                <a:solidFill>
                  <a:schemeClr val="dk1"/>
                </a:solidFill>
                <a:latin typeface="Arial"/>
                <a:ea typeface="Arial"/>
                <a:cs typeface="Arial"/>
                <a:sym typeface="Arial"/>
              </a:rPr>
              <a:t>temperature</a:t>
            </a:r>
            <a:endParaRPr/>
          </a:p>
          <a:p>
            <a:r>
              <a:rPr lang="en-US" sz="1100">
                <a:solidFill>
                  <a:schemeClr val="dk1"/>
                </a:solidFill>
                <a:latin typeface="Arial"/>
                <a:ea typeface="Arial"/>
                <a:cs typeface="Arial"/>
                <a:sym typeface="Arial"/>
              </a:rPr>
              <a:t>measuring tools</a:t>
            </a:r>
            <a:endParaRPr sz="1100">
              <a:solidFill>
                <a:schemeClr val="dk1"/>
              </a:solidFill>
              <a:latin typeface="Arial"/>
              <a:ea typeface="Arial"/>
              <a:cs typeface="Arial"/>
              <a:sym typeface="Arial"/>
            </a:endParaRPr>
          </a:p>
        </p:txBody>
      </p:sp>
      <p:sp>
        <p:nvSpPr>
          <p:cNvPr id="24" name="Google Shape;354;p29"/>
          <p:cNvSpPr txBox="1"/>
          <p:nvPr/>
        </p:nvSpPr>
        <p:spPr>
          <a:xfrm>
            <a:off x="8614926" y="2067626"/>
            <a:ext cx="878767" cy="338554"/>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Energy</a:t>
            </a:r>
            <a:endParaRPr sz="1600" b="1">
              <a:solidFill>
                <a:schemeClr val="dk1"/>
              </a:solidFill>
              <a:latin typeface="Arial"/>
              <a:ea typeface="Arial"/>
              <a:cs typeface="Arial"/>
              <a:sym typeface="Arial"/>
            </a:endParaRPr>
          </a:p>
        </p:txBody>
      </p:sp>
      <p:sp>
        <p:nvSpPr>
          <p:cNvPr id="25" name="Google Shape;355;p29"/>
          <p:cNvSpPr txBox="1"/>
          <p:nvPr/>
        </p:nvSpPr>
        <p:spPr>
          <a:xfrm>
            <a:off x="8293591" y="2335842"/>
            <a:ext cx="1940205" cy="1277273"/>
          </a:xfrm>
          <a:prstGeom prst="rect">
            <a:avLst/>
          </a:prstGeom>
          <a:noFill/>
          <a:ln>
            <a:noFill/>
          </a:ln>
        </p:spPr>
        <p:txBody>
          <a:bodyPr spcFirstLastPara="1" wrap="square" lIns="91425" tIns="45700" rIns="91425" bIns="45700" anchor="t" anchorCtr="0">
            <a:noAutofit/>
          </a:bodyPr>
          <a:lstStyle/>
          <a:p>
            <a:r>
              <a:rPr lang="en-US" sz="1100">
                <a:solidFill>
                  <a:schemeClr val="dk1"/>
                </a:solidFill>
                <a:latin typeface="Arial"/>
                <a:ea typeface="Arial"/>
                <a:cs typeface="Arial"/>
                <a:sym typeface="Arial"/>
              </a:rPr>
              <a:t>forms</a:t>
            </a:r>
            <a:endParaRPr/>
          </a:p>
          <a:p>
            <a:r>
              <a:rPr lang="en-US" sz="1100">
                <a:solidFill>
                  <a:schemeClr val="dk1"/>
                </a:solidFill>
                <a:latin typeface="Arial"/>
                <a:ea typeface="Arial"/>
                <a:cs typeface="Arial"/>
                <a:sym typeface="Arial"/>
              </a:rPr>
              <a:t>energy transfer</a:t>
            </a:r>
            <a:endParaRPr/>
          </a:p>
          <a:p>
            <a:r>
              <a:rPr lang="en-US" sz="1100">
                <a:solidFill>
                  <a:schemeClr val="dk1"/>
                </a:solidFill>
                <a:latin typeface="Arial"/>
                <a:ea typeface="Arial"/>
                <a:cs typeface="Arial"/>
                <a:sym typeface="Arial"/>
              </a:rPr>
              <a:t>heat</a:t>
            </a:r>
            <a:endParaRPr/>
          </a:p>
          <a:p>
            <a:r>
              <a:rPr lang="en-US" sz="1100">
                <a:solidFill>
                  <a:schemeClr val="dk1"/>
                </a:solidFill>
                <a:latin typeface="Arial"/>
                <a:ea typeface="Arial"/>
                <a:cs typeface="Arial"/>
                <a:sym typeface="Arial"/>
              </a:rPr>
              <a:t>electricity</a:t>
            </a:r>
            <a:endParaRPr/>
          </a:p>
          <a:p>
            <a:r>
              <a:rPr lang="en-US" sz="1100">
                <a:solidFill>
                  <a:schemeClr val="dk1"/>
                </a:solidFill>
                <a:latin typeface="Arial"/>
                <a:ea typeface="Arial"/>
                <a:cs typeface="Arial"/>
                <a:sym typeface="Arial"/>
              </a:rPr>
              <a:t>chemical energy</a:t>
            </a:r>
            <a:endParaRPr/>
          </a:p>
          <a:p>
            <a:r>
              <a:rPr lang="en-US" sz="1100">
                <a:solidFill>
                  <a:schemeClr val="dk1"/>
                </a:solidFill>
                <a:latin typeface="Arial"/>
                <a:ea typeface="Arial"/>
                <a:cs typeface="Arial"/>
                <a:sym typeface="Arial"/>
              </a:rPr>
              <a:t>energy conversion</a:t>
            </a:r>
            <a:endParaRPr/>
          </a:p>
          <a:p>
            <a:endParaRPr sz="1100">
              <a:solidFill>
                <a:schemeClr val="dk1"/>
              </a:solidFill>
              <a:latin typeface="Arial"/>
              <a:ea typeface="Arial"/>
              <a:cs typeface="Arial"/>
              <a:sym typeface="Arial"/>
            </a:endParaRPr>
          </a:p>
        </p:txBody>
      </p:sp>
      <p:sp>
        <p:nvSpPr>
          <p:cNvPr id="26" name="Google Shape;356;p29"/>
          <p:cNvSpPr txBox="1"/>
          <p:nvPr/>
        </p:nvSpPr>
        <p:spPr>
          <a:xfrm>
            <a:off x="2271192" y="3508775"/>
            <a:ext cx="856325" cy="338554"/>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Forces</a:t>
            </a:r>
            <a:endParaRPr sz="1600" b="1">
              <a:solidFill>
                <a:schemeClr val="dk1"/>
              </a:solidFill>
              <a:latin typeface="Arial"/>
              <a:ea typeface="Arial"/>
              <a:cs typeface="Arial"/>
              <a:sym typeface="Arial"/>
            </a:endParaRPr>
          </a:p>
        </p:txBody>
      </p:sp>
      <p:sp>
        <p:nvSpPr>
          <p:cNvPr id="27" name="Google Shape;357;p29"/>
          <p:cNvSpPr txBox="1"/>
          <p:nvPr/>
        </p:nvSpPr>
        <p:spPr>
          <a:xfrm>
            <a:off x="1837914" y="3752717"/>
            <a:ext cx="2245005" cy="1107996"/>
          </a:xfrm>
          <a:prstGeom prst="rect">
            <a:avLst/>
          </a:prstGeom>
          <a:noFill/>
          <a:ln>
            <a:noFill/>
          </a:ln>
        </p:spPr>
        <p:txBody>
          <a:bodyPr spcFirstLastPara="1" wrap="square" lIns="91425" tIns="45700" rIns="91425" bIns="45700" anchor="t" anchorCtr="0">
            <a:noAutofit/>
          </a:bodyPr>
          <a:lstStyle/>
          <a:p>
            <a:r>
              <a:rPr lang="en-US" sz="1100">
                <a:solidFill>
                  <a:schemeClr val="dk1"/>
                </a:solidFill>
                <a:latin typeface="Arial"/>
                <a:ea typeface="Arial"/>
                <a:cs typeface="Arial"/>
                <a:sym typeface="Arial"/>
              </a:rPr>
              <a:t>gravity</a:t>
            </a:r>
            <a:endParaRPr/>
          </a:p>
          <a:p>
            <a:r>
              <a:rPr lang="en-US" sz="1100">
                <a:solidFill>
                  <a:schemeClr val="dk1"/>
                </a:solidFill>
                <a:latin typeface="Arial"/>
                <a:ea typeface="Arial"/>
                <a:cs typeface="Arial"/>
                <a:sym typeface="Arial"/>
              </a:rPr>
              <a:t>magnetism</a:t>
            </a:r>
            <a:endParaRPr/>
          </a:p>
          <a:p>
            <a:r>
              <a:rPr lang="en-US" sz="1100">
                <a:solidFill>
                  <a:schemeClr val="dk1"/>
                </a:solidFill>
                <a:latin typeface="Arial"/>
                <a:ea typeface="Arial"/>
                <a:cs typeface="Arial"/>
                <a:sym typeface="Arial"/>
              </a:rPr>
              <a:t>force</a:t>
            </a:r>
            <a:endParaRPr/>
          </a:p>
          <a:p>
            <a:r>
              <a:rPr lang="en-US" sz="1100">
                <a:solidFill>
                  <a:schemeClr val="dk1"/>
                </a:solidFill>
                <a:latin typeface="Arial"/>
                <a:ea typeface="Arial"/>
                <a:cs typeface="Arial"/>
                <a:sym typeface="Arial"/>
              </a:rPr>
              <a:t>friction</a:t>
            </a:r>
            <a:endParaRPr/>
          </a:p>
          <a:p>
            <a:r>
              <a:rPr lang="en-US" sz="1100">
                <a:solidFill>
                  <a:schemeClr val="dk1"/>
                </a:solidFill>
                <a:latin typeface="Arial"/>
                <a:ea typeface="Arial"/>
                <a:cs typeface="Arial"/>
                <a:sym typeface="Arial"/>
              </a:rPr>
              <a:t>pull/pushing</a:t>
            </a:r>
            <a:endParaRPr/>
          </a:p>
          <a:p>
            <a:r>
              <a:rPr lang="en-US" sz="1100">
                <a:solidFill>
                  <a:schemeClr val="dk1"/>
                </a:solidFill>
                <a:latin typeface="Arial"/>
                <a:ea typeface="Arial"/>
                <a:cs typeface="Arial"/>
                <a:sym typeface="Arial"/>
              </a:rPr>
              <a:t>attraction</a:t>
            </a:r>
            <a:endParaRPr sz="1100">
              <a:solidFill>
                <a:schemeClr val="dk1"/>
              </a:solidFill>
              <a:latin typeface="Arial"/>
              <a:ea typeface="Arial"/>
              <a:cs typeface="Arial"/>
              <a:sym typeface="Arial"/>
            </a:endParaRPr>
          </a:p>
        </p:txBody>
      </p:sp>
      <p:sp>
        <p:nvSpPr>
          <p:cNvPr id="28" name="Google Shape;358;p29"/>
          <p:cNvSpPr txBox="1"/>
          <p:nvPr/>
        </p:nvSpPr>
        <p:spPr>
          <a:xfrm>
            <a:off x="4223621" y="3521464"/>
            <a:ext cx="1462260" cy="338554"/>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Living things</a:t>
            </a:r>
            <a:endParaRPr sz="1600" b="1">
              <a:solidFill>
                <a:schemeClr val="dk1"/>
              </a:solidFill>
              <a:latin typeface="Arial"/>
              <a:ea typeface="Arial"/>
              <a:cs typeface="Arial"/>
              <a:sym typeface="Arial"/>
            </a:endParaRPr>
          </a:p>
        </p:txBody>
      </p:sp>
      <p:sp>
        <p:nvSpPr>
          <p:cNvPr id="29" name="Google Shape;359;p29"/>
          <p:cNvSpPr txBox="1"/>
          <p:nvPr/>
        </p:nvSpPr>
        <p:spPr>
          <a:xfrm>
            <a:off x="3924061" y="3783641"/>
            <a:ext cx="2245005" cy="1107996"/>
          </a:xfrm>
          <a:prstGeom prst="rect">
            <a:avLst/>
          </a:prstGeom>
          <a:noFill/>
          <a:ln>
            <a:noFill/>
          </a:ln>
        </p:spPr>
        <p:txBody>
          <a:bodyPr spcFirstLastPara="1" wrap="square" lIns="91425" tIns="45700" rIns="91425" bIns="45700" anchor="t" anchorCtr="0">
            <a:noAutofit/>
          </a:bodyPr>
          <a:lstStyle/>
          <a:p>
            <a:r>
              <a:rPr lang="en-US" sz="1100">
                <a:solidFill>
                  <a:schemeClr val="dk1"/>
                </a:solidFill>
                <a:latin typeface="Arial"/>
                <a:ea typeface="Arial"/>
                <a:cs typeface="Arial"/>
                <a:sym typeface="Arial"/>
              </a:rPr>
              <a:t>living</a:t>
            </a:r>
            <a:endParaRPr/>
          </a:p>
          <a:p>
            <a:r>
              <a:rPr lang="en-US" sz="1100">
                <a:solidFill>
                  <a:schemeClr val="dk1"/>
                </a:solidFill>
                <a:latin typeface="Arial"/>
                <a:ea typeface="Arial"/>
                <a:cs typeface="Arial"/>
                <a:sym typeface="Arial"/>
              </a:rPr>
              <a:t>nonliving</a:t>
            </a:r>
            <a:endParaRPr/>
          </a:p>
          <a:p>
            <a:r>
              <a:rPr lang="en-US" sz="1100">
                <a:solidFill>
                  <a:schemeClr val="dk1"/>
                </a:solidFill>
                <a:latin typeface="Arial"/>
                <a:ea typeface="Arial"/>
                <a:cs typeface="Arial"/>
                <a:sym typeface="Arial"/>
              </a:rPr>
              <a:t>characteristics</a:t>
            </a:r>
            <a:endParaRPr/>
          </a:p>
          <a:p>
            <a:r>
              <a:rPr lang="en-US" sz="1100">
                <a:solidFill>
                  <a:schemeClr val="dk1"/>
                </a:solidFill>
                <a:latin typeface="Arial"/>
                <a:ea typeface="Arial"/>
                <a:cs typeface="Arial"/>
                <a:sym typeface="Arial"/>
              </a:rPr>
              <a:t>animals</a:t>
            </a:r>
            <a:endParaRPr/>
          </a:p>
          <a:p>
            <a:r>
              <a:rPr lang="en-US" sz="1100">
                <a:solidFill>
                  <a:schemeClr val="dk1"/>
                </a:solidFill>
                <a:latin typeface="Arial"/>
                <a:ea typeface="Arial"/>
                <a:cs typeface="Arial"/>
                <a:sym typeface="Arial"/>
              </a:rPr>
              <a:t>plants</a:t>
            </a:r>
            <a:endParaRPr/>
          </a:p>
          <a:p>
            <a:r>
              <a:rPr lang="en-US" sz="1100">
                <a:solidFill>
                  <a:schemeClr val="dk1"/>
                </a:solidFill>
                <a:latin typeface="Arial"/>
                <a:ea typeface="Arial"/>
                <a:cs typeface="Arial"/>
                <a:sym typeface="Arial"/>
              </a:rPr>
              <a:t>fish</a:t>
            </a:r>
            <a:endParaRPr sz="1100">
              <a:solidFill>
                <a:schemeClr val="dk1"/>
              </a:solidFill>
              <a:latin typeface="Arial"/>
              <a:ea typeface="Arial"/>
              <a:cs typeface="Arial"/>
              <a:sym typeface="Arial"/>
            </a:endParaRPr>
          </a:p>
        </p:txBody>
      </p:sp>
      <p:sp>
        <p:nvSpPr>
          <p:cNvPr id="30" name="Google Shape;360;p29"/>
          <p:cNvSpPr txBox="1"/>
          <p:nvPr/>
        </p:nvSpPr>
        <p:spPr>
          <a:xfrm>
            <a:off x="6380289" y="3540200"/>
            <a:ext cx="1279517" cy="338554"/>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Inheritance</a:t>
            </a:r>
            <a:endParaRPr sz="1600" b="1">
              <a:solidFill>
                <a:schemeClr val="dk1"/>
              </a:solidFill>
              <a:latin typeface="Arial"/>
              <a:ea typeface="Arial"/>
              <a:cs typeface="Arial"/>
              <a:sym typeface="Arial"/>
            </a:endParaRPr>
          </a:p>
        </p:txBody>
      </p:sp>
      <p:sp>
        <p:nvSpPr>
          <p:cNvPr id="31" name="Google Shape;361;p29"/>
          <p:cNvSpPr txBox="1"/>
          <p:nvPr/>
        </p:nvSpPr>
        <p:spPr>
          <a:xfrm>
            <a:off x="6080728" y="3802377"/>
            <a:ext cx="2245005" cy="1107996"/>
          </a:xfrm>
          <a:prstGeom prst="rect">
            <a:avLst/>
          </a:prstGeom>
          <a:noFill/>
          <a:ln>
            <a:noFill/>
          </a:ln>
        </p:spPr>
        <p:txBody>
          <a:bodyPr spcFirstLastPara="1" wrap="square" lIns="91425" tIns="45700" rIns="91425" bIns="45700" anchor="t" anchorCtr="0">
            <a:noAutofit/>
          </a:bodyPr>
          <a:lstStyle/>
          <a:p>
            <a:r>
              <a:rPr lang="en-US" sz="1100">
                <a:solidFill>
                  <a:schemeClr val="dk1"/>
                </a:solidFill>
                <a:latin typeface="Arial"/>
                <a:ea typeface="Arial"/>
                <a:cs typeface="Arial"/>
                <a:sym typeface="Arial"/>
              </a:rPr>
              <a:t>inherited traits</a:t>
            </a:r>
            <a:endParaRPr/>
          </a:p>
          <a:p>
            <a:r>
              <a:rPr lang="en-US" sz="1100">
                <a:solidFill>
                  <a:schemeClr val="dk1"/>
                </a:solidFill>
                <a:latin typeface="Arial"/>
                <a:ea typeface="Arial"/>
                <a:cs typeface="Arial"/>
                <a:sym typeface="Arial"/>
              </a:rPr>
              <a:t>resemblance</a:t>
            </a:r>
            <a:endParaRPr/>
          </a:p>
          <a:p>
            <a:r>
              <a:rPr lang="en-US" sz="1100">
                <a:solidFill>
                  <a:schemeClr val="dk1"/>
                </a:solidFill>
                <a:latin typeface="Arial"/>
                <a:ea typeface="Arial"/>
                <a:cs typeface="Arial"/>
                <a:sym typeface="Arial"/>
              </a:rPr>
              <a:t>acquired traits</a:t>
            </a:r>
            <a:endParaRPr/>
          </a:p>
          <a:p>
            <a:r>
              <a:rPr lang="en-US" sz="1100">
                <a:solidFill>
                  <a:schemeClr val="dk1"/>
                </a:solidFill>
                <a:latin typeface="Arial"/>
                <a:ea typeface="Arial"/>
                <a:cs typeface="Arial"/>
                <a:sym typeface="Arial"/>
              </a:rPr>
              <a:t>learned traits</a:t>
            </a:r>
            <a:endParaRPr/>
          </a:p>
          <a:p>
            <a:r>
              <a:rPr lang="en-US" sz="1100">
                <a:solidFill>
                  <a:schemeClr val="dk1"/>
                </a:solidFill>
                <a:latin typeface="Arial"/>
                <a:ea typeface="Arial"/>
                <a:cs typeface="Arial"/>
                <a:sym typeface="Arial"/>
              </a:rPr>
              <a:t>body features</a:t>
            </a:r>
            <a:endParaRPr/>
          </a:p>
          <a:p>
            <a:r>
              <a:rPr lang="en-US" sz="1100">
                <a:solidFill>
                  <a:schemeClr val="dk1"/>
                </a:solidFill>
                <a:latin typeface="Arial"/>
                <a:ea typeface="Arial"/>
                <a:cs typeface="Arial"/>
                <a:sym typeface="Arial"/>
              </a:rPr>
              <a:t>skills</a:t>
            </a:r>
            <a:endParaRPr sz="1100">
              <a:solidFill>
                <a:schemeClr val="dk1"/>
              </a:solidFill>
              <a:latin typeface="Arial"/>
              <a:ea typeface="Arial"/>
              <a:cs typeface="Arial"/>
              <a:sym typeface="Arial"/>
            </a:endParaRPr>
          </a:p>
        </p:txBody>
      </p:sp>
      <p:sp>
        <p:nvSpPr>
          <p:cNvPr id="32" name="Google Shape;362;p29"/>
          <p:cNvSpPr txBox="1"/>
          <p:nvPr/>
        </p:nvSpPr>
        <p:spPr>
          <a:xfrm>
            <a:off x="8363681" y="3561593"/>
            <a:ext cx="2002510" cy="584775"/>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The Environment and Adaptation</a:t>
            </a:r>
            <a:endParaRPr sz="1600" b="1">
              <a:solidFill>
                <a:schemeClr val="dk1"/>
              </a:solidFill>
              <a:latin typeface="Arial"/>
              <a:ea typeface="Arial"/>
              <a:cs typeface="Arial"/>
              <a:sym typeface="Arial"/>
            </a:endParaRPr>
          </a:p>
        </p:txBody>
      </p:sp>
      <p:sp>
        <p:nvSpPr>
          <p:cNvPr id="33" name="Google Shape;363;p29"/>
          <p:cNvSpPr txBox="1"/>
          <p:nvPr/>
        </p:nvSpPr>
        <p:spPr>
          <a:xfrm>
            <a:off x="8242434" y="4061346"/>
            <a:ext cx="2245005" cy="938719"/>
          </a:xfrm>
          <a:prstGeom prst="rect">
            <a:avLst/>
          </a:prstGeom>
          <a:noFill/>
          <a:ln>
            <a:noFill/>
          </a:ln>
        </p:spPr>
        <p:txBody>
          <a:bodyPr spcFirstLastPara="1" wrap="square" lIns="91425" tIns="45700" rIns="91425" bIns="45700" anchor="t" anchorCtr="0">
            <a:noAutofit/>
          </a:bodyPr>
          <a:lstStyle/>
          <a:p>
            <a:r>
              <a:rPr lang="en-US" sz="1100">
                <a:solidFill>
                  <a:schemeClr val="dk1"/>
                </a:solidFill>
                <a:latin typeface="Arial"/>
                <a:ea typeface="Arial"/>
                <a:cs typeface="Arial"/>
                <a:sym typeface="Arial"/>
              </a:rPr>
              <a:t>senses</a:t>
            </a:r>
            <a:endParaRPr/>
          </a:p>
          <a:p>
            <a:r>
              <a:rPr lang="en-US" sz="1100">
                <a:solidFill>
                  <a:schemeClr val="dk1"/>
                </a:solidFill>
                <a:latin typeface="Arial"/>
                <a:ea typeface="Arial"/>
                <a:cs typeface="Arial"/>
                <a:sym typeface="Arial"/>
              </a:rPr>
              <a:t>habitats</a:t>
            </a:r>
            <a:endParaRPr/>
          </a:p>
          <a:p>
            <a:r>
              <a:rPr lang="en-US" sz="1100">
                <a:solidFill>
                  <a:schemeClr val="dk1"/>
                </a:solidFill>
                <a:latin typeface="Arial"/>
                <a:ea typeface="Arial"/>
                <a:cs typeface="Arial"/>
                <a:sym typeface="Arial"/>
              </a:rPr>
              <a:t>behavior</a:t>
            </a:r>
            <a:endParaRPr/>
          </a:p>
          <a:p>
            <a:r>
              <a:rPr lang="en-US" sz="1100">
                <a:solidFill>
                  <a:schemeClr val="dk1"/>
                </a:solidFill>
                <a:latin typeface="Arial"/>
                <a:ea typeface="Arial"/>
                <a:cs typeface="Arial"/>
                <a:sym typeface="Arial"/>
              </a:rPr>
              <a:t>camouflage</a:t>
            </a:r>
            <a:endParaRPr/>
          </a:p>
          <a:p>
            <a:r>
              <a:rPr lang="en-US" sz="1100">
                <a:solidFill>
                  <a:schemeClr val="dk1"/>
                </a:solidFill>
                <a:latin typeface="Arial"/>
                <a:ea typeface="Arial"/>
                <a:cs typeface="Arial"/>
                <a:sym typeface="Arial"/>
              </a:rPr>
              <a:t>survival</a:t>
            </a:r>
            <a:endParaRPr sz="1100">
              <a:solidFill>
                <a:schemeClr val="dk1"/>
              </a:solidFill>
              <a:latin typeface="Arial"/>
              <a:ea typeface="Arial"/>
              <a:cs typeface="Arial"/>
              <a:sym typeface="Arial"/>
            </a:endParaRPr>
          </a:p>
        </p:txBody>
      </p:sp>
      <p:sp>
        <p:nvSpPr>
          <p:cNvPr id="34" name="Google Shape;364;p29"/>
          <p:cNvSpPr txBox="1"/>
          <p:nvPr/>
        </p:nvSpPr>
        <p:spPr>
          <a:xfrm>
            <a:off x="1877173" y="5003049"/>
            <a:ext cx="1874231" cy="338554"/>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Continuity of Life</a:t>
            </a:r>
            <a:endParaRPr sz="1600" b="1">
              <a:solidFill>
                <a:schemeClr val="dk1"/>
              </a:solidFill>
              <a:latin typeface="Arial"/>
              <a:ea typeface="Arial"/>
              <a:cs typeface="Arial"/>
              <a:sym typeface="Arial"/>
            </a:endParaRPr>
          </a:p>
        </p:txBody>
      </p:sp>
      <p:sp>
        <p:nvSpPr>
          <p:cNvPr id="35" name="Google Shape;365;p29"/>
          <p:cNvSpPr txBox="1"/>
          <p:nvPr/>
        </p:nvSpPr>
        <p:spPr>
          <a:xfrm>
            <a:off x="1842566" y="5272725"/>
            <a:ext cx="2245005" cy="1277273"/>
          </a:xfrm>
          <a:prstGeom prst="rect">
            <a:avLst/>
          </a:prstGeom>
          <a:noFill/>
          <a:ln>
            <a:noFill/>
          </a:ln>
        </p:spPr>
        <p:txBody>
          <a:bodyPr spcFirstLastPara="1" wrap="square" lIns="91425" tIns="45700" rIns="91425" bIns="45700" anchor="t" anchorCtr="0">
            <a:noAutofit/>
          </a:bodyPr>
          <a:lstStyle/>
          <a:p>
            <a:r>
              <a:rPr lang="en-US" sz="1100">
                <a:solidFill>
                  <a:schemeClr val="dk1"/>
                </a:solidFill>
                <a:latin typeface="Arial"/>
                <a:ea typeface="Arial"/>
                <a:cs typeface="Arial"/>
                <a:sym typeface="Arial"/>
              </a:rPr>
              <a:t>life cycle</a:t>
            </a:r>
            <a:endParaRPr/>
          </a:p>
          <a:p>
            <a:r>
              <a:rPr lang="en-US" sz="1100">
                <a:solidFill>
                  <a:schemeClr val="dk1"/>
                </a:solidFill>
                <a:latin typeface="Arial"/>
                <a:ea typeface="Arial"/>
                <a:cs typeface="Arial"/>
                <a:sym typeface="Arial"/>
              </a:rPr>
              <a:t>life span</a:t>
            </a:r>
            <a:endParaRPr/>
          </a:p>
          <a:p>
            <a:r>
              <a:rPr lang="en-US" sz="1100">
                <a:solidFill>
                  <a:schemeClr val="dk1"/>
                </a:solidFill>
                <a:latin typeface="Arial"/>
                <a:ea typeface="Arial"/>
                <a:cs typeface="Arial"/>
                <a:sym typeface="Arial"/>
              </a:rPr>
              <a:t>offspring</a:t>
            </a:r>
            <a:endParaRPr/>
          </a:p>
          <a:p>
            <a:r>
              <a:rPr lang="en-US" sz="1100">
                <a:solidFill>
                  <a:schemeClr val="dk1"/>
                </a:solidFill>
                <a:latin typeface="Arial"/>
                <a:ea typeface="Arial"/>
                <a:cs typeface="Arial"/>
                <a:sym typeface="Arial"/>
              </a:rPr>
              <a:t>reproduction</a:t>
            </a:r>
            <a:endParaRPr/>
          </a:p>
          <a:p>
            <a:r>
              <a:rPr lang="en-US" sz="1100">
                <a:solidFill>
                  <a:schemeClr val="dk1"/>
                </a:solidFill>
                <a:latin typeface="Arial"/>
                <a:ea typeface="Arial"/>
                <a:cs typeface="Arial"/>
                <a:sym typeface="Arial"/>
              </a:rPr>
              <a:t>coloration</a:t>
            </a:r>
            <a:endParaRPr/>
          </a:p>
          <a:p>
            <a:r>
              <a:rPr lang="en-US" sz="1100">
                <a:solidFill>
                  <a:schemeClr val="dk1"/>
                </a:solidFill>
                <a:latin typeface="Arial"/>
                <a:ea typeface="Arial"/>
                <a:cs typeface="Arial"/>
                <a:sym typeface="Arial"/>
              </a:rPr>
              <a:t>mating</a:t>
            </a:r>
            <a:endParaRPr/>
          </a:p>
          <a:p>
            <a:endParaRPr sz="1100">
              <a:solidFill>
                <a:schemeClr val="dk1"/>
              </a:solidFill>
              <a:latin typeface="Arial"/>
              <a:ea typeface="Arial"/>
              <a:cs typeface="Arial"/>
              <a:sym typeface="Arial"/>
            </a:endParaRPr>
          </a:p>
        </p:txBody>
      </p:sp>
      <p:sp>
        <p:nvSpPr>
          <p:cNvPr id="36" name="Google Shape;366;p29"/>
          <p:cNvSpPr txBox="1"/>
          <p:nvPr/>
        </p:nvSpPr>
        <p:spPr>
          <a:xfrm>
            <a:off x="4179780" y="4988755"/>
            <a:ext cx="1587294" cy="338554"/>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Life Functions</a:t>
            </a:r>
            <a:endParaRPr sz="1600" b="1">
              <a:solidFill>
                <a:schemeClr val="dk1"/>
              </a:solidFill>
              <a:latin typeface="Arial"/>
              <a:ea typeface="Arial"/>
              <a:cs typeface="Arial"/>
              <a:sym typeface="Arial"/>
            </a:endParaRPr>
          </a:p>
        </p:txBody>
      </p:sp>
      <p:sp>
        <p:nvSpPr>
          <p:cNvPr id="37" name="Google Shape;367;p29"/>
          <p:cNvSpPr txBox="1"/>
          <p:nvPr/>
        </p:nvSpPr>
        <p:spPr>
          <a:xfrm>
            <a:off x="3960548" y="5272724"/>
            <a:ext cx="2245005" cy="1107996"/>
          </a:xfrm>
          <a:prstGeom prst="rect">
            <a:avLst/>
          </a:prstGeom>
          <a:noFill/>
          <a:ln>
            <a:noFill/>
          </a:ln>
        </p:spPr>
        <p:txBody>
          <a:bodyPr spcFirstLastPara="1" wrap="square" lIns="91425" tIns="45700" rIns="91425" bIns="45700" anchor="t" anchorCtr="0">
            <a:noAutofit/>
          </a:bodyPr>
          <a:lstStyle/>
          <a:p>
            <a:r>
              <a:rPr lang="en-US" sz="1100">
                <a:solidFill>
                  <a:schemeClr val="dk1"/>
                </a:solidFill>
                <a:latin typeface="Arial"/>
                <a:ea typeface="Arial"/>
                <a:cs typeface="Arial"/>
                <a:sym typeface="Arial"/>
              </a:rPr>
              <a:t>breathing</a:t>
            </a:r>
            <a:endParaRPr/>
          </a:p>
          <a:p>
            <a:r>
              <a:rPr lang="en-US" sz="1100">
                <a:solidFill>
                  <a:schemeClr val="dk1"/>
                </a:solidFill>
                <a:latin typeface="Arial"/>
                <a:ea typeface="Arial"/>
                <a:cs typeface="Arial"/>
                <a:sym typeface="Arial"/>
              </a:rPr>
              <a:t>growing</a:t>
            </a:r>
            <a:endParaRPr/>
          </a:p>
          <a:p>
            <a:r>
              <a:rPr lang="en-US" sz="1100">
                <a:solidFill>
                  <a:schemeClr val="dk1"/>
                </a:solidFill>
                <a:latin typeface="Arial"/>
                <a:ea typeface="Arial"/>
                <a:cs typeface="Arial"/>
                <a:sym typeface="Arial"/>
              </a:rPr>
              <a:t>eating</a:t>
            </a:r>
            <a:endParaRPr/>
          </a:p>
          <a:p>
            <a:r>
              <a:rPr lang="en-US" sz="1100">
                <a:solidFill>
                  <a:schemeClr val="dk1"/>
                </a:solidFill>
                <a:latin typeface="Arial"/>
                <a:ea typeface="Arial"/>
                <a:cs typeface="Arial"/>
                <a:sym typeface="Arial"/>
              </a:rPr>
              <a:t>food</a:t>
            </a:r>
            <a:endParaRPr/>
          </a:p>
          <a:p>
            <a:r>
              <a:rPr lang="en-US" sz="1100">
                <a:solidFill>
                  <a:schemeClr val="dk1"/>
                </a:solidFill>
                <a:latin typeface="Arial"/>
                <a:ea typeface="Arial"/>
                <a:cs typeface="Arial"/>
                <a:sym typeface="Arial"/>
              </a:rPr>
              <a:t>air</a:t>
            </a:r>
            <a:endParaRPr/>
          </a:p>
          <a:p>
            <a:r>
              <a:rPr lang="en-US" sz="1100">
                <a:solidFill>
                  <a:schemeClr val="dk1"/>
                </a:solidFill>
                <a:latin typeface="Arial"/>
                <a:ea typeface="Arial"/>
                <a:cs typeface="Arial"/>
                <a:sym typeface="Arial"/>
              </a:rPr>
              <a:t>water</a:t>
            </a:r>
            <a:endParaRPr sz="1100">
              <a:solidFill>
                <a:schemeClr val="dk1"/>
              </a:solidFill>
              <a:latin typeface="Arial"/>
              <a:ea typeface="Arial"/>
              <a:cs typeface="Arial"/>
              <a:sym typeface="Arial"/>
            </a:endParaRPr>
          </a:p>
        </p:txBody>
      </p:sp>
      <p:sp>
        <p:nvSpPr>
          <p:cNvPr id="38" name="Google Shape;368;p29"/>
          <p:cNvSpPr txBox="1"/>
          <p:nvPr/>
        </p:nvSpPr>
        <p:spPr>
          <a:xfrm>
            <a:off x="6315089" y="4962443"/>
            <a:ext cx="1824538" cy="338554"/>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Interdependence</a:t>
            </a:r>
            <a:endParaRPr sz="1600" b="1">
              <a:solidFill>
                <a:schemeClr val="dk1"/>
              </a:solidFill>
              <a:latin typeface="Arial"/>
              <a:ea typeface="Arial"/>
              <a:cs typeface="Arial"/>
              <a:sym typeface="Arial"/>
            </a:endParaRPr>
          </a:p>
        </p:txBody>
      </p:sp>
      <p:sp>
        <p:nvSpPr>
          <p:cNvPr id="39" name="Google Shape;369;p29"/>
          <p:cNvSpPr txBox="1"/>
          <p:nvPr/>
        </p:nvSpPr>
        <p:spPr>
          <a:xfrm>
            <a:off x="6095858" y="5246412"/>
            <a:ext cx="1028534" cy="1107996"/>
          </a:xfrm>
          <a:prstGeom prst="rect">
            <a:avLst/>
          </a:prstGeom>
          <a:noFill/>
          <a:ln>
            <a:noFill/>
          </a:ln>
        </p:spPr>
        <p:txBody>
          <a:bodyPr spcFirstLastPara="1" wrap="square" lIns="91425" tIns="45700" rIns="91425" bIns="45700" anchor="t" anchorCtr="0">
            <a:noAutofit/>
          </a:bodyPr>
          <a:lstStyle/>
          <a:p>
            <a:r>
              <a:rPr lang="en-US" sz="1100" dirty="0">
                <a:solidFill>
                  <a:schemeClr val="dk1"/>
                </a:solidFill>
                <a:latin typeface="Arial"/>
                <a:ea typeface="Arial"/>
                <a:cs typeface="Arial"/>
                <a:sym typeface="Arial"/>
              </a:rPr>
              <a:t>food web</a:t>
            </a:r>
            <a:endParaRPr dirty="0"/>
          </a:p>
          <a:p>
            <a:r>
              <a:rPr lang="en-US" sz="1100" dirty="0">
                <a:solidFill>
                  <a:schemeClr val="dk1"/>
                </a:solidFill>
                <a:latin typeface="Arial"/>
                <a:ea typeface="Arial"/>
                <a:cs typeface="Arial"/>
                <a:sym typeface="Arial"/>
              </a:rPr>
              <a:t>producers</a:t>
            </a:r>
            <a:endParaRPr dirty="0"/>
          </a:p>
          <a:p>
            <a:r>
              <a:rPr lang="en-US" sz="1100" dirty="0">
                <a:solidFill>
                  <a:schemeClr val="dk1"/>
                </a:solidFill>
                <a:latin typeface="Arial"/>
                <a:ea typeface="Arial"/>
                <a:cs typeface="Arial"/>
                <a:sym typeface="Arial"/>
              </a:rPr>
              <a:t>consumers</a:t>
            </a:r>
            <a:endParaRPr dirty="0"/>
          </a:p>
          <a:p>
            <a:r>
              <a:rPr lang="en-US" sz="1100" dirty="0">
                <a:solidFill>
                  <a:schemeClr val="dk1"/>
                </a:solidFill>
                <a:latin typeface="Arial"/>
                <a:ea typeface="Arial"/>
                <a:cs typeface="Arial"/>
                <a:sym typeface="Arial"/>
              </a:rPr>
              <a:t>decomposers</a:t>
            </a:r>
            <a:endParaRPr dirty="0"/>
          </a:p>
          <a:p>
            <a:r>
              <a:rPr lang="en-US" sz="1100" dirty="0">
                <a:solidFill>
                  <a:schemeClr val="dk1"/>
                </a:solidFill>
                <a:latin typeface="Arial"/>
                <a:ea typeface="Arial"/>
                <a:cs typeface="Arial"/>
                <a:sym typeface="Arial"/>
              </a:rPr>
              <a:t>predators</a:t>
            </a:r>
            <a:endParaRPr dirty="0"/>
          </a:p>
          <a:p>
            <a:r>
              <a:rPr lang="en-US" sz="1100" dirty="0">
                <a:solidFill>
                  <a:schemeClr val="dk1"/>
                </a:solidFill>
                <a:latin typeface="Arial"/>
                <a:ea typeface="Arial"/>
                <a:cs typeface="Arial"/>
                <a:sym typeface="Arial"/>
              </a:rPr>
              <a:t>prey</a:t>
            </a:r>
            <a:endParaRPr sz="1100" dirty="0">
              <a:solidFill>
                <a:schemeClr val="dk1"/>
              </a:solidFill>
              <a:latin typeface="Arial"/>
              <a:ea typeface="Arial"/>
              <a:cs typeface="Arial"/>
              <a:sym typeface="Arial"/>
            </a:endParaRPr>
          </a:p>
        </p:txBody>
      </p:sp>
      <p:sp>
        <p:nvSpPr>
          <p:cNvPr id="40" name="Google Shape;370;p29"/>
          <p:cNvSpPr txBox="1"/>
          <p:nvPr/>
        </p:nvSpPr>
        <p:spPr>
          <a:xfrm>
            <a:off x="8437306" y="4977311"/>
            <a:ext cx="1598515" cy="338554"/>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Human Impact</a:t>
            </a:r>
            <a:endParaRPr sz="1600" b="1">
              <a:solidFill>
                <a:schemeClr val="dk1"/>
              </a:solidFill>
              <a:latin typeface="Arial"/>
              <a:ea typeface="Arial"/>
              <a:cs typeface="Arial"/>
              <a:sym typeface="Arial"/>
            </a:endParaRPr>
          </a:p>
        </p:txBody>
      </p:sp>
      <p:sp>
        <p:nvSpPr>
          <p:cNvPr id="41" name="Google Shape;371;p29"/>
          <p:cNvSpPr txBox="1"/>
          <p:nvPr/>
        </p:nvSpPr>
        <p:spPr>
          <a:xfrm>
            <a:off x="8218073" y="5261280"/>
            <a:ext cx="2245005" cy="1107996"/>
          </a:xfrm>
          <a:prstGeom prst="rect">
            <a:avLst/>
          </a:prstGeom>
          <a:noFill/>
          <a:ln>
            <a:noFill/>
          </a:ln>
        </p:spPr>
        <p:txBody>
          <a:bodyPr spcFirstLastPara="1" wrap="square" lIns="91425" tIns="45700" rIns="91425" bIns="45700" anchor="t" anchorCtr="0">
            <a:noAutofit/>
          </a:bodyPr>
          <a:lstStyle/>
          <a:p>
            <a:r>
              <a:rPr lang="en-US" sz="1100">
                <a:solidFill>
                  <a:schemeClr val="dk1"/>
                </a:solidFill>
                <a:latin typeface="Arial"/>
                <a:ea typeface="Arial"/>
                <a:cs typeface="Arial"/>
                <a:sym typeface="Arial"/>
              </a:rPr>
              <a:t>human activities</a:t>
            </a:r>
            <a:endParaRPr/>
          </a:p>
          <a:p>
            <a:r>
              <a:rPr lang="en-US" sz="1100">
                <a:solidFill>
                  <a:schemeClr val="dk1"/>
                </a:solidFill>
                <a:latin typeface="Arial"/>
                <a:ea typeface="Arial"/>
                <a:cs typeface="Arial"/>
                <a:sym typeface="Arial"/>
              </a:rPr>
              <a:t>environment</a:t>
            </a:r>
            <a:endParaRPr/>
          </a:p>
          <a:p>
            <a:r>
              <a:rPr lang="en-US" sz="1100">
                <a:solidFill>
                  <a:schemeClr val="dk1"/>
                </a:solidFill>
                <a:latin typeface="Arial"/>
                <a:ea typeface="Arial"/>
                <a:cs typeface="Arial"/>
                <a:sym typeface="Arial"/>
              </a:rPr>
              <a:t>ecosystem</a:t>
            </a:r>
            <a:endParaRPr/>
          </a:p>
          <a:p>
            <a:r>
              <a:rPr lang="en-US" sz="1100">
                <a:solidFill>
                  <a:schemeClr val="dk1"/>
                </a:solidFill>
                <a:latin typeface="Arial"/>
                <a:ea typeface="Arial"/>
                <a:cs typeface="Arial"/>
                <a:sym typeface="Arial"/>
              </a:rPr>
              <a:t>pollution</a:t>
            </a:r>
            <a:endParaRPr/>
          </a:p>
          <a:p>
            <a:r>
              <a:rPr lang="en-US" sz="1100">
                <a:solidFill>
                  <a:schemeClr val="dk1"/>
                </a:solidFill>
                <a:latin typeface="Arial"/>
                <a:ea typeface="Arial"/>
                <a:cs typeface="Arial"/>
                <a:sym typeface="Arial"/>
              </a:rPr>
              <a:t>conservation</a:t>
            </a:r>
            <a:endParaRPr/>
          </a:p>
          <a:p>
            <a:r>
              <a:rPr lang="en-US" sz="1100">
                <a:solidFill>
                  <a:schemeClr val="dk1"/>
                </a:solidFill>
                <a:latin typeface="Arial"/>
                <a:ea typeface="Arial"/>
                <a:cs typeface="Arial"/>
                <a:sym typeface="Arial"/>
              </a:rPr>
              <a:t>deforestation</a:t>
            </a:r>
            <a:endParaRPr sz="1100">
              <a:solidFill>
                <a:schemeClr val="dk1"/>
              </a:solidFill>
              <a:latin typeface="Arial"/>
              <a:ea typeface="Arial"/>
              <a:cs typeface="Arial"/>
              <a:sym typeface="Arial"/>
            </a:endParaRPr>
          </a:p>
        </p:txBody>
      </p:sp>
      <p:pic>
        <p:nvPicPr>
          <p:cNvPr id="42" name="Google Shape;372;p29" descr="http://images.wisegeek.com/planet-earth.jpg"/>
          <p:cNvPicPr preferRelativeResize="0"/>
          <p:nvPr/>
        </p:nvPicPr>
        <p:blipFill rotWithShape="1">
          <a:blip r:embed="rId2">
            <a:alphaModFix/>
          </a:blip>
          <a:srcRect/>
          <a:stretch/>
        </p:blipFill>
        <p:spPr>
          <a:xfrm>
            <a:off x="4826718" y="2421344"/>
            <a:ext cx="1074250" cy="980839"/>
          </a:xfrm>
          <a:prstGeom prst="rect">
            <a:avLst/>
          </a:prstGeom>
          <a:noFill/>
          <a:ln>
            <a:noFill/>
          </a:ln>
        </p:spPr>
      </p:pic>
      <p:pic>
        <p:nvPicPr>
          <p:cNvPr id="43" name="Google Shape;373;p29" descr="http://moonblink.info/File/Graphics/diagrams/SolSysOver.png"/>
          <p:cNvPicPr preferRelativeResize="0"/>
          <p:nvPr/>
        </p:nvPicPr>
        <p:blipFill rotWithShape="1">
          <a:blip r:embed="rId3">
            <a:alphaModFix/>
          </a:blip>
          <a:srcRect l="28320"/>
          <a:stretch/>
        </p:blipFill>
        <p:spPr>
          <a:xfrm>
            <a:off x="2699354" y="2559008"/>
            <a:ext cx="1066885" cy="799516"/>
          </a:xfrm>
          <a:prstGeom prst="rect">
            <a:avLst/>
          </a:prstGeom>
          <a:noFill/>
          <a:ln>
            <a:noFill/>
          </a:ln>
        </p:spPr>
      </p:pic>
      <p:pic>
        <p:nvPicPr>
          <p:cNvPr id="44" name="Google Shape;374;p29" descr="http://education-portal.com/cimages/multimages/16/friction_forces.jpg"/>
          <p:cNvPicPr preferRelativeResize="0"/>
          <p:nvPr/>
        </p:nvPicPr>
        <p:blipFill rotWithShape="1">
          <a:blip r:embed="rId4">
            <a:alphaModFix/>
          </a:blip>
          <a:srcRect/>
          <a:stretch/>
        </p:blipFill>
        <p:spPr>
          <a:xfrm>
            <a:off x="2778749" y="3914603"/>
            <a:ext cx="1067479" cy="922953"/>
          </a:xfrm>
          <a:prstGeom prst="rect">
            <a:avLst/>
          </a:prstGeom>
          <a:noFill/>
          <a:ln>
            <a:noFill/>
          </a:ln>
        </p:spPr>
      </p:pic>
      <p:pic>
        <p:nvPicPr>
          <p:cNvPr id="45" name="Google Shape;375;p29" descr="http://butlerrural.coopwebbuilder.com/sites/butlerrural.coopwebbuilder.com/files/page-images/bigstockphoto_isolated_tree_1220034_0.png"/>
          <p:cNvPicPr preferRelativeResize="0"/>
          <p:nvPr/>
        </p:nvPicPr>
        <p:blipFill rotWithShape="1">
          <a:blip r:embed="rId5">
            <a:alphaModFix/>
          </a:blip>
          <a:srcRect/>
          <a:stretch/>
        </p:blipFill>
        <p:spPr>
          <a:xfrm>
            <a:off x="4950912" y="3859486"/>
            <a:ext cx="950117" cy="970534"/>
          </a:xfrm>
          <a:prstGeom prst="rect">
            <a:avLst/>
          </a:prstGeom>
          <a:noFill/>
          <a:ln>
            <a:noFill/>
          </a:ln>
        </p:spPr>
      </p:pic>
      <p:pic>
        <p:nvPicPr>
          <p:cNvPr id="46" name="Google Shape;376;p29" descr="http://cache.desktopnexus.com/thumbnails/552425-bigthumbnail.jpg"/>
          <p:cNvPicPr preferRelativeResize="0"/>
          <p:nvPr/>
        </p:nvPicPr>
        <p:blipFill rotWithShape="1">
          <a:blip r:embed="rId6">
            <a:alphaModFix/>
          </a:blip>
          <a:srcRect/>
          <a:stretch/>
        </p:blipFill>
        <p:spPr>
          <a:xfrm>
            <a:off x="2677971" y="5435702"/>
            <a:ext cx="1137394" cy="882928"/>
          </a:xfrm>
          <a:prstGeom prst="rect">
            <a:avLst/>
          </a:prstGeom>
          <a:noFill/>
          <a:ln>
            <a:noFill/>
          </a:ln>
        </p:spPr>
      </p:pic>
      <p:pic>
        <p:nvPicPr>
          <p:cNvPr id="47" name="Google Shape;377;p29" descr="http://ec.l.thumbs.canstockphoto.com/canstock14718416.jpg"/>
          <p:cNvPicPr preferRelativeResize="0"/>
          <p:nvPr/>
        </p:nvPicPr>
        <p:blipFill rotWithShape="1">
          <a:blip r:embed="rId7">
            <a:alphaModFix/>
          </a:blip>
          <a:srcRect/>
          <a:stretch/>
        </p:blipFill>
        <p:spPr>
          <a:xfrm>
            <a:off x="9318803" y="5367210"/>
            <a:ext cx="870442" cy="932772"/>
          </a:xfrm>
          <a:prstGeom prst="rect">
            <a:avLst/>
          </a:prstGeom>
          <a:noFill/>
          <a:ln>
            <a:noFill/>
          </a:ln>
        </p:spPr>
      </p:pic>
      <p:pic>
        <p:nvPicPr>
          <p:cNvPr id="48" name="Google Shape;378;p29" descr="http://www.meritnation.com/img/shared/userimages/mn_images/image/Grassland%20food%20chain.png"/>
          <p:cNvPicPr preferRelativeResize="0"/>
          <p:nvPr/>
        </p:nvPicPr>
        <p:blipFill rotWithShape="1">
          <a:blip r:embed="rId8">
            <a:alphaModFix/>
          </a:blip>
          <a:srcRect/>
          <a:stretch/>
        </p:blipFill>
        <p:spPr>
          <a:xfrm>
            <a:off x="7038997" y="5311614"/>
            <a:ext cx="1053722" cy="1076529"/>
          </a:xfrm>
          <a:prstGeom prst="rect">
            <a:avLst/>
          </a:prstGeom>
          <a:noFill/>
          <a:ln>
            <a:noFill/>
          </a:ln>
        </p:spPr>
      </p:pic>
      <p:pic>
        <p:nvPicPr>
          <p:cNvPr id="49" name="Google Shape;379;p29" descr="http://tomatosphere.org/teachers/guide/images/transparency/human-input-and-output.jpg"/>
          <p:cNvPicPr preferRelativeResize="0"/>
          <p:nvPr/>
        </p:nvPicPr>
        <p:blipFill rotWithShape="1">
          <a:blip r:embed="rId9">
            <a:alphaModFix/>
          </a:blip>
          <a:srcRect/>
          <a:stretch/>
        </p:blipFill>
        <p:spPr>
          <a:xfrm>
            <a:off x="4680553" y="5403632"/>
            <a:ext cx="1234465" cy="914998"/>
          </a:xfrm>
          <a:prstGeom prst="rect">
            <a:avLst/>
          </a:prstGeom>
          <a:noFill/>
          <a:ln>
            <a:noFill/>
          </a:ln>
        </p:spPr>
      </p:pic>
      <p:pic>
        <p:nvPicPr>
          <p:cNvPr id="50" name="Google Shape;380;p29" descr="http://www.hasslefreeclipart.com/clipart_bodyparts/images/eye.gif"/>
          <p:cNvPicPr preferRelativeResize="0"/>
          <p:nvPr/>
        </p:nvPicPr>
        <p:blipFill rotWithShape="1">
          <a:blip r:embed="rId10">
            <a:alphaModFix/>
          </a:blip>
          <a:srcRect/>
          <a:stretch/>
        </p:blipFill>
        <p:spPr>
          <a:xfrm>
            <a:off x="9129647" y="4155311"/>
            <a:ext cx="989402" cy="732510"/>
          </a:xfrm>
          <a:prstGeom prst="rect">
            <a:avLst/>
          </a:prstGeom>
          <a:noFill/>
          <a:ln>
            <a:noFill/>
          </a:ln>
        </p:spPr>
      </p:pic>
      <p:pic>
        <p:nvPicPr>
          <p:cNvPr id="51" name="Google Shape;381;p29" descr="http://www.clker.com/cliparts/J/5/3/9/Y/e/bigger-battery-md.png"/>
          <p:cNvPicPr preferRelativeResize="0"/>
          <p:nvPr/>
        </p:nvPicPr>
        <p:blipFill rotWithShape="1">
          <a:blip r:embed="rId11">
            <a:alphaModFix/>
          </a:blip>
          <a:srcRect/>
          <a:stretch/>
        </p:blipFill>
        <p:spPr>
          <a:xfrm>
            <a:off x="9407843" y="2425139"/>
            <a:ext cx="691964" cy="909620"/>
          </a:xfrm>
          <a:prstGeom prst="rect">
            <a:avLst/>
          </a:prstGeom>
          <a:noFill/>
          <a:ln>
            <a:noFill/>
          </a:ln>
        </p:spPr>
      </p:pic>
      <p:pic>
        <p:nvPicPr>
          <p:cNvPr id="52" name="Google Shape;382;p29" descr="http://cliparts.co/cliparts/Big/KEn/BigKEnbMT.gif"/>
          <p:cNvPicPr preferRelativeResize="0"/>
          <p:nvPr/>
        </p:nvPicPr>
        <p:blipFill rotWithShape="1">
          <a:blip r:embed="rId12">
            <a:alphaModFix/>
          </a:blip>
          <a:srcRect/>
          <a:stretch/>
        </p:blipFill>
        <p:spPr>
          <a:xfrm>
            <a:off x="7067742" y="3852723"/>
            <a:ext cx="1030354" cy="1075141"/>
          </a:xfrm>
          <a:prstGeom prst="rect">
            <a:avLst/>
          </a:prstGeom>
          <a:noFill/>
          <a:ln>
            <a:noFill/>
          </a:ln>
        </p:spPr>
      </p:pic>
      <p:pic>
        <p:nvPicPr>
          <p:cNvPr id="53" name="Google Shape;383;p29" descr="http://www.medsupplypartners.com/media/catalog/product/cache/1/image/9df78eab33525d08d6e5fb8d27136e95/2/0/20229_51.jpg"/>
          <p:cNvPicPr preferRelativeResize="0"/>
          <p:nvPr/>
        </p:nvPicPr>
        <p:blipFill rotWithShape="1">
          <a:blip r:embed="rId13">
            <a:alphaModFix/>
          </a:blip>
          <a:srcRect/>
          <a:stretch/>
        </p:blipFill>
        <p:spPr>
          <a:xfrm>
            <a:off x="7284809" y="2387167"/>
            <a:ext cx="800200" cy="1053570"/>
          </a:xfrm>
          <a:prstGeom prst="rect">
            <a:avLst/>
          </a:prstGeom>
          <a:noFill/>
          <a:ln>
            <a:noFill/>
          </a:ln>
        </p:spPr>
      </p:pic>
      <p:sp>
        <p:nvSpPr>
          <p:cNvPr id="54" name="Google Shape;439;p30"/>
          <p:cNvSpPr txBox="1"/>
          <p:nvPr/>
        </p:nvSpPr>
        <p:spPr>
          <a:xfrm>
            <a:off x="710246" y="2559008"/>
            <a:ext cx="7625444" cy="4143731"/>
          </a:xfrm>
          <a:prstGeom prst="rect">
            <a:avLst/>
          </a:prstGeom>
          <a:gradFill>
            <a:gsLst>
              <a:gs pos="0">
                <a:srgbClr val="FFD3AB"/>
              </a:gs>
              <a:gs pos="50000">
                <a:srgbClr val="FFE2CA"/>
              </a:gs>
              <a:gs pos="100000">
                <a:srgbClr val="FFF0E4"/>
              </a:gs>
            </a:gsLst>
            <a:lin ang="1620000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dirty="0">
                <a:solidFill>
                  <a:schemeClr val="dk1"/>
                </a:solidFill>
                <a:latin typeface="Arial"/>
                <a:ea typeface="Arial"/>
                <a:cs typeface="Arial"/>
                <a:sym typeface="Arial"/>
              </a:rPr>
              <a:t>Matter takes up space and has mass. </a:t>
            </a:r>
            <a:endParaRPr dirty="0"/>
          </a:p>
          <a:p>
            <a:pPr marL="0" marR="0" lvl="0" indent="0" algn="l" rtl="0">
              <a:spcBef>
                <a:spcPts val="0"/>
              </a:spcBef>
              <a:spcAft>
                <a:spcPts val="0"/>
              </a:spcAft>
              <a:buNone/>
            </a:pPr>
            <a:r>
              <a:rPr lang="en-US" sz="1200" b="0" dirty="0">
                <a:solidFill>
                  <a:schemeClr val="dk1"/>
                </a:solidFill>
                <a:latin typeface="Arial"/>
                <a:ea typeface="Arial"/>
                <a:cs typeface="Arial"/>
                <a:sym typeface="Arial"/>
              </a:rPr>
              <a:t>Two objects cannot occupy the same place at the same time.</a:t>
            </a:r>
            <a:endParaRPr dirty="0"/>
          </a:p>
          <a:p>
            <a:pPr marL="0" marR="0" lvl="0" indent="0" algn="l" rtl="0">
              <a:spcBef>
                <a:spcPts val="0"/>
              </a:spcBef>
              <a:spcAft>
                <a:spcPts val="0"/>
              </a:spcAft>
              <a:buNone/>
            </a:pPr>
            <a:r>
              <a:rPr lang="en-US" sz="1200" b="0" dirty="0">
                <a:solidFill>
                  <a:schemeClr val="dk1"/>
                </a:solidFill>
                <a:latin typeface="Arial"/>
                <a:ea typeface="Arial"/>
                <a:cs typeface="Arial"/>
                <a:sym typeface="Arial"/>
              </a:rPr>
              <a:t>Matter has properties (color, hardness, odor, sound, taste, etc.) </a:t>
            </a:r>
            <a:endParaRPr sz="1200" b="0" dirty="0">
              <a:solidFill>
                <a:schemeClr val="dk1"/>
              </a:solidFill>
              <a:latin typeface="Arial"/>
              <a:ea typeface="Arial"/>
              <a:cs typeface="Arial"/>
              <a:sym typeface="Arial"/>
            </a:endParaRPr>
          </a:p>
          <a:p>
            <a:pPr marL="0" marR="0" lvl="0" indent="0" algn="l" rtl="0">
              <a:spcBef>
                <a:spcPts val="0"/>
              </a:spcBef>
              <a:spcAft>
                <a:spcPts val="0"/>
              </a:spcAft>
              <a:buNone/>
            </a:pPr>
            <a:r>
              <a:rPr lang="en-US" sz="1200" b="0" dirty="0">
                <a:solidFill>
                  <a:schemeClr val="dk1"/>
                </a:solidFill>
                <a:latin typeface="Arial"/>
                <a:ea typeface="Arial"/>
                <a:cs typeface="Arial"/>
                <a:sym typeface="Arial"/>
              </a:rPr>
              <a:t>that can be observed through the senses.</a:t>
            </a:r>
            <a:endParaRPr dirty="0"/>
          </a:p>
          <a:p>
            <a:pPr marL="0" marR="0" lvl="0" indent="0" algn="l" rtl="0">
              <a:spcBef>
                <a:spcPts val="0"/>
              </a:spcBef>
              <a:spcAft>
                <a:spcPts val="0"/>
              </a:spcAft>
              <a:buNone/>
            </a:pPr>
            <a:r>
              <a:rPr lang="en-US" sz="1200" b="0" dirty="0">
                <a:solidFill>
                  <a:schemeClr val="dk1"/>
                </a:solidFill>
                <a:latin typeface="Arial"/>
                <a:ea typeface="Arial"/>
                <a:cs typeface="Arial"/>
                <a:sym typeface="Arial"/>
              </a:rPr>
              <a:t>Objects have properties that can be observed, described, and/or measured: length, width, volume, size, shape, mass or weight, temperature, texture, flexibility, reflectiveness</a:t>
            </a:r>
            <a:endParaRPr dirty="0"/>
          </a:p>
          <a:p>
            <a:pPr marL="0" marR="0" lvl="0" indent="0" algn="l" rtl="0">
              <a:spcBef>
                <a:spcPts val="0"/>
              </a:spcBef>
              <a:spcAft>
                <a:spcPts val="0"/>
              </a:spcAft>
              <a:buNone/>
            </a:pPr>
            <a:r>
              <a:rPr lang="en-US" sz="1200" b="0" dirty="0">
                <a:solidFill>
                  <a:schemeClr val="dk1"/>
                </a:solidFill>
                <a:latin typeface="Arial"/>
                <a:ea typeface="Arial"/>
                <a:cs typeface="Arial"/>
                <a:sym typeface="Arial"/>
              </a:rPr>
              <a:t>of light.</a:t>
            </a:r>
            <a:endParaRPr dirty="0"/>
          </a:p>
          <a:p>
            <a:pPr marL="0" marR="0" lvl="0" indent="0" algn="l" rtl="0">
              <a:spcBef>
                <a:spcPts val="0"/>
              </a:spcBef>
              <a:spcAft>
                <a:spcPts val="0"/>
              </a:spcAft>
              <a:buNone/>
            </a:pPr>
            <a:r>
              <a:rPr lang="en-US" sz="1200" b="0" dirty="0">
                <a:solidFill>
                  <a:schemeClr val="dk1"/>
                </a:solidFill>
                <a:latin typeface="Arial"/>
                <a:ea typeface="Arial"/>
                <a:cs typeface="Arial"/>
                <a:sym typeface="Arial"/>
              </a:rPr>
              <a:t>Measurements can be made with standard metric units and nonstandard units.</a:t>
            </a:r>
            <a:endParaRPr dirty="0"/>
          </a:p>
          <a:p>
            <a:pPr marL="0" marR="0" lvl="0" indent="0" algn="l" rtl="0">
              <a:spcBef>
                <a:spcPts val="0"/>
              </a:spcBef>
              <a:spcAft>
                <a:spcPts val="0"/>
              </a:spcAft>
              <a:buNone/>
            </a:pPr>
            <a:r>
              <a:rPr lang="en-US" sz="1200" b="0" dirty="0">
                <a:solidFill>
                  <a:schemeClr val="dk1"/>
                </a:solidFill>
                <a:latin typeface="Arial"/>
                <a:ea typeface="Arial"/>
                <a:cs typeface="Arial"/>
                <a:sym typeface="Arial"/>
              </a:rPr>
              <a:t>The material(s) an object is made up of determine some specific properties of the object (sink/float, conductivity, magnetism). </a:t>
            </a:r>
            <a:endParaRPr dirty="0"/>
          </a:p>
          <a:p>
            <a:pPr marL="0" marR="0" lvl="0" indent="0" algn="l" rtl="0">
              <a:spcBef>
                <a:spcPts val="0"/>
              </a:spcBef>
              <a:spcAft>
                <a:spcPts val="0"/>
              </a:spcAft>
              <a:buNone/>
            </a:pPr>
            <a:r>
              <a:rPr lang="en-US" sz="1200" b="0" dirty="0">
                <a:solidFill>
                  <a:schemeClr val="dk1"/>
                </a:solidFill>
                <a:latin typeface="Arial"/>
                <a:ea typeface="Arial"/>
                <a:cs typeface="Arial"/>
                <a:sym typeface="Arial"/>
              </a:rPr>
              <a:t>Properties can be observed or measured with tools such as hand lenses, metric rulers, thermometers, balances, magnets, circuit testers, and graduated cylinders.</a:t>
            </a:r>
            <a:endParaRPr dirty="0"/>
          </a:p>
          <a:p>
            <a:pPr marL="0" marR="0" lvl="0" indent="0" algn="l" rtl="0">
              <a:spcBef>
                <a:spcPts val="0"/>
              </a:spcBef>
              <a:spcAft>
                <a:spcPts val="0"/>
              </a:spcAft>
              <a:buNone/>
            </a:pPr>
            <a:r>
              <a:rPr lang="en-US" sz="1200" b="0" dirty="0">
                <a:solidFill>
                  <a:schemeClr val="dk1"/>
                </a:solidFill>
                <a:latin typeface="Arial"/>
                <a:ea typeface="Arial"/>
                <a:cs typeface="Arial"/>
                <a:sym typeface="Arial"/>
              </a:rPr>
              <a:t>Objects and/or materials can be sorted or classified according to their properties.</a:t>
            </a:r>
            <a:endParaRPr dirty="0"/>
          </a:p>
          <a:p>
            <a:pPr marL="0" marR="0" lvl="0" indent="0" algn="l" rtl="0">
              <a:spcBef>
                <a:spcPts val="0"/>
              </a:spcBef>
              <a:spcAft>
                <a:spcPts val="0"/>
              </a:spcAft>
              <a:buNone/>
            </a:pPr>
            <a:r>
              <a:rPr lang="en-US" sz="1200" b="0" dirty="0">
                <a:solidFill>
                  <a:schemeClr val="dk1"/>
                </a:solidFill>
                <a:latin typeface="Arial"/>
                <a:ea typeface="Arial"/>
                <a:cs typeface="Arial"/>
                <a:sym typeface="Arial"/>
              </a:rPr>
              <a:t>Some properties of an object are dependent on the conditions of the present surroundings in which the object exists. For example: temperature - hot or cold; lighting - shadows, color; moisture - wet or dry</a:t>
            </a:r>
            <a:endParaRPr dirty="0"/>
          </a:p>
          <a:p>
            <a:pPr marL="0" marR="0" lvl="0" indent="0" algn="l" rtl="0">
              <a:spcBef>
                <a:spcPts val="0"/>
              </a:spcBef>
              <a:spcAft>
                <a:spcPts val="0"/>
              </a:spcAft>
              <a:buNone/>
            </a:pPr>
            <a:r>
              <a:rPr lang="en-US" sz="1200" b="0" dirty="0">
                <a:solidFill>
                  <a:schemeClr val="dk1"/>
                </a:solidFill>
                <a:latin typeface="Arial"/>
                <a:ea typeface="Arial"/>
                <a:cs typeface="Arial"/>
                <a:sym typeface="Arial"/>
              </a:rPr>
              <a:t>Describe chemical and physical changes, including changes in states of matter.</a:t>
            </a:r>
            <a:endParaRPr dirty="0"/>
          </a:p>
          <a:p>
            <a:pPr marL="0" marR="0" lvl="0" indent="0" algn="l" rtl="0">
              <a:spcBef>
                <a:spcPts val="0"/>
              </a:spcBef>
              <a:spcAft>
                <a:spcPts val="0"/>
              </a:spcAft>
              <a:buNone/>
            </a:pPr>
            <a:r>
              <a:rPr lang="en-US" sz="1200" b="0" dirty="0">
                <a:solidFill>
                  <a:schemeClr val="dk1"/>
                </a:solidFill>
                <a:latin typeface="Arial"/>
                <a:ea typeface="Arial"/>
                <a:cs typeface="Arial"/>
                <a:sym typeface="Arial"/>
              </a:rPr>
              <a:t>Matter exists in three states: solid, liquid, gas.</a:t>
            </a:r>
            <a:endParaRPr dirty="0"/>
          </a:p>
          <a:p>
            <a:pPr marL="0" marR="0" lvl="0" indent="0" algn="l" rtl="0">
              <a:spcBef>
                <a:spcPts val="0"/>
              </a:spcBef>
              <a:spcAft>
                <a:spcPts val="0"/>
              </a:spcAft>
              <a:buNone/>
            </a:pPr>
            <a:r>
              <a:rPr lang="en-US" sz="1200" b="0" dirty="0">
                <a:solidFill>
                  <a:schemeClr val="dk1"/>
                </a:solidFill>
                <a:latin typeface="Arial"/>
                <a:ea typeface="Arial"/>
                <a:cs typeface="Arial"/>
                <a:sym typeface="Arial"/>
              </a:rPr>
              <a:t>Solids have a definite shape and volume</a:t>
            </a:r>
            <a:endParaRPr dirty="0"/>
          </a:p>
          <a:p>
            <a:pPr marL="0" marR="0" lvl="0" indent="0" algn="l" rtl="0">
              <a:spcBef>
                <a:spcPts val="0"/>
              </a:spcBef>
              <a:spcAft>
                <a:spcPts val="0"/>
              </a:spcAft>
              <a:buNone/>
            </a:pPr>
            <a:r>
              <a:rPr lang="en-US" sz="1200" b="0" dirty="0">
                <a:solidFill>
                  <a:schemeClr val="dk1"/>
                </a:solidFill>
                <a:latin typeface="Arial"/>
                <a:ea typeface="Arial"/>
                <a:cs typeface="Arial"/>
                <a:sym typeface="Arial"/>
              </a:rPr>
              <a:t>Liquids do not have a definite shape but have a definite volume.</a:t>
            </a:r>
            <a:endParaRPr dirty="0"/>
          </a:p>
          <a:p>
            <a:pPr marL="0" marR="0" lvl="0" indent="0" algn="l" rtl="0">
              <a:spcBef>
                <a:spcPts val="0"/>
              </a:spcBef>
              <a:spcAft>
                <a:spcPts val="0"/>
              </a:spcAft>
              <a:buNone/>
            </a:pPr>
            <a:r>
              <a:rPr lang="en-US" sz="1200" b="0" dirty="0">
                <a:solidFill>
                  <a:schemeClr val="dk1"/>
                </a:solidFill>
                <a:latin typeface="Arial"/>
                <a:ea typeface="Arial"/>
                <a:cs typeface="Arial"/>
                <a:sym typeface="Arial"/>
              </a:rPr>
              <a:t>Gases do not hold their shape or volume</a:t>
            </a:r>
            <a:endParaRPr dirty="0"/>
          </a:p>
          <a:p>
            <a:pPr marL="0" marR="0" lvl="0" indent="0" algn="l" rtl="0">
              <a:spcBef>
                <a:spcPts val="0"/>
              </a:spcBef>
              <a:spcAft>
                <a:spcPts val="0"/>
              </a:spcAft>
              <a:buNone/>
            </a:pPr>
            <a:r>
              <a:rPr lang="en-US" sz="1200" b="0" dirty="0">
                <a:solidFill>
                  <a:schemeClr val="dk1"/>
                </a:solidFill>
                <a:latin typeface="Arial"/>
                <a:ea typeface="Arial"/>
                <a:cs typeface="Arial"/>
                <a:sym typeface="Arial"/>
              </a:rPr>
              <a:t>Temperature can affect the state of matter of a substance.</a:t>
            </a:r>
            <a:endParaRPr dirty="0"/>
          </a:p>
          <a:p>
            <a:pPr marL="0" marR="0" lvl="0" indent="0" algn="l" rtl="0">
              <a:spcBef>
                <a:spcPts val="0"/>
              </a:spcBef>
              <a:spcAft>
                <a:spcPts val="0"/>
              </a:spcAft>
              <a:buNone/>
            </a:pPr>
            <a:r>
              <a:rPr lang="en-US" sz="1200" b="0" dirty="0">
                <a:solidFill>
                  <a:schemeClr val="dk1"/>
                </a:solidFill>
                <a:latin typeface="Arial"/>
                <a:ea typeface="Arial"/>
                <a:cs typeface="Arial"/>
                <a:sym typeface="Arial"/>
              </a:rPr>
              <a:t>Changes in the properties or materials of objects can be observed and described.</a:t>
            </a:r>
            <a:endParaRPr sz="1200" b="0" dirty="0">
              <a:solidFill>
                <a:schemeClr val="dk1"/>
              </a:solidFill>
              <a:latin typeface="Arial"/>
              <a:ea typeface="Arial"/>
              <a:cs typeface="Arial"/>
              <a:sym typeface="Arial"/>
            </a:endParaRPr>
          </a:p>
        </p:txBody>
      </p:sp>
      <p:grpSp>
        <p:nvGrpSpPr>
          <p:cNvPr id="55" name="Group 54"/>
          <p:cNvGrpSpPr/>
          <p:nvPr/>
        </p:nvGrpSpPr>
        <p:grpSpPr>
          <a:xfrm>
            <a:off x="6529655" y="2738776"/>
            <a:ext cx="5177622" cy="3505200"/>
            <a:chOff x="3011941" y="2665525"/>
            <a:chExt cx="5177622" cy="3505200"/>
          </a:xfrm>
        </p:grpSpPr>
        <p:sp>
          <p:nvSpPr>
            <p:cNvPr id="56" name="Google Shape;442;p30"/>
            <p:cNvSpPr/>
            <p:nvPr/>
          </p:nvSpPr>
          <p:spPr>
            <a:xfrm>
              <a:off x="3011941" y="2665525"/>
              <a:ext cx="5177622" cy="3505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chemeClr val="dk1"/>
                </a:solidFill>
                <a:latin typeface="Arial"/>
                <a:ea typeface="Arial"/>
                <a:cs typeface="Arial"/>
                <a:sym typeface="Arial"/>
              </a:endParaRPr>
            </a:p>
          </p:txBody>
        </p:sp>
        <p:sp>
          <p:nvSpPr>
            <p:cNvPr id="57" name="Google Shape;443;p30"/>
            <p:cNvSpPr txBox="1"/>
            <p:nvPr/>
          </p:nvSpPr>
          <p:spPr>
            <a:xfrm>
              <a:off x="3051225" y="2789484"/>
              <a:ext cx="417729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EXAMPLE TABLES FOR THIS TOPIC</a:t>
              </a:r>
              <a:endParaRPr sz="1800" b="1">
                <a:solidFill>
                  <a:schemeClr val="dk1"/>
                </a:solidFill>
                <a:latin typeface="Arial"/>
                <a:ea typeface="Arial"/>
                <a:cs typeface="Arial"/>
                <a:sym typeface="Arial"/>
              </a:endParaRPr>
            </a:p>
          </p:txBody>
        </p:sp>
        <p:graphicFrame>
          <p:nvGraphicFramePr>
            <p:cNvPr id="58" name="Google Shape;444;p30"/>
            <p:cNvGraphicFramePr/>
            <p:nvPr>
              <p:extLst>
                <p:ext uri="{D42A27DB-BD31-4B8C-83A1-F6EECF244321}">
                  <p14:modId xmlns:p14="http://schemas.microsoft.com/office/powerpoint/2010/main" val="1582845248"/>
                </p:ext>
              </p:extLst>
            </p:nvPr>
          </p:nvGraphicFramePr>
          <p:xfrm>
            <a:off x="3402783" y="3393008"/>
            <a:ext cx="2705100" cy="220980"/>
          </p:xfrm>
          <a:graphic>
            <a:graphicData uri="http://schemas.openxmlformats.org/drawingml/2006/table">
              <a:tbl>
                <a:tblPr>
                  <a:noFill/>
                </a:tblPr>
                <a:tblGrid>
                  <a:gridCol w="1466850">
                    <a:extLst>
                      <a:ext uri="{9D8B030D-6E8A-4147-A177-3AD203B41FA5}">
                        <a16:colId xmlns:a16="http://schemas.microsoft.com/office/drawing/2014/main" val="20000"/>
                      </a:ext>
                    </a:extLst>
                  </a:gridCol>
                  <a:gridCol w="1238250">
                    <a:extLst>
                      <a:ext uri="{9D8B030D-6E8A-4147-A177-3AD203B41FA5}">
                        <a16:colId xmlns:a16="http://schemas.microsoft.com/office/drawing/2014/main" val="20001"/>
                      </a:ext>
                    </a:extLst>
                  </a:gridCol>
                </a:tblGrid>
                <a:tr h="68575">
                  <a:tc>
                    <a:txBody>
                      <a:bodyPr/>
                      <a:lstStyle/>
                      <a:p>
                        <a:pPr marL="0" marR="0" lvl="0" indent="0" algn="l" rtl="0">
                          <a:spcBef>
                            <a:spcPts val="0"/>
                          </a:spcBef>
                          <a:spcAft>
                            <a:spcPts val="0"/>
                          </a:spcAft>
                          <a:buNone/>
                        </a:pPr>
                        <a:r>
                          <a:rPr lang="en-US" sz="1200" u="none" strike="noStrike" cap="none"/>
                          <a:t>ENTITY</a:t>
                        </a:r>
                        <a:endParaRPr/>
                      </a:p>
                    </a:txBody>
                    <a:tcPr marL="28575" marR="28575" marT="19050" marB="1905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6E3BC"/>
                      </a:solidFill>
                    </a:tcPr>
                  </a:tc>
                  <a:tc>
                    <a:txBody>
                      <a:bodyPr/>
                      <a:lstStyle/>
                      <a:p>
                        <a:pPr marL="0" marR="0" lvl="0" indent="0" algn="l" rtl="0">
                          <a:spcBef>
                            <a:spcPts val="0"/>
                          </a:spcBef>
                          <a:spcAft>
                            <a:spcPts val="0"/>
                          </a:spcAft>
                          <a:buNone/>
                        </a:pPr>
                        <a:r>
                          <a:rPr lang="en-US" sz="1200" u="none" strike="noStrike" cap="none"/>
                          <a:t>COLOR</a:t>
                        </a:r>
                        <a:endParaRPr/>
                      </a:p>
                    </a:txBody>
                    <a:tcPr marL="28575" marR="28575" marT="19050" marB="1905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6E3BC"/>
                      </a:solidFill>
                    </a:tcPr>
                  </a:tc>
                  <a:extLst>
                    <a:ext uri="{0D108BD9-81ED-4DB2-BD59-A6C34878D82A}">
                      <a16:rowId xmlns:a16="http://schemas.microsoft.com/office/drawing/2014/main" val="10000"/>
                    </a:ext>
                  </a:extLst>
                </a:tr>
              </a:tbl>
            </a:graphicData>
          </a:graphic>
        </p:graphicFrame>
        <p:graphicFrame>
          <p:nvGraphicFramePr>
            <p:cNvPr id="59" name="Google Shape;445;p30"/>
            <p:cNvGraphicFramePr/>
            <p:nvPr>
              <p:extLst>
                <p:ext uri="{D42A27DB-BD31-4B8C-83A1-F6EECF244321}">
                  <p14:modId xmlns:p14="http://schemas.microsoft.com/office/powerpoint/2010/main" val="2000147747"/>
                </p:ext>
              </p:extLst>
            </p:nvPr>
          </p:nvGraphicFramePr>
          <p:xfrm>
            <a:off x="3402783" y="3834968"/>
            <a:ext cx="3886200" cy="220980"/>
          </p:xfrm>
          <a:graphic>
            <a:graphicData uri="http://schemas.openxmlformats.org/drawingml/2006/table">
              <a:tbl>
                <a:tblPr>
                  <a:noFill/>
                </a:tblPr>
                <a:tblGrid>
                  <a:gridCol w="18288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3429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00025">
                  <a:tc>
                    <a:txBody>
                      <a:bodyPr/>
                      <a:lstStyle/>
                      <a:p>
                        <a:pPr marL="0" marR="0" lvl="0" indent="0" algn="l" rtl="0">
                          <a:spcBef>
                            <a:spcPts val="0"/>
                          </a:spcBef>
                          <a:spcAft>
                            <a:spcPts val="0"/>
                          </a:spcAft>
                          <a:buNone/>
                        </a:pPr>
                        <a:r>
                          <a:rPr lang="en-US" sz="1200" u="none" strike="noStrike" cap="none"/>
                          <a:t>PHASE TRANSITION</a:t>
                        </a:r>
                        <a:endParaRPr/>
                      </a:p>
                    </a:txBody>
                    <a:tcPr marL="28575" marR="28575" marT="19050" marB="1905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u="none" strike="noStrike" cap="none"/>
                          <a:t>FROM</a:t>
                        </a:r>
                        <a:endParaRPr/>
                      </a:p>
                    </a:txBody>
                    <a:tcPr marL="28575" marR="28575" marT="19050" marB="1905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u="none" strike="noStrike" cap="none"/>
                          <a:t>TO</a:t>
                        </a:r>
                        <a:endParaRPr/>
                      </a:p>
                    </a:txBody>
                    <a:tcPr marL="28575" marR="28575" marT="19050" marB="1905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u="none" strike="noStrike" cap="none"/>
                          <a:t>USING</a:t>
                        </a:r>
                        <a:endParaRPr/>
                      </a:p>
                    </a:txBody>
                    <a:tcPr marL="28575" marR="28575" marT="19050" marB="1905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60" name="Google Shape;446;p30"/>
            <p:cNvGraphicFramePr/>
            <p:nvPr>
              <p:extLst>
                <p:ext uri="{D42A27DB-BD31-4B8C-83A1-F6EECF244321}">
                  <p14:modId xmlns:p14="http://schemas.microsoft.com/office/powerpoint/2010/main" val="1921657338"/>
                </p:ext>
              </p:extLst>
            </p:nvPr>
          </p:nvGraphicFramePr>
          <p:xfrm>
            <a:off x="3402783" y="4276928"/>
            <a:ext cx="3767150" cy="220980"/>
          </p:xfrm>
          <a:graphic>
            <a:graphicData uri="http://schemas.openxmlformats.org/drawingml/2006/table">
              <a:tbl>
                <a:tblPr>
                  <a:noFill/>
                </a:tblPr>
                <a:tblGrid>
                  <a:gridCol w="87155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tblGrid>
                <a:tr h="200025">
                  <a:tc>
                    <a:txBody>
                      <a:bodyPr/>
                      <a:lstStyle/>
                      <a:p>
                        <a:pPr marL="0" marR="0" lvl="0" indent="0" algn="l" rtl="0">
                          <a:spcBef>
                            <a:spcPts val="0"/>
                          </a:spcBef>
                          <a:spcAft>
                            <a:spcPts val="0"/>
                          </a:spcAft>
                          <a:buNone/>
                        </a:pPr>
                        <a:r>
                          <a:rPr lang="en-US" sz="1200" u="none" strike="noStrike" cap="none"/>
                          <a:t>MATERIAL</a:t>
                        </a:r>
                        <a:endParaRPr/>
                      </a:p>
                    </a:txBody>
                    <a:tcPr marL="28575" marR="28575" marT="19050" marB="1905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6E3BC"/>
                      </a:solidFill>
                    </a:tcPr>
                  </a:tc>
                  <a:tc>
                    <a:txBody>
                      <a:bodyPr/>
                      <a:lstStyle/>
                      <a:p>
                        <a:pPr marL="0" marR="0" lvl="0" indent="0" algn="l" rtl="0">
                          <a:spcBef>
                            <a:spcPts val="0"/>
                          </a:spcBef>
                          <a:spcAft>
                            <a:spcPts val="0"/>
                          </a:spcAft>
                          <a:buNone/>
                        </a:pPr>
                        <a:r>
                          <a:rPr lang="en-US" sz="1200" u="none" strike="noStrike" cap="none"/>
                          <a:t>COLOR</a:t>
                        </a:r>
                        <a:endParaRPr/>
                      </a:p>
                    </a:txBody>
                    <a:tcPr marL="28575" marR="28575" marT="19050" marB="1905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6E3BC"/>
                      </a:solidFill>
                    </a:tcPr>
                  </a:tc>
                  <a:tc>
                    <a:txBody>
                      <a:bodyPr/>
                      <a:lstStyle/>
                      <a:p>
                        <a:pPr marL="0" marR="0" lvl="0" indent="0" algn="l" rtl="0">
                          <a:spcBef>
                            <a:spcPts val="0"/>
                          </a:spcBef>
                          <a:spcAft>
                            <a:spcPts val="0"/>
                          </a:spcAft>
                          <a:buNone/>
                        </a:pPr>
                        <a:r>
                          <a:rPr lang="en-US" sz="1200" u="none" strike="noStrike" cap="none"/>
                          <a:t>CONDUCTIVITY</a:t>
                        </a:r>
                        <a:endParaRPr/>
                      </a:p>
                    </a:txBody>
                    <a:tcPr marL="28575" marR="28575" marT="19050" marB="1905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6E3BC"/>
                      </a:solidFill>
                    </a:tcPr>
                  </a:tc>
                  <a:tc>
                    <a:txBody>
                      <a:bodyPr/>
                      <a:lstStyle/>
                      <a:p>
                        <a:pPr marL="0" marR="0" lvl="0" indent="0" algn="l" rtl="0">
                          <a:spcBef>
                            <a:spcPts val="0"/>
                          </a:spcBef>
                          <a:spcAft>
                            <a:spcPts val="0"/>
                          </a:spcAft>
                          <a:buNone/>
                        </a:pPr>
                        <a:r>
                          <a:rPr lang="en-US" sz="1200" u="none" strike="noStrike" cap="none"/>
                          <a:t>HARDNESS</a:t>
                        </a:r>
                        <a:endParaRPr/>
                      </a:p>
                    </a:txBody>
                    <a:tcPr marL="28575" marR="28575" marT="19050" marB="1905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6E3BC"/>
                      </a:solidFill>
                    </a:tcPr>
                  </a:tc>
                  <a:extLst>
                    <a:ext uri="{0D108BD9-81ED-4DB2-BD59-A6C34878D82A}">
                      <a16:rowId xmlns:a16="http://schemas.microsoft.com/office/drawing/2014/main" val="10000"/>
                    </a:ext>
                  </a:extLst>
                </a:tr>
              </a:tbl>
            </a:graphicData>
          </a:graphic>
        </p:graphicFrame>
        <p:graphicFrame>
          <p:nvGraphicFramePr>
            <p:cNvPr id="61" name="Google Shape;447;p30"/>
            <p:cNvGraphicFramePr/>
            <p:nvPr>
              <p:extLst>
                <p:ext uri="{D42A27DB-BD31-4B8C-83A1-F6EECF244321}">
                  <p14:modId xmlns:p14="http://schemas.microsoft.com/office/powerpoint/2010/main" val="1288312533"/>
                </p:ext>
              </p:extLst>
            </p:nvPr>
          </p:nvGraphicFramePr>
          <p:xfrm>
            <a:off x="3402783" y="4718888"/>
            <a:ext cx="1752600" cy="220980"/>
          </p:xfrm>
          <a:graphic>
            <a:graphicData uri="http://schemas.openxmlformats.org/drawingml/2006/table">
              <a:tbl>
                <a:tblPr>
                  <a:noFill/>
                </a:tblPr>
                <a:tblGrid>
                  <a:gridCol w="6096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200025">
                  <a:tc>
                    <a:txBody>
                      <a:bodyPr/>
                      <a:lstStyle/>
                      <a:p>
                        <a:pPr marL="0" marR="0" lvl="0" indent="0" algn="l" rtl="0">
                          <a:spcBef>
                            <a:spcPts val="0"/>
                          </a:spcBef>
                          <a:spcAft>
                            <a:spcPts val="0"/>
                          </a:spcAft>
                          <a:buNone/>
                        </a:pPr>
                        <a:r>
                          <a:rPr lang="en-US" sz="1200" u="none" strike="noStrike" cap="none"/>
                          <a:t>TOOL</a:t>
                        </a:r>
                        <a:endParaRPr/>
                      </a:p>
                    </a:txBody>
                    <a:tcPr marL="28575" marR="28575" marT="19050" marB="1905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6E3BC"/>
                      </a:solidFill>
                    </a:tcPr>
                  </a:tc>
                  <a:tc>
                    <a:txBody>
                      <a:bodyPr/>
                      <a:lstStyle/>
                      <a:p>
                        <a:pPr marL="0" marR="0" lvl="0" indent="0" algn="l" rtl="0">
                          <a:spcBef>
                            <a:spcPts val="0"/>
                          </a:spcBef>
                          <a:spcAft>
                            <a:spcPts val="0"/>
                          </a:spcAft>
                          <a:buNone/>
                        </a:pPr>
                        <a:r>
                          <a:rPr lang="en-US" sz="1200" u="none" strike="noStrike" cap="none"/>
                          <a:t>MEASURES</a:t>
                        </a:r>
                        <a:endParaRPr/>
                      </a:p>
                    </a:txBody>
                    <a:tcPr marL="28575" marR="28575" marT="19050" marB="1905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6E3BC"/>
                      </a:solidFill>
                    </a:tcPr>
                  </a:tc>
                  <a:extLst>
                    <a:ext uri="{0D108BD9-81ED-4DB2-BD59-A6C34878D82A}">
                      <a16:rowId xmlns:a16="http://schemas.microsoft.com/office/drawing/2014/main" val="10000"/>
                    </a:ext>
                  </a:extLst>
                </a:tr>
              </a:tbl>
            </a:graphicData>
          </a:graphic>
        </p:graphicFrame>
        <p:graphicFrame>
          <p:nvGraphicFramePr>
            <p:cNvPr id="62" name="Google Shape;448;p30"/>
            <p:cNvGraphicFramePr/>
            <p:nvPr>
              <p:extLst>
                <p:ext uri="{D42A27DB-BD31-4B8C-83A1-F6EECF244321}">
                  <p14:modId xmlns:p14="http://schemas.microsoft.com/office/powerpoint/2010/main" val="1738613077"/>
                </p:ext>
              </p:extLst>
            </p:nvPr>
          </p:nvGraphicFramePr>
          <p:xfrm>
            <a:off x="3402783" y="5602808"/>
            <a:ext cx="2514600" cy="220980"/>
          </p:xfrm>
          <a:graphic>
            <a:graphicData uri="http://schemas.openxmlformats.org/drawingml/2006/table">
              <a:tbl>
                <a:tblPr>
                  <a:noFill/>
                </a:tblPr>
                <a:tblGrid>
                  <a:gridCol w="9906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tblGrid>
                <a:tr h="205750">
                  <a:tc>
                    <a:txBody>
                      <a:bodyPr/>
                      <a:lstStyle/>
                      <a:p>
                        <a:pPr marL="0" marR="0" lvl="0" indent="0" algn="l" rtl="0">
                          <a:spcBef>
                            <a:spcPts val="0"/>
                          </a:spcBef>
                          <a:spcAft>
                            <a:spcPts val="0"/>
                          </a:spcAft>
                          <a:buNone/>
                        </a:pPr>
                        <a:r>
                          <a:rPr lang="en-US" sz="1200" u="none" strike="noStrike" cap="none"/>
                          <a:t>PROPERTY</a:t>
                        </a:r>
                        <a:endParaRPr/>
                      </a:p>
                    </a:txBody>
                    <a:tcPr marL="28575" marR="28575" marT="19050" marB="1905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6E3BC"/>
                      </a:solidFill>
                    </a:tcPr>
                  </a:tc>
                  <a:tc>
                    <a:txBody>
                      <a:bodyPr/>
                      <a:lstStyle/>
                      <a:p>
                        <a:pPr marL="0" marR="0" lvl="0" indent="0" algn="l" rtl="0">
                          <a:spcBef>
                            <a:spcPts val="0"/>
                          </a:spcBef>
                          <a:spcAft>
                            <a:spcPts val="0"/>
                          </a:spcAft>
                          <a:buNone/>
                        </a:pPr>
                        <a:r>
                          <a:rPr lang="en-US" sz="1200" u="none" strike="noStrike" cap="none" dirty="0"/>
                          <a:t>UNIT OF MEASURE</a:t>
                        </a:r>
                        <a:endParaRPr dirty="0"/>
                      </a:p>
                    </a:txBody>
                    <a:tcPr marL="28575" marR="28575" marT="19050" marB="1905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6E3BC"/>
                      </a:solidFill>
                    </a:tcPr>
                  </a:tc>
                  <a:extLst>
                    <a:ext uri="{0D108BD9-81ED-4DB2-BD59-A6C34878D82A}">
                      <a16:rowId xmlns:a16="http://schemas.microsoft.com/office/drawing/2014/main" val="10000"/>
                    </a:ext>
                  </a:extLst>
                </a:tr>
              </a:tbl>
            </a:graphicData>
          </a:graphic>
        </p:graphicFrame>
        <p:graphicFrame>
          <p:nvGraphicFramePr>
            <p:cNvPr id="63" name="Google Shape;449;p30"/>
            <p:cNvGraphicFramePr/>
            <p:nvPr>
              <p:extLst>
                <p:ext uri="{D42A27DB-BD31-4B8C-83A1-F6EECF244321}">
                  <p14:modId xmlns:p14="http://schemas.microsoft.com/office/powerpoint/2010/main" val="60000410"/>
                </p:ext>
              </p:extLst>
            </p:nvPr>
          </p:nvGraphicFramePr>
          <p:xfrm>
            <a:off x="3402783" y="5160848"/>
            <a:ext cx="3838575" cy="220980"/>
          </p:xfrm>
          <a:graphic>
            <a:graphicData uri="http://schemas.openxmlformats.org/drawingml/2006/table">
              <a:tbl>
                <a:tblPr>
                  <a:noFill/>
                </a:tblPr>
                <a:tblGrid>
                  <a:gridCol w="8382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628775">
                    <a:extLst>
                      <a:ext uri="{9D8B030D-6E8A-4147-A177-3AD203B41FA5}">
                        <a16:colId xmlns:a16="http://schemas.microsoft.com/office/drawing/2014/main" val="20002"/>
                      </a:ext>
                    </a:extLst>
                  </a:gridCol>
                </a:tblGrid>
                <a:tr h="200025">
                  <a:tc>
                    <a:txBody>
                      <a:bodyPr/>
                      <a:lstStyle/>
                      <a:p>
                        <a:pPr marL="0" marR="0" lvl="0" indent="0" algn="l" rtl="0">
                          <a:spcBef>
                            <a:spcPts val="0"/>
                          </a:spcBef>
                          <a:spcAft>
                            <a:spcPts val="0"/>
                          </a:spcAft>
                          <a:buNone/>
                        </a:pPr>
                        <a:r>
                          <a:rPr lang="en-US" sz="1200" u="none" strike="noStrike" cap="none"/>
                          <a:t>PHASE </a:t>
                        </a:r>
                        <a:endParaRPr/>
                      </a:p>
                    </a:txBody>
                    <a:tcPr marL="28575" marR="28575" marT="19050" marB="1905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u="none" strike="noStrike" cap="none"/>
                          <a:t>DEFINITE SHAPE</a:t>
                        </a:r>
                        <a:endParaRPr/>
                      </a:p>
                    </a:txBody>
                    <a:tcPr marL="28575" marR="28575" marT="19050" marB="1905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200" u="none" strike="noStrike" cap="none"/>
                          <a:t>DEFINITE VOLUME</a:t>
                        </a:r>
                        <a:endParaRPr/>
                      </a:p>
                    </a:txBody>
                    <a:tcPr marL="28575" marR="28575" marT="19050" marB="19050" anchor="b">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pSp>
      <p:sp>
        <p:nvSpPr>
          <p:cNvPr id="64" name="Google Shape;450;p30"/>
          <p:cNvSpPr/>
          <p:nvPr/>
        </p:nvSpPr>
        <p:spPr>
          <a:xfrm flipH="1">
            <a:off x="4930449" y="1213248"/>
            <a:ext cx="1555532" cy="1031556"/>
          </a:xfrm>
          <a:prstGeom prst="curvedDownArrow">
            <a:avLst>
              <a:gd name="adj1" fmla="val 40366"/>
              <a:gd name="adj2" fmla="val 92287"/>
              <a:gd name="adj3" fmla="val 25000"/>
            </a:avLst>
          </a:prstGeom>
          <a:solidFill>
            <a:srgbClr val="FFFF00"/>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chemeClr val="dk1"/>
              </a:solidFill>
              <a:latin typeface="Arial"/>
              <a:ea typeface="Arial"/>
              <a:cs typeface="Arial"/>
              <a:sym typeface="Arial"/>
            </a:endParaRPr>
          </a:p>
        </p:txBody>
      </p:sp>
      <p:sp>
        <p:nvSpPr>
          <p:cNvPr id="65" name="Rectangle 64">
            <a:extLst>
              <a:ext uri="{FF2B5EF4-FFF2-40B4-BE49-F238E27FC236}">
                <a16:creationId xmlns:a16="http://schemas.microsoft.com/office/drawing/2014/main" id="{54FEA97F-8316-7A41-AC75-AD8F4215BB6C}"/>
              </a:ext>
            </a:extLst>
          </p:cNvPr>
          <p:cNvSpPr/>
          <p:nvPr/>
        </p:nvSpPr>
        <p:spPr>
          <a:xfrm>
            <a:off x="9992056" y="1526996"/>
            <a:ext cx="1856598" cy="323165"/>
          </a:xfrm>
          <a:prstGeom prst="rect">
            <a:avLst/>
          </a:prstGeom>
        </p:spPr>
        <p:txBody>
          <a:bodyPr wrap="none">
            <a:spAutoFit/>
          </a:bodyPr>
          <a:lstStyle/>
          <a:p>
            <a:pPr algn="ctr"/>
            <a:r>
              <a:rPr lang="en-US" sz="1500" dirty="0">
                <a:solidFill>
                  <a:schemeClr val="bg1">
                    <a:lumMod val="50000"/>
                  </a:schemeClr>
                </a:solidFill>
                <a:latin typeface="Merriweather Sans" charset="0"/>
                <a:ea typeface="Merriweather Sans" charset="0"/>
                <a:cs typeface="Merriweather Sans" charset="0"/>
              </a:rPr>
              <a:t>[Dalvi et al, 2016]</a:t>
            </a:r>
          </a:p>
        </p:txBody>
      </p:sp>
    </p:spTree>
    <p:extLst>
      <p:ext uri="{BB962C8B-B14F-4D97-AF65-F5344CB8AC3E}">
        <p14:creationId xmlns:p14="http://schemas.microsoft.com/office/powerpoint/2010/main" val="3471757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Road map</a:t>
            </a:r>
          </a:p>
        </p:txBody>
      </p:sp>
      <p:sp>
        <p:nvSpPr>
          <p:cNvPr id="3" name="Content Placeholder 2"/>
          <p:cNvSpPr>
            <a:spLocks noGrp="1"/>
          </p:cNvSpPr>
          <p:nvPr>
            <p:ph idx="1"/>
          </p:nvPr>
        </p:nvSpPr>
        <p:spPr>
          <a:xfrm>
            <a:off x="783770" y="1584325"/>
            <a:ext cx="10877877" cy="4458732"/>
          </a:xfrm>
        </p:spPr>
        <p:txBody>
          <a:bodyPr>
            <a:normAutofit/>
          </a:bodyPr>
          <a:lstStyle/>
          <a:p>
            <a:r>
              <a:rPr lang="en-US" b="1" dirty="0"/>
              <a:t>Part 1:</a:t>
            </a:r>
            <a:r>
              <a:rPr lang="en-US" dirty="0"/>
              <a:t> Reasoning-Driven System Design</a:t>
            </a:r>
          </a:p>
          <a:p>
            <a:pPr lvl="1"/>
            <a:r>
              <a:rPr lang="en-US" dirty="0"/>
              <a:t>QA as Subgraph Optimization on Tabular Knowledge </a:t>
            </a:r>
            <a:r>
              <a:rPr lang="en-US" sz="1900" i="1" dirty="0">
                <a:solidFill>
                  <a:srgbClr val="1360B2"/>
                </a:solidFill>
              </a:rPr>
              <a:t>[IJCAI’16]</a:t>
            </a:r>
          </a:p>
          <a:p>
            <a:pPr lvl="2"/>
            <a:r>
              <a:rPr lang="en-US" dirty="0"/>
              <a:t>Motivation </a:t>
            </a:r>
          </a:p>
          <a:p>
            <a:pPr lvl="2"/>
            <a:r>
              <a:rPr lang="en-US" dirty="0"/>
              <a:t>Knowledge as Tables </a:t>
            </a:r>
          </a:p>
          <a:p>
            <a:pPr lvl="2"/>
            <a:r>
              <a:rPr lang="en-US" dirty="0"/>
              <a:t>Reasoning on Knowledge </a:t>
            </a:r>
          </a:p>
          <a:p>
            <a:pPr lvl="2"/>
            <a:r>
              <a:rPr lang="en-US" dirty="0"/>
              <a:t>Experimental results </a:t>
            </a:r>
          </a:p>
        </p:txBody>
      </p:sp>
      <p:sp>
        <p:nvSpPr>
          <p:cNvPr id="4" name="Slide Number Placeholder 3"/>
          <p:cNvSpPr>
            <a:spLocks noGrp="1"/>
          </p:cNvSpPr>
          <p:nvPr>
            <p:ph type="sldNum" sz="quarter" idx="12"/>
          </p:nvPr>
        </p:nvSpPr>
        <p:spPr/>
        <p:txBody>
          <a:bodyPr/>
          <a:lstStyle/>
          <a:p>
            <a:fld id="{86B4B35C-345F-9846-8E6A-29269C850829}" type="slidenum">
              <a:rPr lang="en-US" smtClean="0"/>
              <a:pPr/>
              <a:t>47</a:t>
            </a:fld>
            <a:endParaRPr lang="en-US" dirty="0"/>
          </a:p>
        </p:txBody>
      </p:sp>
      <p:pic>
        <p:nvPicPr>
          <p:cNvPr id="5" name="Google Shape;795;p81"/>
          <p:cNvPicPr preferRelativeResize="0"/>
          <p:nvPr/>
        </p:nvPicPr>
        <p:blipFill>
          <a:blip r:embed="rId3">
            <a:alphaModFix/>
          </a:blip>
          <a:stretch>
            <a:fillRect/>
          </a:stretch>
        </p:blipFill>
        <p:spPr>
          <a:xfrm>
            <a:off x="9871392" y="1404382"/>
            <a:ext cx="1915050" cy="1915050"/>
          </a:xfrm>
          <a:prstGeom prst="rect">
            <a:avLst/>
          </a:prstGeom>
          <a:noFill/>
          <a:ln>
            <a:noFill/>
          </a:ln>
        </p:spPr>
      </p:pic>
      <p:sp>
        <p:nvSpPr>
          <p:cNvPr id="6" name="Down Arrow 5">
            <a:extLst>
              <a:ext uri="{FF2B5EF4-FFF2-40B4-BE49-F238E27FC236}">
                <a16:creationId xmlns:a16="http://schemas.microsoft.com/office/drawing/2014/main" id="{F74DB020-28DB-6544-B8BF-E4E36878C35C}"/>
              </a:ext>
            </a:extLst>
          </p:cNvPr>
          <p:cNvSpPr/>
          <p:nvPr/>
        </p:nvSpPr>
        <p:spPr>
          <a:xfrm rot="16200000">
            <a:off x="804973" y="3667693"/>
            <a:ext cx="437030" cy="72902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4511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980E4A-D5D8-2D4C-B0DF-7BF90E5651E7}"/>
              </a:ext>
            </a:extLst>
          </p:cNvPr>
          <p:cNvSpPr>
            <a:spLocks noGrp="1"/>
          </p:cNvSpPr>
          <p:nvPr>
            <p:ph idx="1"/>
          </p:nvPr>
        </p:nvSpPr>
        <p:spPr/>
        <p:txBody>
          <a:bodyPr/>
          <a:lstStyle/>
          <a:p>
            <a:r>
              <a:rPr lang="en-US" sz="2400" dirty="0"/>
              <a:t>A discrete </a:t>
            </a:r>
            <a:r>
              <a:rPr lang="en-US" sz="2400" b="1" dirty="0"/>
              <a:t>optimization</a:t>
            </a:r>
            <a:r>
              <a:rPr lang="en-US" sz="2400" dirty="0"/>
              <a:t> approach to QA for multiple-choice questions</a:t>
            </a:r>
            <a:endParaRPr lang="en-US" sz="2000" dirty="0"/>
          </a:p>
          <a:p>
            <a:endParaRPr lang="en-US" dirty="0"/>
          </a:p>
        </p:txBody>
      </p:sp>
      <p:sp>
        <p:nvSpPr>
          <p:cNvPr id="3" name="Slide Number Placeholder 2">
            <a:extLst>
              <a:ext uri="{FF2B5EF4-FFF2-40B4-BE49-F238E27FC236}">
                <a16:creationId xmlns:a16="http://schemas.microsoft.com/office/drawing/2014/main" id="{9535963F-63C2-FA48-B0BD-3A080FBF5BEE}"/>
              </a:ext>
            </a:extLst>
          </p:cNvPr>
          <p:cNvSpPr>
            <a:spLocks noGrp="1"/>
          </p:cNvSpPr>
          <p:nvPr>
            <p:ph type="sldNum" sz="quarter" idx="12"/>
          </p:nvPr>
        </p:nvSpPr>
        <p:spPr/>
        <p:txBody>
          <a:bodyPr/>
          <a:lstStyle/>
          <a:p>
            <a:fld id="{86B4B35C-345F-9846-8E6A-29269C850829}" type="slidenum">
              <a:rPr lang="en-US" smtClean="0"/>
              <a:pPr/>
              <a:t>48</a:t>
            </a:fld>
            <a:endParaRPr lang="en-US" dirty="0"/>
          </a:p>
        </p:txBody>
      </p:sp>
      <p:sp>
        <p:nvSpPr>
          <p:cNvPr id="4" name="Title 3">
            <a:extLst>
              <a:ext uri="{FF2B5EF4-FFF2-40B4-BE49-F238E27FC236}">
                <a16:creationId xmlns:a16="http://schemas.microsoft.com/office/drawing/2014/main" id="{17E03D17-CD81-F54E-802C-7EE8F086DFC9}"/>
              </a:ext>
            </a:extLst>
          </p:cNvPr>
          <p:cNvSpPr>
            <a:spLocks noGrp="1"/>
          </p:cNvSpPr>
          <p:nvPr>
            <p:ph type="title"/>
          </p:nvPr>
        </p:nvSpPr>
        <p:spPr/>
        <p:txBody>
          <a:bodyPr/>
          <a:lstStyle/>
          <a:p>
            <a:r>
              <a:rPr lang="en-US" dirty="0"/>
              <a:t>TableILP solver: an overview</a:t>
            </a:r>
          </a:p>
        </p:txBody>
      </p:sp>
      <p:grpSp>
        <p:nvGrpSpPr>
          <p:cNvPr id="5" name="Google Shape;474;p33">
            <a:extLst>
              <a:ext uri="{FF2B5EF4-FFF2-40B4-BE49-F238E27FC236}">
                <a16:creationId xmlns:a16="http://schemas.microsoft.com/office/drawing/2014/main" id="{CA4AC9B7-78B2-2747-B4EB-AE75FE683D37}"/>
              </a:ext>
            </a:extLst>
          </p:cNvPr>
          <p:cNvGrpSpPr/>
          <p:nvPr/>
        </p:nvGrpSpPr>
        <p:grpSpPr>
          <a:xfrm>
            <a:off x="2086300" y="2289691"/>
            <a:ext cx="8229600" cy="3048000"/>
            <a:chOff x="457200" y="1524000"/>
            <a:chExt cx="8229600" cy="3048000"/>
          </a:xfrm>
        </p:grpSpPr>
        <p:sp>
          <p:nvSpPr>
            <p:cNvPr id="6" name="Google Shape;475;p33">
              <a:extLst>
                <a:ext uri="{FF2B5EF4-FFF2-40B4-BE49-F238E27FC236}">
                  <a16:creationId xmlns:a16="http://schemas.microsoft.com/office/drawing/2014/main" id="{F61B33D6-A4E5-E24D-9CAE-20992C19768C}"/>
                </a:ext>
              </a:extLst>
            </p:cNvPr>
            <p:cNvSpPr/>
            <p:nvPr/>
          </p:nvSpPr>
          <p:spPr>
            <a:xfrm>
              <a:off x="457200" y="1524000"/>
              <a:ext cx="8229600" cy="3048000"/>
            </a:xfrm>
            <a:prstGeom prst="rect">
              <a:avLst/>
            </a:prstGeom>
            <a:solidFill>
              <a:srgbClr val="DAE5F1"/>
            </a:solidFill>
            <a:ln>
              <a:noFill/>
            </a:ln>
          </p:spPr>
          <p:txBody>
            <a:bodyPr spcFirstLastPara="1" wrap="square" lIns="91425" tIns="45700" rIns="91425" bIns="45700" anchor="ctr" anchorCtr="0">
              <a:noAutofit/>
            </a:bodyPr>
            <a:lstStyle/>
            <a:p>
              <a:pPr algn="ctr"/>
              <a:endParaRPr b="1">
                <a:solidFill>
                  <a:schemeClr val="dk1"/>
                </a:solidFill>
                <a:latin typeface="Arial"/>
                <a:ea typeface="Arial"/>
                <a:cs typeface="Arial"/>
                <a:sym typeface="Arial"/>
              </a:endParaRPr>
            </a:p>
          </p:txBody>
        </p:sp>
        <p:sp>
          <p:nvSpPr>
            <p:cNvPr id="7" name="Google Shape;476;p33">
              <a:extLst>
                <a:ext uri="{FF2B5EF4-FFF2-40B4-BE49-F238E27FC236}">
                  <a16:creationId xmlns:a16="http://schemas.microsoft.com/office/drawing/2014/main" id="{E8938B1F-684C-704B-8F68-36811BA5D46D}"/>
                </a:ext>
              </a:extLst>
            </p:cNvPr>
            <p:cNvSpPr/>
            <p:nvPr/>
          </p:nvSpPr>
          <p:spPr>
            <a:xfrm>
              <a:off x="3581400" y="1777424"/>
              <a:ext cx="1371600" cy="965776"/>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algn="ctr"/>
              <a:r>
                <a:rPr lang="en-US" b="1">
                  <a:solidFill>
                    <a:schemeClr val="lt1"/>
                  </a:solidFill>
                  <a:latin typeface="Arial"/>
                  <a:ea typeface="Arial"/>
                  <a:cs typeface="Arial"/>
                  <a:sym typeface="Arial"/>
                </a:rPr>
                <a:t>ILP model builder</a:t>
              </a:r>
              <a:endParaRPr b="1">
                <a:solidFill>
                  <a:schemeClr val="lt1"/>
                </a:solidFill>
                <a:latin typeface="Arial"/>
                <a:ea typeface="Arial"/>
                <a:cs typeface="Arial"/>
                <a:sym typeface="Arial"/>
              </a:endParaRPr>
            </a:p>
          </p:txBody>
        </p:sp>
        <p:sp>
          <p:nvSpPr>
            <p:cNvPr id="8" name="Google Shape;477;p33">
              <a:extLst>
                <a:ext uri="{FF2B5EF4-FFF2-40B4-BE49-F238E27FC236}">
                  <a16:creationId xmlns:a16="http://schemas.microsoft.com/office/drawing/2014/main" id="{3FE9E4BC-4C19-774D-BFB0-AB42F9B2DB41}"/>
                </a:ext>
              </a:extLst>
            </p:cNvPr>
            <p:cNvSpPr/>
            <p:nvPr/>
          </p:nvSpPr>
          <p:spPr>
            <a:xfrm rot="-5400000">
              <a:off x="2895599" y="1828800"/>
              <a:ext cx="228601" cy="11430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algn="ctr"/>
              <a:endParaRPr b="1">
                <a:solidFill>
                  <a:schemeClr val="dk1"/>
                </a:solidFill>
                <a:latin typeface="Arial"/>
                <a:ea typeface="Arial"/>
                <a:cs typeface="Arial"/>
                <a:sym typeface="Arial"/>
              </a:endParaRPr>
            </a:p>
          </p:txBody>
        </p:sp>
        <p:sp>
          <p:nvSpPr>
            <p:cNvPr id="9" name="Google Shape;478;p33">
              <a:extLst>
                <a:ext uri="{FF2B5EF4-FFF2-40B4-BE49-F238E27FC236}">
                  <a16:creationId xmlns:a16="http://schemas.microsoft.com/office/drawing/2014/main" id="{880BCFD6-A9DB-B542-B599-A024968B443F}"/>
                </a:ext>
              </a:extLst>
            </p:cNvPr>
            <p:cNvSpPr/>
            <p:nvPr/>
          </p:nvSpPr>
          <p:spPr>
            <a:xfrm>
              <a:off x="2133600" y="2590801"/>
              <a:ext cx="685800" cy="1066800"/>
            </a:xfrm>
            <a:prstGeom prst="can">
              <a:avLst>
                <a:gd name="adj" fmla="val 25000"/>
              </a:avLst>
            </a:prstGeom>
            <a:solidFill>
              <a:schemeClr val="accent1"/>
            </a:solidFill>
            <a:ln>
              <a:noFill/>
            </a:ln>
          </p:spPr>
          <p:txBody>
            <a:bodyPr spcFirstLastPara="1" wrap="square" lIns="91425" tIns="45700" rIns="91425" bIns="45700" anchor="ctr" anchorCtr="0">
              <a:noAutofit/>
            </a:bodyPr>
            <a:lstStyle/>
            <a:p>
              <a:pPr algn="ctr"/>
              <a:endParaRPr b="1">
                <a:solidFill>
                  <a:schemeClr val="dk1"/>
                </a:solidFill>
                <a:latin typeface="Arial"/>
                <a:ea typeface="Arial"/>
                <a:cs typeface="Arial"/>
                <a:sym typeface="Arial"/>
              </a:endParaRPr>
            </a:p>
          </p:txBody>
        </p:sp>
        <p:sp>
          <p:nvSpPr>
            <p:cNvPr id="10" name="Google Shape;479;p33">
              <a:extLst>
                <a:ext uri="{FF2B5EF4-FFF2-40B4-BE49-F238E27FC236}">
                  <a16:creationId xmlns:a16="http://schemas.microsoft.com/office/drawing/2014/main" id="{C52F07D6-0CEF-0B48-8D45-5F4EC8B32CBC}"/>
                </a:ext>
              </a:extLst>
            </p:cNvPr>
            <p:cNvSpPr txBox="1"/>
            <p:nvPr/>
          </p:nvSpPr>
          <p:spPr>
            <a:xfrm>
              <a:off x="558859" y="1524000"/>
              <a:ext cx="1879541" cy="584776"/>
            </a:xfrm>
            <a:prstGeom prst="rect">
              <a:avLst/>
            </a:prstGeom>
            <a:noFill/>
            <a:ln>
              <a:noFill/>
            </a:ln>
          </p:spPr>
          <p:txBody>
            <a:bodyPr spcFirstLastPara="1" wrap="square" lIns="91425" tIns="45700" rIns="91425" bIns="45700" anchor="t" anchorCtr="0">
              <a:noAutofit/>
            </a:bodyPr>
            <a:lstStyle/>
            <a:p>
              <a:pPr algn="ctr"/>
              <a:r>
                <a:rPr lang="en-US" sz="1600" b="1">
                  <a:solidFill>
                    <a:schemeClr val="dk1"/>
                  </a:solidFill>
                  <a:latin typeface="Arial"/>
                  <a:ea typeface="Arial"/>
                  <a:cs typeface="Arial"/>
                  <a:sym typeface="Arial"/>
                </a:rPr>
                <a:t>Question Q with</a:t>
              </a:r>
              <a:br>
                <a:rPr lang="en-US" sz="1600" b="1">
                  <a:solidFill>
                    <a:schemeClr val="dk1"/>
                  </a:solidFill>
                  <a:latin typeface="Arial"/>
                  <a:ea typeface="Arial"/>
                  <a:cs typeface="Arial"/>
                  <a:sym typeface="Arial"/>
                </a:rPr>
              </a:br>
              <a:r>
                <a:rPr lang="en-US" sz="1600" b="1">
                  <a:solidFill>
                    <a:schemeClr val="dk1"/>
                  </a:solidFill>
                  <a:latin typeface="Arial"/>
                  <a:ea typeface="Arial"/>
                  <a:cs typeface="Arial"/>
                  <a:sym typeface="Arial"/>
                </a:rPr>
                <a:t>answer options A</a:t>
              </a:r>
              <a:endParaRPr/>
            </a:p>
          </p:txBody>
        </p:sp>
        <p:sp>
          <p:nvSpPr>
            <p:cNvPr id="11" name="Google Shape;480;p33">
              <a:extLst>
                <a:ext uri="{FF2B5EF4-FFF2-40B4-BE49-F238E27FC236}">
                  <a16:creationId xmlns:a16="http://schemas.microsoft.com/office/drawing/2014/main" id="{81D12EAF-C660-7245-8151-21E450EBEA31}"/>
                </a:ext>
              </a:extLst>
            </p:cNvPr>
            <p:cNvSpPr txBox="1"/>
            <p:nvPr/>
          </p:nvSpPr>
          <p:spPr>
            <a:xfrm>
              <a:off x="838200" y="2819400"/>
              <a:ext cx="1279016" cy="584776"/>
            </a:xfrm>
            <a:prstGeom prst="rect">
              <a:avLst/>
            </a:prstGeom>
            <a:noFill/>
            <a:ln>
              <a:noFill/>
            </a:ln>
          </p:spPr>
          <p:txBody>
            <a:bodyPr spcFirstLastPara="1" wrap="square" lIns="91425" tIns="45700" rIns="91425" bIns="45700" anchor="t" anchorCtr="0">
              <a:noAutofit/>
            </a:bodyPr>
            <a:lstStyle/>
            <a:p>
              <a:pPr algn="ctr"/>
              <a:r>
                <a:rPr lang="en-US" sz="1600" b="1">
                  <a:solidFill>
                    <a:schemeClr val="dk1"/>
                  </a:solidFill>
                  <a:latin typeface="Arial"/>
                  <a:ea typeface="Arial"/>
                  <a:cs typeface="Arial"/>
                  <a:sym typeface="Arial"/>
                </a:rPr>
                <a:t>Knowledge</a:t>
              </a:r>
              <a:br>
                <a:rPr lang="en-US" sz="1600" b="1">
                  <a:solidFill>
                    <a:schemeClr val="dk1"/>
                  </a:solidFill>
                  <a:latin typeface="Arial"/>
                  <a:ea typeface="Arial"/>
                  <a:cs typeface="Arial"/>
                  <a:sym typeface="Arial"/>
                </a:rPr>
              </a:br>
              <a:r>
                <a:rPr lang="en-US" sz="1600" b="1">
                  <a:solidFill>
                    <a:schemeClr val="dk1"/>
                  </a:solidFill>
                  <a:latin typeface="Arial"/>
                  <a:ea typeface="Arial"/>
                  <a:cs typeface="Arial"/>
                  <a:sym typeface="Arial"/>
                </a:rPr>
                <a:t>Tables T</a:t>
              </a:r>
              <a:endParaRPr/>
            </a:p>
          </p:txBody>
        </p:sp>
        <p:sp>
          <p:nvSpPr>
            <p:cNvPr id="12" name="Google Shape;481;p33">
              <a:extLst>
                <a:ext uri="{FF2B5EF4-FFF2-40B4-BE49-F238E27FC236}">
                  <a16:creationId xmlns:a16="http://schemas.microsoft.com/office/drawing/2014/main" id="{3FF2A5FE-57C7-DA46-BCEB-E83B8467F806}"/>
                </a:ext>
              </a:extLst>
            </p:cNvPr>
            <p:cNvSpPr/>
            <p:nvPr/>
          </p:nvSpPr>
          <p:spPr>
            <a:xfrm>
              <a:off x="6175023" y="1828800"/>
              <a:ext cx="990600" cy="914400"/>
            </a:xfrm>
            <a:prstGeom prst="rect">
              <a:avLst/>
            </a:prstGeom>
            <a:solidFill>
              <a:srgbClr val="7F7F7F"/>
            </a:solidFill>
            <a:ln>
              <a:noFill/>
            </a:ln>
          </p:spPr>
          <p:txBody>
            <a:bodyPr spcFirstLastPara="1" wrap="square" lIns="91425" tIns="45700" rIns="91425" bIns="45700" anchor="ctr" anchorCtr="0">
              <a:noAutofit/>
            </a:bodyPr>
            <a:lstStyle/>
            <a:p>
              <a:pPr algn="ctr"/>
              <a:r>
                <a:rPr lang="en-US">
                  <a:solidFill>
                    <a:schemeClr val="lt1"/>
                  </a:solidFill>
                  <a:latin typeface="Arial"/>
                  <a:ea typeface="Arial"/>
                  <a:cs typeface="Arial"/>
                  <a:sym typeface="Arial"/>
                </a:rPr>
                <a:t>ILP</a:t>
              </a:r>
              <a:br>
                <a:rPr lang="en-US">
                  <a:solidFill>
                    <a:schemeClr val="lt1"/>
                  </a:solidFill>
                  <a:latin typeface="Arial"/>
                  <a:ea typeface="Arial"/>
                  <a:cs typeface="Arial"/>
                  <a:sym typeface="Arial"/>
                </a:rPr>
              </a:br>
              <a:r>
                <a:rPr lang="en-US">
                  <a:solidFill>
                    <a:schemeClr val="lt1"/>
                  </a:solidFill>
                  <a:latin typeface="Arial"/>
                  <a:ea typeface="Arial"/>
                  <a:cs typeface="Arial"/>
                  <a:sym typeface="Arial"/>
                </a:rPr>
                <a:t>engine</a:t>
              </a:r>
              <a:endParaRPr>
                <a:solidFill>
                  <a:schemeClr val="lt1"/>
                </a:solidFill>
                <a:latin typeface="Arial"/>
                <a:ea typeface="Arial"/>
                <a:cs typeface="Arial"/>
                <a:sym typeface="Arial"/>
              </a:endParaRPr>
            </a:p>
          </p:txBody>
        </p:sp>
        <p:sp>
          <p:nvSpPr>
            <p:cNvPr id="13" name="Google Shape;482;p33">
              <a:extLst>
                <a:ext uri="{FF2B5EF4-FFF2-40B4-BE49-F238E27FC236}">
                  <a16:creationId xmlns:a16="http://schemas.microsoft.com/office/drawing/2014/main" id="{8F0EFC66-6FAC-7947-8EB6-A97E9CF38393}"/>
                </a:ext>
              </a:extLst>
            </p:cNvPr>
            <p:cNvSpPr/>
            <p:nvPr/>
          </p:nvSpPr>
          <p:spPr>
            <a:xfrm rot="-5400000">
              <a:off x="5448300" y="1714500"/>
              <a:ext cx="228600" cy="12192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algn="ctr"/>
              <a:endParaRPr b="1">
                <a:solidFill>
                  <a:schemeClr val="dk1"/>
                </a:solidFill>
                <a:latin typeface="Arial"/>
                <a:ea typeface="Arial"/>
                <a:cs typeface="Arial"/>
                <a:sym typeface="Arial"/>
              </a:endParaRPr>
            </a:p>
          </p:txBody>
        </p:sp>
        <p:sp>
          <p:nvSpPr>
            <p:cNvPr id="14" name="Google Shape;483;p33">
              <a:extLst>
                <a:ext uri="{FF2B5EF4-FFF2-40B4-BE49-F238E27FC236}">
                  <a16:creationId xmlns:a16="http://schemas.microsoft.com/office/drawing/2014/main" id="{95AB231B-F2E8-1A4F-91DD-34B89944EB14}"/>
                </a:ext>
              </a:extLst>
            </p:cNvPr>
            <p:cNvSpPr/>
            <p:nvPr/>
          </p:nvSpPr>
          <p:spPr>
            <a:xfrm>
              <a:off x="7713134" y="2226728"/>
              <a:ext cx="287866" cy="973672"/>
            </a:xfrm>
            <a:prstGeom prst="downArrow">
              <a:avLst>
                <a:gd name="adj1" fmla="val 50000"/>
                <a:gd name="adj2" fmla="val 50000"/>
              </a:avLst>
            </a:prstGeom>
            <a:solidFill>
              <a:srgbClr val="7F7F7F"/>
            </a:solidFill>
            <a:ln>
              <a:noFill/>
            </a:ln>
          </p:spPr>
          <p:txBody>
            <a:bodyPr spcFirstLastPara="1" wrap="square" lIns="91425" tIns="45700" rIns="91425" bIns="45700" anchor="ctr" anchorCtr="0">
              <a:noAutofit/>
            </a:bodyPr>
            <a:lstStyle/>
            <a:p>
              <a:pPr algn="ctr"/>
              <a:endParaRPr b="1">
                <a:solidFill>
                  <a:schemeClr val="dk1"/>
                </a:solidFill>
                <a:latin typeface="Arial"/>
                <a:ea typeface="Arial"/>
                <a:cs typeface="Arial"/>
                <a:sym typeface="Arial"/>
              </a:endParaRPr>
            </a:p>
          </p:txBody>
        </p:sp>
        <p:sp>
          <p:nvSpPr>
            <p:cNvPr id="15" name="Google Shape;484;p33">
              <a:extLst>
                <a:ext uri="{FF2B5EF4-FFF2-40B4-BE49-F238E27FC236}">
                  <a16:creationId xmlns:a16="http://schemas.microsoft.com/office/drawing/2014/main" id="{0AF5A41F-4C7C-6044-8FB8-34C7A8B16C71}"/>
                </a:ext>
              </a:extLst>
            </p:cNvPr>
            <p:cNvSpPr/>
            <p:nvPr/>
          </p:nvSpPr>
          <p:spPr>
            <a:xfrm rot="-5400000">
              <a:off x="2895600" y="1371601"/>
              <a:ext cx="228600" cy="1143000"/>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algn="ctr"/>
              <a:endParaRPr b="1">
                <a:solidFill>
                  <a:schemeClr val="dk1"/>
                </a:solidFill>
                <a:latin typeface="Arial"/>
                <a:ea typeface="Arial"/>
                <a:cs typeface="Arial"/>
                <a:sym typeface="Arial"/>
              </a:endParaRPr>
            </a:p>
          </p:txBody>
        </p:sp>
        <p:sp>
          <p:nvSpPr>
            <p:cNvPr id="16" name="Google Shape;485;p33">
              <a:extLst>
                <a:ext uri="{FF2B5EF4-FFF2-40B4-BE49-F238E27FC236}">
                  <a16:creationId xmlns:a16="http://schemas.microsoft.com/office/drawing/2014/main" id="{37A79EA7-A68A-4244-8A53-83B9C775202C}"/>
                </a:ext>
              </a:extLst>
            </p:cNvPr>
            <p:cNvSpPr/>
            <p:nvPr/>
          </p:nvSpPr>
          <p:spPr>
            <a:xfrm>
              <a:off x="2438400" y="2362199"/>
              <a:ext cx="152400" cy="304801"/>
            </a:xfrm>
            <a:prstGeom prst="rect">
              <a:avLst/>
            </a:prstGeom>
            <a:solidFill>
              <a:schemeClr val="accent1"/>
            </a:solidFill>
            <a:ln>
              <a:noFill/>
            </a:ln>
          </p:spPr>
          <p:txBody>
            <a:bodyPr spcFirstLastPara="1" wrap="square" lIns="91425" tIns="45700" rIns="91425" bIns="45700" anchor="ctr" anchorCtr="0">
              <a:noAutofit/>
            </a:bodyPr>
            <a:lstStyle/>
            <a:p>
              <a:pPr algn="ctr"/>
              <a:endParaRPr b="1">
                <a:solidFill>
                  <a:schemeClr val="dk1"/>
                </a:solidFill>
                <a:latin typeface="Arial"/>
                <a:ea typeface="Arial"/>
                <a:cs typeface="Arial"/>
                <a:sym typeface="Arial"/>
              </a:endParaRPr>
            </a:p>
          </p:txBody>
        </p:sp>
        <p:sp>
          <p:nvSpPr>
            <p:cNvPr id="17" name="Google Shape;486;p33">
              <a:extLst>
                <a:ext uri="{FF2B5EF4-FFF2-40B4-BE49-F238E27FC236}">
                  <a16:creationId xmlns:a16="http://schemas.microsoft.com/office/drawing/2014/main" id="{766EAD21-2D89-064A-B402-267C3DBDBF5F}"/>
                </a:ext>
              </a:extLst>
            </p:cNvPr>
            <p:cNvSpPr txBox="1"/>
            <p:nvPr/>
          </p:nvSpPr>
          <p:spPr>
            <a:xfrm>
              <a:off x="7093435" y="3200400"/>
              <a:ext cx="1593365" cy="830997"/>
            </a:xfrm>
            <a:prstGeom prst="rect">
              <a:avLst/>
            </a:prstGeom>
            <a:noFill/>
            <a:ln>
              <a:noFill/>
            </a:ln>
          </p:spPr>
          <p:txBody>
            <a:bodyPr spcFirstLastPara="1" wrap="square" lIns="91425" tIns="45700" rIns="91425" bIns="45700" anchor="t" anchorCtr="0">
              <a:noAutofit/>
            </a:bodyPr>
            <a:lstStyle/>
            <a:p>
              <a:pPr algn="ctr"/>
              <a:r>
                <a:rPr lang="en-US" sz="1600" b="1">
                  <a:solidFill>
                    <a:schemeClr val="dk1"/>
                  </a:solidFill>
                  <a:latin typeface="Arial"/>
                  <a:ea typeface="Arial"/>
                  <a:cs typeface="Arial"/>
                  <a:sym typeface="Arial"/>
                </a:rPr>
                <a:t>a</a:t>
              </a:r>
              <a:r>
                <a:rPr lang="en-US" sz="1600" b="1" baseline="-25000">
                  <a:solidFill>
                    <a:schemeClr val="dk1"/>
                  </a:solidFill>
                  <a:latin typeface="Arial"/>
                  <a:ea typeface="Arial"/>
                  <a:cs typeface="Arial"/>
                  <a:sym typeface="Arial"/>
                </a:rPr>
                <a:t>i</a:t>
              </a:r>
              <a:r>
                <a:rPr lang="en-US" sz="1600" b="1">
                  <a:solidFill>
                    <a:schemeClr val="dk1"/>
                  </a:solidFill>
                  <a:latin typeface="Arial"/>
                  <a:ea typeface="Arial"/>
                  <a:cs typeface="Arial"/>
                  <a:sym typeface="Arial"/>
                </a:rPr>
                <a:t> ∈ A with</a:t>
              </a:r>
              <a:br>
                <a:rPr lang="en-US" sz="1600" b="1">
                  <a:solidFill>
                    <a:schemeClr val="dk1"/>
                  </a:solidFill>
                  <a:latin typeface="Arial"/>
                  <a:ea typeface="Arial"/>
                  <a:cs typeface="Arial"/>
                  <a:sym typeface="Arial"/>
                </a:rPr>
              </a:br>
              <a:r>
                <a:rPr lang="en-US" sz="1600" b="1" i="1">
                  <a:solidFill>
                    <a:srgbClr val="008000"/>
                  </a:solidFill>
                  <a:latin typeface="Arial"/>
                  <a:ea typeface="Arial"/>
                  <a:cs typeface="Arial"/>
                  <a:sym typeface="Arial"/>
                </a:rPr>
                <a:t>support graph</a:t>
              </a:r>
              <a:br>
                <a:rPr lang="en-US" sz="1600" b="1">
                  <a:solidFill>
                    <a:schemeClr val="dk1"/>
                  </a:solidFill>
                  <a:latin typeface="Arial"/>
                  <a:ea typeface="Arial"/>
                  <a:cs typeface="Arial"/>
                  <a:sym typeface="Arial"/>
                </a:rPr>
              </a:br>
              <a:r>
                <a:rPr lang="en-US" sz="1600" b="1">
                  <a:solidFill>
                    <a:schemeClr val="dk1"/>
                  </a:solidFill>
                  <a:latin typeface="Arial"/>
                  <a:ea typeface="Arial"/>
                  <a:cs typeface="Arial"/>
                  <a:sym typeface="Arial"/>
                </a:rPr>
                <a:t>+ </a:t>
              </a:r>
              <a:r>
                <a:rPr lang="en-US" sz="1600" b="1">
                  <a:solidFill>
                    <a:srgbClr val="008000"/>
                  </a:solidFill>
                  <a:latin typeface="Arial"/>
                  <a:ea typeface="Arial"/>
                  <a:cs typeface="Arial"/>
                  <a:sym typeface="Arial"/>
                </a:rPr>
                <a:t>score</a:t>
              </a:r>
              <a:endParaRPr sz="1600" b="1">
                <a:solidFill>
                  <a:srgbClr val="008000"/>
                </a:solidFill>
                <a:latin typeface="Arial"/>
                <a:ea typeface="Arial"/>
                <a:cs typeface="Arial"/>
                <a:sym typeface="Arial"/>
              </a:endParaRPr>
            </a:p>
          </p:txBody>
        </p:sp>
        <p:sp>
          <p:nvSpPr>
            <p:cNvPr id="18" name="Google Shape;487;p33">
              <a:extLst>
                <a:ext uri="{FF2B5EF4-FFF2-40B4-BE49-F238E27FC236}">
                  <a16:creationId xmlns:a16="http://schemas.microsoft.com/office/drawing/2014/main" id="{02580E5D-DD0E-4A41-ABD9-FB7D58A15CA6}"/>
                </a:ext>
              </a:extLst>
            </p:cNvPr>
            <p:cNvSpPr txBox="1"/>
            <p:nvPr/>
          </p:nvSpPr>
          <p:spPr>
            <a:xfrm>
              <a:off x="5047967" y="1828800"/>
              <a:ext cx="1048033" cy="400110"/>
            </a:xfrm>
            <a:prstGeom prst="rect">
              <a:avLst/>
            </a:prstGeom>
            <a:noFill/>
            <a:ln>
              <a:noFill/>
            </a:ln>
          </p:spPr>
          <p:txBody>
            <a:bodyPr spcFirstLastPara="1" wrap="square" lIns="91425" tIns="45700" rIns="91425" bIns="45700" anchor="t" anchorCtr="0">
              <a:noAutofit/>
            </a:bodyPr>
            <a:lstStyle/>
            <a:p>
              <a:r>
                <a:rPr lang="en-US" sz="2000" b="1">
                  <a:solidFill>
                    <a:schemeClr val="dk1"/>
                  </a:solidFill>
                  <a:latin typeface="Arial"/>
                  <a:ea typeface="Arial"/>
                  <a:cs typeface="Arial"/>
                  <a:sym typeface="Arial"/>
                </a:rPr>
                <a:t>M</a:t>
              </a:r>
              <a:r>
                <a:rPr lang="en-US" sz="1600">
                  <a:solidFill>
                    <a:schemeClr val="dk1"/>
                  </a:solidFill>
                  <a:latin typeface="Arial"/>
                  <a:ea typeface="Arial"/>
                  <a:cs typeface="Arial"/>
                  <a:sym typeface="Arial"/>
                </a:rPr>
                <a:t>(T,Q,A)</a:t>
              </a:r>
              <a:endParaRPr sz="2000">
                <a:solidFill>
                  <a:schemeClr val="dk1"/>
                </a:solidFill>
                <a:latin typeface="Arial"/>
                <a:ea typeface="Arial"/>
                <a:cs typeface="Arial"/>
                <a:sym typeface="Arial"/>
              </a:endParaRPr>
            </a:p>
          </p:txBody>
        </p:sp>
        <p:sp>
          <p:nvSpPr>
            <p:cNvPr id="19" name="Google Shape;488;p33">
              <a:extLst>
                <a:ext uri="{FF2B5EF4-FFF2-40B4-BE49-F238E27FC236}">
                  <a16:creationId xmlns:a16="http://schemas.microsoft.com/office/drawing/2014/main" id="{247DB07E-A6F8-8B4C-B114-914086FFD105}"/>
                </a:ext>
              </a:extLst>
            </p:cNvPr>
            <p:cNvSpPr/>
            <p:nvPr/>
          </p:nvSpPr>
          <p:spPr>
            <a:xfrm rot="10800000">
              <a:off x="3810000" y="2743200"/>
              <a:ext cx="228600" cy="381000"/>
            </a:xfrm>
            <a:prstGeom prst="downArrow">
              <a:avLst>
                <a:gd name="adj1" fmla="val 50000"/>
                <a:gd name="adj2" fmla="val 50000"/>
              </a:avLst>
            </a:prstGeom>
            <a:solidFill>
              <a:schemeClr val="accent4"/>
            </a:solidFill>
            <a:ln>
              <a:noFill/>
            </a:ln>
          </p:spPr>
          <p:txBody>
            <a:bodyPr spcFirstLastPara="1" wrap="square" lIns="91425" tIns="45700" rIns="91425" bIns="45700" anchor="ctr" anchorCtr="0">
              <a:noAutofit/>
            </a:bodyPr>
            <a:lstStyle/>
            <a:p>
              <a:pPr algn="ctr"/>
              <a:endParaRPr b="1">
                <a:solidFill>
                  <a:schemeClr val="dk1"/>
                </a:solidFill>
                <a:latin typeface="Arial"/>
                <a:ea typeface="Arial"/>
                <a:cs typeface="Arial"/>
                <a:sym typeface="Arial"/>
              </a:endParaRPr>
            </a:p>
          </p:txBody>
        </p:sp>
        <p:sp>
          <p:nvSpPr>
            <p:cNvPr id="20" name="Google Shape;489;p33">
              <a:extLst>
                <a:ext uri="{FF2B5EF4-FFF2-40B4-BE49-F238E27FC236}">
                  <a16:creationId xmlns:a16="http://schemas.microsoft.com/office/drawing/2014/main" id="{08232F9B-A561-3541-A623-82A1F13DF2B8}"/>
                </a:ext>
              </a:extLst>
            </p:cNvPr>
            <p:cNvSpPr/>
            <p:nvPr/>
          </p:nvSpPr>
          <p:spPr>
            <a:xfrm>
              <a:off x="3124200" y="3124200"/>
              <a:ext cx="1371600" cy="685800"/>
            </a:xfrm>
            <a:prstGeom prst="rect">
              <a:avLst/>
            </a:prstGeom>
            <a:solidFill>
              <a:schemeClr val="accent4"/>
            </a:solidFill>
            <a:ln>
              <a:noFill/>
            </a:ln>
          </p:spPr>
          <p:txBody>
            <a:bodyPr spcFirstLastPara="1" wrap="square" lIns="91425" tIns="45700" rIns="91425" bIns="45700" anchor="ctr" anchorCtr="0">
              <a:noAutofit/>
            </a:bodyPr>
            <a:lstStyle/>
            <a:p>
              <a:pPr algn="ctr"/>
              <a:r>
                <a:rPr lang="en-US" dirty="0">
                  <a:solidFill>
                    <a:schemeClr val="lt1"/>
                  </a:solidFill>
                  <a:latin typeface="Arial"/>
                  <a:ea typeface="Arial"/>
                  <a:cs typeface="Arial"/>
                  <a:sym typeface="Arial"/>
                </a:rPr>
                <a:t>Phrasal Entailment</a:t>
              </a:r>
              <a:endParaRPr dirty="0">
                <a:solidFill>
                  <a:schemeClr val="lt1"/>
                </a:solidFill>
                <a:latin typeface="Arial"/>
                <a:ea typeface="Arial"/>
                <a:cs typeface="Arial"/>
                <a:sym typeface="Arial"/>
              </a:endParaRPr>
            </a:p>
          </p:txBody>
        </p:sp>
        <p:sp>
          <p:nvSpPr>
            <p:cNvPr id="21" name="Google Shape;490;p33">
              <a:extLst>
                <a:ext uri="{FF2B5EF4-FFF2-40B4-BE49-F238E27FC236}">
                  <a16:creationId xmlns:a16="http://schemas.microsoft.com/office/drawing/2014/main" id="{69B13854-D589-754F-BE57-F15358A610F9}"/>
                </a:ext>
              </a:extLst>
            </p:cNvPr>
            <p:cNvSpPr/>
            <p:nvPr/>
          </p:nvSpPr>
          <p:spPr>
            <a:xfrm rot="-5400000">
              <a:off x="7470423" y="1905000"/>
              <a:ext cx="152401" cy="762002"/>
            </a:xfrm>
            <a:prstGeom prst="rect">
              <a:avLst/>
            </a:prstGeom>
            <a:solidFill>
              <a:srgbClr val="7F7F7F"/>
            </a:solidFill>
            <a:ln>
              <a:noFill/>
            </a:ln>
          </p:spPr>
          <p:txBody>
            <a:bodyPr spcFirstLastPara="1" wrap="square" lIns="91425" tIns="45700" rIns="91425" bIns="45700" anchor="ctr" anchorCtr="0">
              <a:noAutofit/>
            </a:bodyPr>
            <a:lstStyle/>
            <a:p>
              <a:pPr algn="ctr"/>
              <a:endParaRPr b="1">
                <a:solidFill>
                  <a:schemeClr val="dk1"/>
                </a:solidFill>
                <a:latin typeface="Arial"/>
                <a:ea typeface="Arial"/>
                <a:cs typeface="Arial"/>
                <a:sym typeface="Arial"/>
              </a:endParaRPr>
            </a:p>
          </p:txBody>
        </p:sp>
        <p:sp>
          <p:nvSpPr>
            <p:cNvPr id="22" name="Google Shape;491;p33">
              <a:extLst>
                <a:ext uri="{FF2B5EF4-FFF2-40B4-BE49-F238E27FC236}">
                  <a16:creationId xmlns:a16="http://schemas.microsoft.com/office/drawing/2014/main" id="{2628DCD8-C3C0-B24A-9614-3B5CD3477616}"/>
                </a:ext>
              </a:extLst>
            </p:cNvPr>
            <p:cNvSpPr txBox="1"/>
            <p:nvPr/>
          </p:nvSpPr>
          <p:spPr>
            <a:xfrm>
              <a:off x="2609994" y="3810000"/>
              <a:ext cx="2579252" cy="584776"/>
            </a:xfrm>
            <a:prstGeom prst="rect">
              <a:avLst/>
            </a:prstGeom>
            <a:noFill/>
            <a:ln>
              <a:noFill/>
            </a:ln>
          </p:spPr>
          <p:txBody>
            <a:bodyPr spcFirstLastPara="1" wrap="square" lIns="91425" tIns="45700" rIns="91425" bIns="45700" anchor="t" anchorCtr="0">
              <a:noAutofit/>
            </a:bodyPr>
            <a:lstStyle/>
            <a:p>
              <a:pPr algn="ctr"/>
              <a:r>
                <a:rPr lang="en-US" sz="1600">
                  <a:solidFill>
                    <a:schemeClr val="dk1"/>
                  </a:solidFill>
                  <a:latin typeface="Arial"/>
                  <a:ea typeface="Arial"/>
                  <a:cs typeface="Arial"/>
                  <a:sym typeface="Arial"/>
                </a:rPr>
                <a:t>Word and short-phrase</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level entailment / similarity</a:t>
              </a:r>
              <a:endParaRPr sz="1600">
                <a:solidFill>
                  <a:schemeClr val="dk1"/>
                </a:solidFill>
                <a:latin typeface="Arial"/>
                <a:ea typeface="Arial"/>
                <a:cs typeface="Arial"/>
                <a:sym typeface="Arial"/>
              </a:endParaRPr>
            </a:p>
          </p:txBody>
        </p:sp>
      </p:grpSp>
      <p:grpSp>
        <p:nvGrpSpPr>
          <p:cNvPr id="23" name="Google Shape;492;p33">
            <a:extLst>
              <a:ext uri="{FF2B5EF4-FFF2-40B4-BE49-F238E27FC236}">
                <a16:creationId xmlns:a16="http://schemas.microsoft.com/office/drawing/2014/main" id="{2D057D5B-7ADF-194E-B2DF-83B202F494A0}"/>
              </a:ext>
            </a:extLst>
          </p:cNvPr>
          <p:cNvGrpSpPr/>
          <p:nvPr/>
        </p:nvGrpSpPr>
        <p:grpSpPr>
          <a:xfrm>
            <a:off x="2443414" y="5441887"/>
            <a:ext cx="7482763" cy="1391533"/>
            <a:chOff x="838200" y="4953000"/>
            <a:chExt cx="7482763" cy="1391533"/>
          </a:xfrm>
        </p:grpSpPr>
        <p:pic>
          <p:nvPicPr>
            <p:cNvPr id="24" name="Google Shape;493;p33">
              <a:extLst>
                <a:ext uri="{FF2B5EF4-FFF2-40B4-BE49-F238E27FC236}">
                  <a16:creationId xmlns:a16="http://schemas.microsoft.com/office/drawing/2014/main" id="{AA7B5569-6F06-AE4D-A0FA-7E8C9C97F54C}"/>
                </a:ext>
              </a:extLst>
            </p:cNvPr>
            <p:cNvPicPr preferRelativeResize="0"/>
            <p:nvPr/>
          </p:nvPicPr>
          <p:blipFill rotWithShape="1">
            <a:blip r:embed="rId3">
              <a:alphaModFix/>
              <a:grayscl/>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a:stretch/>
          </p:blipFill>
          <p:spPr>
            <a:xfrm>
              <a:off x="2743200" y="4953000"/>
              <a:ext cx="2965195" cy="1391533"/>
            </a:xfrm>
            <a:prstGeom prst="rect">
              <a:avLst/>
            </a:prstGeom>
            <a:noFill/>
            <a:ln>
              <a:noFill/>
            </a:ln>
          </p:spPr>
        </p:pic>
        <p:sp>
          <p:nvSpPr>
            <p:cNvPr id="25" name="Google Shape;494;p33">
              <a:extLst>
                <a:ext uri="{FF2B5EF4-FFF2-40B4-BE49-F238E27FC236}">
                  <a16:creationId xmlns:a16="http://schemas.microsoft.com/office/drawing/2014/main" id="{25D309F7-BDCA-7846-AAD9-42548508D376}"/>
                </a:ext>
              </a:extLst>
            </p:cNvPr>
            <p:cNvSpPr txBox="1"/>
            <p:nvPr/>
          </p:nvSpPr>
          <p:spPr>
            <a:xfrm>
              <a:off x="838200" y="5448862"/>
              <a:ext cx="1048033" cy="400110"/>
            </a:xfrm>
            <a:prstGeom prst="rect">
              <a:avLst/>
            </a:prstGeom>
            <a:noFill/>
            <a:ln>
              <a:noFill/>
            </a:ln>
          </p:spPr>
          <p:txBody>
            <a:bodyPr spcFirstLastPara="1" wrap="square" lIns="91425" tIns="45700" rIns="91425" bIns="45700" anchor="t" anchorCtr="0">
              <a:noAutofit/>
            </a:bodyPr>
            <a:lstStyle/>
            <a:p>
              <a:r>
                <a:rPr lang="en-US" sz="2000" b="1">
                  <a:solidFill>
                    <a:schemeClr val="dk1"/>
                  </a:solidFill>
                  <a:latin typeface="Arial"/>
                  <a:ea typeface="Arial"/>
                  <a:cs typeface="Arial"/>
                  <a:sym typeface="Arial"/>
                </a:rPr>
                <a:t>M</a:t>
              </a:r>
              <a:r>
                <a:rPr lang="en-US" sz="1600">
                  <a:solidFill>
                    <a:schemeClr val="dk1"/>
                  </a:solidFill>
                  <a:latin typeface="Arial"/>
                  <a:ea typeface="Arial"/>
                  <a:cs typeface="Arial"/>
                  <a:sym typeface="Arial"/>
                </a:rPr>
                <a:t>(T,Q,A)</a:t>
              </a:r>
              <a:endParaRPr sz="2000">
                <a:solidFill>
                  <a:schemeClr val="dk1"/>
                </a:solidFill>
                <a:latin typeface="Arial"/>
                <a:ea typeface="Arial"/>
                <a:cs typeface="Arial"/>
                <a:sym typeface="Arial"/>
              </a:endParaRPr>
            </a:p>
          </p:txBody>
        </p:sp>
        <p:sp>
          <p:nvSpPr>
            <p:cNvPr id="26" name="Google Shape;495;p33">
              <a:extLst>
                <a:ext uri="{FF2B5EF4-FFF2-40B4-BE49-F238E27FC236}">
                  <a16:creationId xmlns:a16="http://schemas.microsoft.com/office/drawing/2014/main" id="{2684A780-835F-B446-BAA5-FF432AC6C2BC}"/>
                </a:ext>
              </a:extLst>
            </p:cNvPr>
            <p:cNvSpPr/>
            <p:nvPr/>
          </p:nvSpPr>
          <p:spPr>
            <a:xfrm rot="-5400000">
              <a:off x="2095500" y="5344118"/>
              <a:ext cx="228600" cy="609600"/>
            </a:xfrm>
            <a:prstGeom prst="downArrow">
              <a:avLst>
                <a:gd name="adj1" fmla="val 50000"/>
                <a:gd name="adj2" fmla="val 50000"/>
              </a:avLst>
            </a:prstGeom>
            <a:solidFill>
              <a:srgbClr val="7F7F7F"/>
            </a:solidFill>
            <a:ln>
              <a:noFill/>
            </a:ln>
          </p:spPr>
          <p:txBody>
            <a:bodyPr spcFirstLastPara="1" wrap="square" lIns="91425" tIns="45700" rIns="91425" bIns="45700" anchor="ctr" anchorCtr="0">
              <a:noAutofit/>
            </a:bodyPr>
            <a:lstStyle/>
            <a:p>
              <a:pPr algn="ctr"/>
              <a:endParaRPr b="1">
                <a:solidFill>
                  <a:schemeClr val="dk1"/>
                </a:solidFill>
                <a:latin typeface="Arial"/>
                <a:ea typeface="Arial"/>
                <a:cs typeface="Arial"/>
                <a:sym typeface="Arial"/>
              </a:endParaRPr>
            </a:p>
          </p:txBody>
        </p:sp>
        <p:sp>
          <p:nvSpPr>
            <p:cNvPr id="27" name="Google Shape;496;p33">
              <a:extLst>
                <a:ext uri="{FF2B5EF4-FFF2-40B4-BE49-F238E27FC236}">
                  <a16:creationId xmlns:a16="http://schemas.microsoft.com/office/drawing/2014/main" id="{67A75F37-FCCE-2C49-9D70-97D94DD7D5D4}"/>
                </a:ext>
              </a:extLst>
            </p:cNvPr>
            <p:cNvSpPr txBox="1"/>
            <p:nvPr/>
          </p:nvSpPr>
          <p:spPr>
            <a:xfrm>
              <a:off x="6096000" y="5257800"/>
              <a:ext cx="2224963" cy="923330"/>
            </a:xfrm>
            <a:prstGeom prst="rect">
              <a:avLst/>
            </a:prstGeom>
            <a:noFill/>
            <a:ln>
              <a:noFill/>
            </a:ln>
          </p:spPr>
          <p:txBody>
            <a:bodyPr spcFirstLastPara="1" wrap="square" lIns="91425" tIns="45700" rIns="91425" bIns="45700" anchor="t" anchorCtr="0">
              <a:noAutofit/>
            </a:bodyPr>
            <a:lstStyle/>
            <a:p>
              <a:r>
                <a:rPr lang="en-US" dirty="0">
                  <a:solidFill>
                    <a:schemeClr val="dk1"/>
                  </a:solidFill>
                  <a:latin typeface="Arial"/>
                  <a:ea typeface="Arial"/>
                  <a:cs typeface="Arial"/>
                  <a:sym typeface="Arial"/>
                </a:rPr>
                <a:t>Optimization using</a:t>
              </a:r>
              <a:br>
                <a:rPr lang="en-US" dirty="0">
                  <a:solidFill>
                    <a:schemeClr val="dk1"/>
                  </a:solidFill>
                  <a:latin typeface="Arial"/>
                  <a:ea typeface="Arial"/>
                  <a:cs typeface="Arial"/>
                  <a:sym typeface="Arial"/>
                </a:rPr>
              </a:br>
              <a:r>
                <a:rPr lang="en-US" dirty="0">
                  <a:solidFill>
                    <a:schemeClr val="dk1"/>
                  </a:solidFill>
                  <a:latin typeface="Arial"/>
                  <a:ea typeface="Arial"/>
                  <a:cs typeface="Arial"/>
                  <a:sym typeface="Arial"/>
                </a:rPr>
                <a:t>Integer Linear Prog.</a:t>
              </a:r>
              <a:br>
                <a:rPr lang="en-US" dirty="0">
                  <a:solidFill>
                    <a:schemeClr val="dk1"/>
                  </a:solidFill>
                  <a:latin typeface="Arial"/>
                  <a:ea typeface="Arial"/>
                  <a:cs typeface="Arial"/>
                  <a:sym typeface="Arial"/>
                </a:rPr>
              </a:br>
              <a:r>
                <a:rPr lang="en-US" dirty="0">
                  <a:solidFill>
                    <a:schemeClr val="dk1"/>
                  </a:solidFill>
                  <a:latin typeface="Arial"/>
                  <a:ea typeface="Arial"/>
                  <a:cs typeface="Arial"/>
                  <a:sym typeface="Arial"/>
                </a:rPr>
                <a:t>formalism</a:t>
              </a:r>
              <a:endParaRPr dirty="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47915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90527" y="1430332"/>
            <a:ext cx="8001000" cy="4360872"/>
          </a:xfrm>
          <a:prstGeom prst="rect">
            <a:avLst/>
          </a:prstGeom>
        </p:spPr>
      </p:pic>
      <p:sp>
        <p:nvSpPr>
          <p:cNvPr id="2" name="Title 1"/>
          <p:cNvSpPr>
            <a:spLocks noGrp="1"/>
          </p:cNvSpPr>
          <p:nvPr>
            <p:ph type="title"/>
          </p:nvPr>
        </p:nvSpPr>
        <p:spPr>
          <a:xfrm>
            <a:off x="88900" y="292874"/>
            <a:ext cx="11988800" cy="884277"/>
          </a:xfrm>
        </p:spPr>
        <p:txBody>
          <a:bodyPr/>
          <a:lstStyle/>
          <a:p>
            <a:r>
              <a:rPr lang="en-US" dirty="0"/>
              <a:t> </a:t>
            </a:r>
            <a:r>
              <a:rPr lang="en-US" dirty="0" err="1"/>
              <a:t>TableILP</a:t>
            </a:r>
            <a:r>
              <a:rPr lang="en-US" dirty="0"/>
              <a:t>: Main Idea</a:t>
            </a:r>
          </a:p>
        </p:txBody>
      </p:sp>
      <p:sp>
        <p:nvSpPr>
          <p:cNvPr id="4" name="Slide Number Placeholder 3"/>
          <p:cNvSpPr>
            <a:spLocks noGrp="1"/>
          </p:cNvSpPr>
          <p:nvPr>
            <p:ph type="sldNum" sz="quarter" idx="12"/>
          </p:nvPr>
        </p:nvSpPr>
        <p:spPr>
          <a:xfrm>
            <a:off x="9105454" y="6270288"/>
            <a:ext cx="2743200" cy="365125"/>
          </a:xfrm>
        </p:spPr>
        <p:txBody>
          <a:bodyPr/>
          <a:lstStyle/>
          <a:p>
            <a:fld id="{2950F06C-DC55-49E8-966D-651E62CB7ADF}" type="slidenum">
              <a:rPr lang="en-US" smtClean="0"/>
              <a:pPr/>
              <a:t>49</a:t>
            </a:fld>
            <a:endParaRPr lang="en-US"/>
          </a:p>
        </p:txBody>
      </p:sp>
      <p:sp>
        <p:nvSpPr>
          <p:cNvPr id="13" name="Rectangle 12"/>
          <p:cNvSpPr/>
          <p:nvPr/>
        </p:nvSpPr>
        <p:spPr bwMode="auto">
          <a:xfrm>
            <a:off x="2152456" y="1828804"/>
            <a:ext cx="6553200" cy="3962400"/>
          </a:xfrm>
          <a:prstGeom prst="rect">
            <a:avLst/>
          </a:prstGeom>
          <a:solidFill>
            <a:schemeClr val="bg1"/>
          </a:solidFill>
          <a:ln w="19050" cap="flat" cmpd="sng" algn="ctr">
            <a:no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noAutofit/>
          </a:bodyPr>
          <a:lstStyle/>
          <a:p>
            <a:pPr algn="ctr" fontAlgn="base">
              <a:spcBef>
                <a:spcPct val="0"/>
              </a:spcBef>
              <a:spcAft>
                <a:spcPct val="0"/>
              </a:spcAft>
            </a:pPr>
            <a:endParaRPr lang="en-US" sz="1600" b="1" dirty="0">
              <a:latin typeface="Arial" charset="0"/>
            </a:endParaRPr>
          </a:p>
        </p:txBody>
      </p:sp>
      <p:sp>
        <p:nvSpPr>
          <p:cNvPr id="10" name="Rectangle 9"/>
          <p:cNvSpPr/>
          <p:nvPr/>
        </p:nvSpPr>
        <p:spPr bwMode="auto">
          <a:xfrm>
            <a:off x="2319127" y="3505204"/>
            <a:ext cx="2362200" cy="1752600"/>
          </a:xfrm>
          <a:prstGeom prst="rect">
            <a:avLst/>
          </a:prstGeom>
          <a:solidFill>
            <a:schemeClr val="bg1"/>
          </a:solidFill>
          <a:ln w="19050" cap="flat" cmpd="sng" algn="ctr">
            <a:solidFill>
              <a:schemeClr val="tx2">
                <a:lumMod val="20000"/>
                <a:lumOff val="80000"/>
              </a:schemeClr>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noAutofit/>
          </a:bodyPr>
          <a:lstStyle/>
          <a:p>
            <a:pPr algn="ctr" fontAlgn="base">
              <a:lnSpc>
                <a:spcPct val="110000"/>
              </a:lnSpc>
              <a:spcBef>
                <a:spcPct val="0"/>
              </a:spcBef>
              <a:spcAft>
                <a:spcPct val="0"/>
              </a:spcAft>
            </a:pPr>
            <a:r>
              <a:rPr lang="en-US" sz="1600" i="1" dirty="0">
                <a:solidFill>
                  <a:srgbClr val="008000"/>
                </a:solidFill>
              </a:rPr>
              <a:t>Potential Link:</a:t>
            </a:r>
            <a:br>
              <a:rPr lang="en-US" sz="1600" b="1" dirty="0">
                <a:solidFill>
                  <a:srgbClr val="008000"/>
                </a:solidFill>
                <a:latin typeface="Arial" charset="0"/>
              </a:rPr>
            </a:br>
            <a:endParaRPr lang="en-US" sz="1600" b="1" dirty="0">
              <a:solidFill>
                <a:srgbClr val="008000"/>
              </a:solidFill>
              <a:latin typeface="Arial" charset="0"/>
            </a:endParaRPr>
          </a:p>
          <a:p>
            <a:pPr algn="ctr" fontAlgn="base">
              <a:lnSpc>
                <a:spcPct val="110000"/>
              </a:lnSpc>
              <a:spcBef>
                <a:spcPct val="0"/>
              </a:spcBef>
              <a:spcAft>
                <a:spcPct val="0"/>
              </a:spcAft>
            </a:pPr>
            <a:r>
              <a:rPr lang="en-US" sz="1600" b="1" dirty="0">
                <a:solidFill>
                  <a:srgbClr val="008000"/>
                </a:solidFill>
                <a:latin typeface="Arial" charset="0"/>
              </a:rPr>
              <a:t>Regions and</a:t>
            </a:r>
            <a:br>
              <a:rPr lang="en-US" sz="1600" b="1" dirty="0">
                <a:solidFill>
                  <a:srgbClr val="008000"/>
                </a:solidFill>
                <a:latin typeface="Arial" charset="0"/>
              </a:rPr>
            </a:br>
            <a:r>
              <a:rPr lang="en-US" sz="1600" b="1" dirty="0">
                <a:solidFill>
                  <a:srgbClr val="008000"/>
                </a:solidFill>
                <a:latin typeface="Arial" charset="0"/>
              </a:rPr>
              <a:t>Hemispheres</a:t>
            </a:r>
          </a:p>
        </p:txBody>
      </p:sp>
      <p:sp>
        <p:nvSpPr>
          <p:cNvPr id="5" name="TextBox 4"/>
          <p:cNvSpPr txBox="1"/>
          <p:nvPr/>
        </p:nvSpPr>
        <p:spPr>
          <a:xfrm>
            <a:off x="2852527" y="3124204"/>
            <a:ext cx="4722896" cy="369332"/>
          </a:xfrm>
          <a:prstGeom prst="rect">
            <a:avLst/>
          </a:prstGeom>
          <a:noFill/>
        </p:spPr>
        <p:txBody>
          <a:bodyPr wrap="none" rtlCol="0">
            <a:spAutoFit/>
          </a:bodyPr>
          <a:lstStyle/>
          <a:p>
            <a:r>
              <a:rPr lang="en-US" i="1" dirty="0"/>
              <a:t>How is relevant information expressed in my KB?</a:t>
            </a:r>
          </a:p>
        </p:txBody>
      </p:sp>
      <p:grpSp>
        <p:nvGrpSpPr>
          <p:cNvPr id="7" name="Group 6"/>
          <p:cNvGrpSpPr/>
          <p:nvPr/>
        </p:nvGrpSpPr>
        <p:grpSpPr>
          <a:xfrm>
            <a:off x="2319127" y="1981204"/>
            <a:ext cx="6248400" cy="3276600"/>
            <a:chOff x="914400" y="2438400"/>
            <a:chExt cx="6248400" cy="3276600"/>
          </a:xfrm>
        </p:grpSpPr>
        <p:sp>
          <p:nvSpPr>
            <p:cNvPr id="3" name="Rectangle 2"/>
            <p:cNvSpPr/>
            <p:nvPr/>
          </p:nvSpPr>
          <p:spPr bwMode="auto">
            <a:xfrm>
              <a:off x="914400" y="2438400"/>
              <a:ext cx="2362200" cy="1524000"/>
            </a:xfrm>
            <a:prstGeom prst="rect">
              <a:avLst/>
            </a:prstGeom>
            <a:solidFill>
              <a:schemeClr val="bg1"/>
            </a:solidFill>
            <a:ln w="19050" cap="flat" cmpd="sng" algn="ctr">
              <a:solidFill>
                <a:schemeClr val="tx2">
                  <a:lumMod val="20000"/>
                  <a:lumOff val="80000"/>
                </a:schemeClr>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noAutofit/>
            </a:bodyPr>
            <a:lstStyle/>
            <a:p>
              <a:pPr algn="ctr" fontAlgn="base">
                <a:spcBef>
                  <a:spcPct val="0"/>
                </a:spcBef>
                <a:spcAft>
                  <a:spcPct val="0"/>
                </a:spcAft>
              </a:pPr>
              <a:r>
                <a:rPr lang="en-US" sz="1600" b="1" dirty="0">
                  <a:latin typeface="Arial" charset="0"/>
                </a:rPr>
                <a:t>Cities,</a:t>
              </a:r>
              <a:br>
                <a:rPr lang="en-US" sz="1600" b="1" dirty="0">
                  <a:latin typeface="Arial" charset="0"/>
                </a:rPr>
              </a:br>
              <a:r>
                <a:rPr lang="en-US" sz="1600" b="1" dirty="0">
                  <a:latin typeface="Arial" charset="0"/>
                </a:rPr>
                <a:t>States,</a:t>
              </a:r>
              <a:br>
                <a:rPr lang="en-US" sz="1600" b="1" dirty="0">
                  <a:latin typeface="Arial" charset="0"/>
                </a:rPr>
              </a:br>
              <a:r>
                <a:rPr lang="en-US" sz="1600" b="1" dirty="0">
                  <a:latin typeface="Arial" charset="0"/>
                </a:rPr>
                <a:t>Countries</a:t>
              </a:r>
            </a:p>
          </p:txBody>
        </p:sp>
        <p:sp>
          <p:nvSpPr>
            <p:cNvPr id="8" name="Rectangle 7"/>
            <p:cNvSpPr/>
            <p:nvPr/>
          </p:nvSpPr>
          <p:spPr bwMode="auto">
            <a:xfrm>
              <a:off x="3276600" y="2438400"/>
              <a:ext cx="3886200" cy="3276600"/>
            </a:xfrm>
            <a:prstGeom prst="rect">
              <a:avLst/>
            </a:prstGeom>
            <a:solidFill>
              <a:schemeClr val="bg1"/>
            </a:solidFill>
            <a:ln w="19050" cap="flat" cmpd="sng" algn="ctr">
              <a:solidFill>
                <a:schemeClr val="tx2">
                  <a:lumMod val="20000"/>
                  <a:lumOff val="80000"/>
                </a:schemeClr>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noAutofit/>
            </a:bodyPr>
            <a:lstStyle/>
            <a:p>
              <a:pPr algn="ctr">
                <a:lnSpc>
                  <a:spcPct val="110000"/>
                </a:lnSpc>
              </a:pPr>
              <a:r>
                <a:rPr lang="en-US" sz="1600" dirty="0"/>
                <a:t>Orbital Events:</a:t>
              </a:r>
            </a:p>
            <a:p>
              <a:pPr algn="ctr" fontAlgn="base">
                <a:lnSpc>
                  <a:spcPct val="110000"/>
                </a:lnSpc>
                <a:spcBef>
                  <a:spcPct val="0"/>
                </a:spcBef>
                <a:spcAft>
                  <a:spcPct val="0"/>
                </a:spcAft>
              </a:pPr>
              <a:br>
                <a:rPr lang="en-US" sz="1600" b="1" dirty="0">
                  <a:latin typeface="Arial" charset="0"/>
                </a:rPr>
              </a:br>
              <a:r>
                <a:rPr lang="en-US" sz="1600" b="1" dirty="0">
                  <a:latin typeface="Arial" charset="0"/>
                </a:rPr>
                <a:t>Geographical properties</a:t>
              </a:r>
              <a:br>
                <a:rPr lang="en-US" sz="1600" b="1" dirty="0">
                  <a:latin typeface="Arial" charset="0"/>
                </a:rPr>
              </a:br>
              <a:r>
                <a:rPr lang="en-US" sz="1600" b="1" dirty="0">
                  <a:latin typeface="Arial" charset="0"/>
                </a:rPr>
                <a:t>&amp; Timing</a:t>
              </a:r>
            </a:p>
          </p:txBody>
        </p:sp>
      </p:grpSp>
      <p:sp>
        <p:nvSpPr>
          <p:cNvPr id="12" name="TextBox 11">
            <a:extLst>
              <a:ext uri="{FF2B5EF4-FFF2-40B4-BE49-F238E27FC236}">
                <a16:creationId xmlns:a16="http://schemas.microsoft.com/office/drawing/2014/main" id="{CDFDA209-24AD-0146-ABCD-1DBD8DE475C3}"/>
              </a:ext>
            </a:extLst>
          </p:cNvPr>
          <p:cNvSpPr txBox="1"/>
          <p:nvPr/>
        </p:nvSpPr>
        <p:spPr>
          <a:xfrm>
            <a:off x="3525157" y="5885567"/>
            <a:ext cx="5116285" cy="851297"/>
          </a:xfrm>
          <a:prstGeom prst="roundRect">
            <a:avLst/>
          </a:prstGeom>
          <a:solidFill>
            <a:schemeClr val="accent1">
              <a:lumMod val="20000"/>
              <a:lumOff val="80000"/>
            </a:schemeClr>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ctr">
              <a:lnSpc>
                <a:spcPct val="110000"/>
              </a:lnSpc>
            </a:pPr>
            <a:r>
              <a:rPr lang="en-US" sz="2000" dirty="0">
                <a:solidFill>
                  <a:sysClr val="windowText" lastClr="000000"/>
                </a:solidFill>
              </a:rPr>
              <a:t>Search for the best </a:t>
            </a:r>
            <a:r>
              <a:rPr lang="en-US" sz="2000" b="1" dirty="0">
                <a:solidFill>
                  <a:sysClr val="windowText" lastClr="000000"/>
                </a:solidFill>
              </a:rPr>
              <a:t>Support Graph </a:t>
            </a:r>
            <a:r>
              <a:rPr lang="en-US" sz="2000" dirty="0">
                <a:solidFill>
                  <a:sysClr val="windowText" lastClr="000000"/>
                </a:solidFill>
              </a:rPr>
              <a:t>connecting the Question to an Answer through Tables.</a:t>
            </a:r>
          </a:p>
        </p:txBody>
      </p:sp>
    </p:spTree>
    <p:custDataLst>
      <p:tags r:id="rId1"/>
    </p:custDataLst>
    <p:extLst>
      <p:ext uri="{BB962C8B-B14F-4D97-AF65-F5344CB8AC3E}">
        <p14:creationId xmlns:p14="http://schemas.microsoft.com/office/powerpoint/2010/main" val="1369078394"/>
      </p:ext>
    </p:extLst>
  </p:cSld>
  <p:clrMapOvr>
    <a:masterClrMapping/>
  </p:clrMapOvr>
  <mc:AlternateContent xmlns:mc="http://schemas.openxmlformats.org/markup-compatibility/2006" xmlns:p14="http://schemas.microsoft.com/office/powerpoint/2010/main">
    <mc:Choice Requires="p14">
      <p:transition spd="slow" p14:dur="2000" advTm="47718"/>
    </mc:Choice>
    <mc:Fallback xmlns="">
      <p:transition spd="slow" advTm="477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5781A6F0-DF06-2844-B57C-1CDA34854A39}"/>
              </a:ext>
            </a:extLst>
          </p:cNvPr>
          <p:cNvGrpSpPr/>
          <p:nvPr/>
        </p:nvGrpSpPr>
        <p:grpSpPr>
          <a:xfrm>
            <a:off x="4162471" y="1777514"/>
            <a:ext cx="4154530" cy="600829"/>
            <a:chOff x="4162471" y="1777514"/>
            <a:chExt cx="4154530" cy="600829"/>
          </a:xfrm>
        </p:grpSpPr>
        <p:sp>
          <p:nvSpPr>
            <p:cNvPr id="48" name="Rectangle 47">
              <a:extLst>
                <a:ext uri="{FF2B5EF4-FFF2-40B4-BE49-F238E27FC236}">
                  <a16:creationId xmlns:a16="http://schemas.microsoft.com/office/drawing/2014/main" id="{67135A73-52C1-3446-8EFD-50C7B4AA97B2}"/>
                </a:ext>
              </a:extLst>
            </p:cNvPr>
            <p:cNvSpPr/>
            <p:nvPr/>
          </p:nvSpPr>
          <p:spPr>
            <a:xfrm>
              <a:off x="4162471" y="1777514"/>
              <a:ext cx="4154530" cy="600829"/>
            </a:xfrm>
            <a:prstGeom prst="rect">
              <a:avLst/>
            </a:prstGeom>
            <a:solidFill>
              <a:srgbClr val="C0000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1E5AD87-E816-6E48-9899-711415BC63A5}"/>
                </a:ext>
              </a:extLst>
            </p:cNvPr>
            <p:cNvSpPr txBox="1"/>
            <p:nvPr/>
          </p:nvSpPr>
          <p:spPr>
            <a:xfrm>
              <a:off x="7138072" y="1893521"/>
              <a:ext cx="1151277" cy="369332"/>
            </a:xfrm>
            <a:prstGeom prst="rect">
              <a:avLst/>
            </a:prstGeom>
            <a:noFill/>
          </p:spPr>
          <p:txBody>
            <a:bodyPr wrap="none" rtlCol="0">
              <a:spAutoFit/>
            </a:bodyPr>
            <a:lstStyle/>
            <a:p>
              <a:r>
                <a:rPr lang="en-US" dirty="0">
                  <a:solidFill>
                    <a:srgbClr val="C00000"/>
                  </a:solidFill>
                  <a:latin typeface="Merriweather Sans" panose="02000503060000020004" pitchFamily="2" charset="77"/>
                </a:rPr>
                <a:t>Meaning</a:t>
              </a:r>
            </a:p>
          </p:txBody>
        </p:sp>
      </p:grpSp>
      <p:grpSp>
        <p:nvGrpSpPr>
          <p:cNvPr id="59" name="Group 58">
            <a:extLst>
              <a:ext uri="{FF2B5EF4-FFF2-40B4-BE49-F238E27FC236}">
                <a16:creationId xmlns:a16="http://schemas.microsoft.com/office/drawing/2014/main" id="{A9CB4275-07B4-754E-9443-5B676BB6D121}"/>
              </a:ext>
            </a:extLst>
          </p:cNvPr>
          <p:cNvGrpSpPr/>
          <p:nvPr/>
        </p:nvGrpSpPr>
        <p:grpSpPr>
          <a:xfrm>
            <a:off x="4183872" y="2691357"/>
            <a:ext cx="4154530" cy="600829"/>
            <a:chOff x="4183872" y="2691357"/>
            <a:chExt cx="4154530" cy="600829"/>
          </a:xfrm>
        </p:grpSpPr>
        <p:sp>
          <p:nvSpPr>
            <p:cNvPr id="49" name="Rectangle 48">
              <a:extLst>
                <a:ext uri="{FF2B5EF4-FFF2-40B4-BE49-F238E27FC236}">
                  <a16:creationId xmlns:a16="http://schemas.microsoft.com/office/drawing/2014/main" id="{69D85E69-035F-8044-82C7-29B0BCDF841F}"/>
                </a:ext>
              </a:extLst>
            </p:cNvPr>
            <p:cNvSpPr/>
            <p:nvPr/>
          </p:nvSpPr>
          <p:spPr>
            <a:xfrm>
              <a:off x="4183872" y="2691357"/>
              <a:ext cx="4154530" cy="600829"/>
            </a:xfrm>
            <a:prstGeom prst="rect">
              <a:avLst/>
            </a:prstGeom>
            <a:solidFill>
              <a:srgbClr val="0070C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6E02207-ACFC-5F4E-AD96-6F48FC54E449}"/>
                </a:ext>
              </a:extLst>
            </p:cNvPr>
            <p:cNvSpPr txBox="1"/>
            <p:nvPr/>
          </p:nvSpPr>
          <p:spPr>
            <a:xfrm>
              <a:off x="7297743" y="2811850"/>
              <a:ext cx="1005403" cy="369332"/>
            </a:xfrm>
            <a:prstGeom prst="rect">
              <a:avLst/>
            </a:prstGeom>
            <a:noFill/>
          </p:spPr>
          <p:txBody>
            <a:bodyPr wrap="none" rtlCol="0">
              <a:spAutoFit/>
            </a:bodyPr>
            <a:lstStyle/>
            <a:p>
              <a:r>
                <a:rPr lang="en-US" dirty="0">
                  <a:solidFill>
                    <a:srgbClr val="0070C0"/>
                  </a:solidFill>
                  <a:latin typeface="Merriweather Sans" panose="02000503060000020004" pitchFamily="2" charset="77"/>
                </a:rPr>
                <a:t>Symbol</a:t>
              </a:r>
            </a:p>
          </p:txBody>
        </p:sp>
      </p:grpSp>
      <p:sp>
        <p:nvSpPr>
          <p:cNvPr id="3" name="Slide Number Placeholder 2">
            <a:extLst>
              <a:ext uri="{FF2B5EF4-FFF2-40B4-BE49-F238E27FC236}">
                <a16:creationId xmlns:a16="http://schemas.microsoft.com/office/drawing/2014/main" id="{EBA512F8-307F-7D4F-A81E-FEFD2DA4CFDE}"/>
              </a:ext>
            </a:extLst>
          </p:cNvPr>
          <p:cNvSpPr>
            <a:spLocks noGrp="1"/>
          </p:cNvSpPr>
          <p:nvPr>
            <p:ph type="sldNum" sz="quarter" idx="12"/>
          </p:nvPr>
        </p:nvSpPr>
        <p:spPr/>
        <p:txBody>
          <a:bodyPr/>
          <a:lstStyle/>
          <a:p>
            <a:fld id="{86B4B35C-345F-9846-8E6A-29269C850829}" type="slidenum">
              <a:rPr lang="en-US" smtClean="0"/>
              <a:pPr/>
              <a:t>5</a:t>
            </a:fld>
            <a:endParaRPr lang="en-US" dirty="0"/>
          </a:p>
        </p:txBody>
      </p:sp>
      <p:sp>
        <p:nvSpPr>
          <p:cNvPr id="4" name="Title 3">
            <a:extLst>
              <a:ext uri="{FF2B5EF4-FFF2-40B4-BE49-F238E27FC236}">
                <a16:creationId xmlns:a16="http://schemas.microsoft.com/office/drawing/2014/main" id="{488211DC-7347-9A45-B214-DCAC5C369908}"/>
              </a:ext>
            </a:extLst>
          </p:cNvPr>
          <p:cNvSpPr>
            <a:spLocks noGrp="1"/>
          </p:cNvSpPr>
          <p:nvPr>
            <p:ph type="title"/>
          </p:nvPr>
        </p:nvSpPr>
        <p:spPr/>
        <p:txBody>
          <a:bodyPr>
            <a:normAutofit/>
          </a:bodyPr>
          <a:lstStyle/>
          <a:p>
            <a:r>
              <a:rPr lang="en-US" dirty="0"/>
              <a:t>Challenges: Ambiguity and Variability</a:t>
            </a:r>
          </a:p>
        </p:txBody>
      </p:sp>
      <p:grpSp>
        <p:nvGrpSpPr>
          <p:cNvPr id="61" name="Group 60">
            <a:extLst>
              <a:ext uri="{FF2B5EF4-FFF2-40B4-BE49-F238E27FC236}">
                <a16:creationId xmlns:a16="http://schemas.microsoft.com/office/drawing/2014/main" id="{B2D99986-8A8E-D843-90B9-C7DC20B1D11E}"/>
              </a:ext>
            </a:extLst>
          </p:cNvPr>
          <p:cNvGrpSpPr/>
          <p:nvPr/>
        </p:nvGrpSpPr>
        <p:grpSpPr>
          <a:xfrm>
            <a:off x="5380318" y="1926052"/>
            <a:ext cx="1789348" cy="1830715"/>
            <a:chOff x="5380318" y="1926052"/>
            <a:chExt cx="1789348" cy="1830715"/>
          </a:xfrm>
        </p:grpSpPr>
        <p:grpSp>
          <p:nvGrpSpPr>
            <p:cNvPr id="60" name="Group 59">
              <a:extLst>
                <a:ext uri="{FF2B5EF4-FFF2-40B4-BE49-F238E27FC236}">
                  <a16:creationId xmlns:a16="http://schemas.microsoft.com/office/drawing/2014/main" id="{56494E74-DDFA-F149-A3E1-C53E165EFFA3}"/>
                </a:ext>
              </a:extLst>
            </p:cNvPr>
            <p:cNvGrpSpPr/>
            <p:nvPr/>
          </p:nvGrpSpPr>
          <p:grpSpPr>
            <a:xfrm>
              <a:off x="5380318" y="1926052"/>
              <a:ext cx="1789348" cy="1242852"/>
              <a:chOff x="5380318" y="1926052"/>
              <a:chExt cx="1789348" cy="1242852"/>
            </a:xfrm>
          </p:grpSpPr>
          <p:sp>
            <p:nvSpPr>
              <p:cNvPr id="7" name="Rectangle 6">
                <a:extLst>
                  <a:ext uri="{FF2B5EF4-FFF2-40B4-BE49-F238E27FC236}">
                    <a16:creationId xmlns:a16="http://schemas.microsoft.com/office/drawing/2014/main" id="{7CBCF96F-22B5-2443-8BA0-88A78A14CFA5}"/>
                  </a:ext>
                </a:extLst>
              </p:cNvPr>
              <p:cNvSpPr/>
              <p:nvPr/>
            </p:nvSpPr>
            <p:spPr>
              <a:xfrm>
                <a:off x="6373535" y="1926052"/>
                <a:ext cx="329184" cy="329184"/>
              </a:xfrm>
              <a:prstGeom prst="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20E377D-31C7-B14F-8908-5B331FF4ECBC}"/>
                  </a:ext>
                </a:extLst>
              </p:cNvPr>
              <p:cNvSpPr/>
              <p:nvPr/>
            </p:nvSpPr>
            <p:spPr>
              <a:xfrm>
                <a:off x="5380318" y="2839720"/>
                <a:ext cx="329184" cy="329184"/>
              </a:xfrm>
              <a:prstGeom prst="ellipse">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08F0B49-9E3F-1B4E-8EF0-1E94482CE42B}"/>
                  </a:ext>
                </a:extLst>
              </p:cNvPr>
              <p:cNvSpPr/>
              <p:nvPr/>
            </p:nvSpPr>
            <p:spPr>
              <a:xfrm>
                <a:off x="6096545" y="2839720"/>
                <a:ext cx="329184" cy="329184"/>
              </a:xfrm>
              <a:prstGeom prst="ellipse">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9CD1CE1-EAB4-CF4C-A387-7795BCFAC7B1}"/>
                  </a:ext>
                </a:extLst>
              </p:cNvPr>
              <p:cNvSpPr/>
              <p:nvPr/>
            </p:nvSpPr>
            <p:spPr>
              <a:xfrm>
                <a:off x="6840482" y="2839720"/>
                <a:ext cx="329184" cy="329184"/>
              </a:xfrm>
              <a:prstGeom prst="ellipse">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0" name="Straight Arrow Connector 19">
                <a:extLst>
                  <a:ext uri="{FF2B5EF4-FFF2-40B4-BE49-F238E27FC236}">
                    <a16:creationId xmlns:a16="http://schemas.microsoft.com/office/drawing/2014/main" id="{F0AFB95C-FDB4-9142-AF25-0B9785CFCBF9}"/>
                  </a:ext>
                </a:extLst>
              </p:cNvPr>
              <p:cNvCxnSpPr>
                <a:cxnSpLocks/>
              </p:cNvCxnSpPr>
              <p:nvPr/>
            </p:nvCxnSpPr>
            <p:spPr>
              <a:xfrm flipH="1">
                <a:off x="5626372" y="2255236"/>
                <a:ext cx="925610" cy="652746"/>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6A574802-2585-6046-A6EB-86237FD8AC3B}"/>
                  </a:ext>
                </a:extLst>
              </p:cNvPr>
              <p:cNvCxnSpPr>
                <a:cxnSpLocks/>
              </p:cNvCxnSpPr>
              <p:nvPr/>
            </p:nvCxnSpPr>
            <p:spPr>
              <a:xfrm flipH="1">
                <a:off x="6330425" y="2296801"/>
                <a:ext cx="193847" cy="584484"/>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97A2C442-6275-FC4C-9031-046640D6A041}"/>
                  </a:ext>
                </a:extLst>
              </p:cNvPr>
              <p:cNvCxnSpPr>
                <a:cxnSpLocks/>
                <a:stCxn id="7" idx="2"/>
                <a:endCxn id="12" idx="1"/>
              </p:cNvCxnSpPr>
              <p:nvPr/>
            </p:nvCxnSpPr>
            <p:spPr>
              <a:xfrm>
                <a:off x="6538127" y="2255236"/>
                <a:ext cx="350563" cy="632692"/>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grpSp>
        <p:sp>
          <p:nvSpPr>
            <p:cNvPr id="43" name="TextBox 42">
              <a:extLst>
                <a:ext uri="{FF2B5EF4-FFF2-40B4-BE49-F238E27FC236}">
                  <a16:creationId xmlns:a16="http://schemas.microsoft.com/office/drawing/2014/main" id="{B0B7359B-2716-F94F-AABD-0E59FE85AFF0}"/>
                </a:ext>
              </a:extLst>
            </p:cNvPr>
            <p:cNvSpPr txBox="1"/>
            <p:nvPr/>
          </p:nvSpPr>
          <p:spPr>
            <a:xfrm>
              <a:off x="5809443" y="3387435"/>
              <a:ext cx="1319592" cy="369332"/>
            </a:xfrm>
            <a:prstGeom prst="rect">
              <a:avLst/>
            </a:prstGeom>
            <a:noFill/>
          </p:spPr>
          <p:txBody>
            <a:bodyPr wrap="none" rtlCol="0">
              <a:spAutoFit/>
            </a:bodyPr>
            <a:lstStyle/>
            <a:p>
              <a:r>
                <a:rPr lang="en-US" b="1" i="1" dirty="0">
                  <a:solidFill>
                    <a:schemeClr val="tx1">
                      <a:lumMod val="50000"/>
                      <a:lumOff val="50000"/>
                    </a:schemeClr>
                  </a:solidFill>
                  <a:latin typeface="Merriweather Sans" panose="02000503060000020004" pitchFamily="2" charset="77"/>
                </a:rPr>
                <a:t>Variability</a:t>
              </a:r>
            </a:p>
          </p:txBody>
        </p:sp>
      </p:grpSp>
      <p:grpSp>
        <p:nvGrpSpPr>
          <p:cNvPr id="65" name="Group 64">
            <a:extLst>
              <a:ext uri="{FF2B5EF4-FFF2-40B4-BE49-F238E27FC236}">
                <a16:creationId xmlns:a16="http://schemas.microsoft.com/office/drawing/2014/main" id="{B6BEBB63-DA2A-6344-A154-DB7B8B7726BA}"/>
              </a:ext>
            </a:extLst>
          </p:cNvPr>
          <p:cNvGrpSpPr/>
          <p:nvPr/>
        </p:nvGrpSpPr>
        <p:grpSpPr>
          <a:xfrm>
            <a:off x="4185294" y="1345294"/>
            <a:ext cx="1309974" cy="1823610"/>
            <a:chOff x="4185294" y="1345294"/>
            <a:chExt cx="1309974" cy="1823610"/>
          </a:xfrm>
        </p:grpSpPr>
        <p:grpSp>
          <p:nvGrpSpPr>
            <p:cNvPr id="63" name="Group 62">
              <a:extLst>
                <a:ext uri="{FF2B5EF4-FFF2-40B4-BE49-F238E27FC236}">
                  <a16:creationId xmlns:a16="http://schemas.microsoft.com/office/drawing/2014/main" id="{909FF709-EFBD-B54E-BE8B-21366F33DB37}"/>
                </a:ext>
              </a:extLst>
            </p:cNvPr>
            <p:cNvGrpSpPr/>
            <p:nvPr/>
          </p:nvGrpSpPr>
          <p:grpSpPr>
            <a:xfrm>
              <a:off x="4328358" y="1926052"/>
              <a:ext cx="1006762" cy="1242852"/>
              <a:chOff x="4328358" y="1926052"/>
              <a:chExt cx="1006762" cy="1242852"/>
            </a:xfrm>
          </p:grpSpPr>
          <p:sp>
            <p:nvSpPr>
              <p:cNvPr id="5" name="Rectangle 4">
                <a:extLst>
                  <a:ext uri="{FF2B5EF4-FFF2-40B4-BE49-F238E27FC236}">
                    <a16:creationId xmlns:a16="http://schemas.microsoft.com/office/drawing/2014/main" id="{D4C4C1E1-5E20-894B-846B-85673684558A}"/>
                  </a:ext>
                </a:extLst>
              </p:cNvPr>
              <p:cNvSpPr/>
              <p:nvPr/>
            </p:nvSpPr>
            <p:spPr>
              <a:xfrm>
                <a:off x="4328358" y="1926052"/>
                <a:ext cx="329184" cy="329184"/>
              </a:xfrm>
              <a:prstGeom prst="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D0EB520-0554-B14D-A100-4607FB58A209}"/>
                  </a:ext>
                </a:extLst>
              </p:cNvPr>
              <p:cNvSpPr/>
              <p:nvPr/>
            </p:nvSpPr>
            <p:spPr>
              <a:xfrm>
                <a:off x="5005936" y="1939907"/>
                <a:ext cx="329184" cy="329184"/>
              </a:xfrm>
              <a:prstGeom prst="rect">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B4ED70F1-1F9E-9C4C-98A1-ABE55E7E3644}"/>
                  </a:ext>
                </a:extLst>
              </p:cNvPr>
              <p:cNvCxnSpPr>
                <a:cxnSpLocks/>
              </p:cNvCxnSpPr>
              <p:nvPr/>
            </p:nvCxnSpPr>
            <p:spPr>
              <a:xfrm flipH="1" flipV="1">
                <a:off x="4460068" y="2269091"/>
                <a:ext cx="295939" cy="584484"/>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FDFE3B77-CFAB-CB48-9833-263B7DCDC3C0}"/>
                  </a:ext>
                </a:extLst>
              </p:cNvPr>
              <p:cNvCxnSpPr>
                <a:cxnSpLocks/>
              </p:cNvCxnSpPr>
              <p:nvPr/>
            </p:nvCxnSpPr>
            <p:spPr>
              <a:xfrm flipV="1">
                <a:off x="4849175" y="2273953"/>
                <a:ext cx="345440" cy="626332"/>
              </a:xfrm>
              <a:prstGeom prst="straightConnector1">
                <a:avLst/>
              </a:prstGeom>
              <a:ln w="44450">
                <a:tailEnd type="triangle"/>
              </a:ln>
            </p:spPr>
            <p:style>
              <a:lnRef idx="3">
                <a:schemeClr val="dk1"/>
              </a:lnRef>
              <a:fillRef idx="0">
                <a:schemeClr val="dk1"/>
              </a:fillRef>
              <a:effectRef idx="2">
                <a:schemeClr val="dk1"/>
              </a:effectRef>
              <a:fontRef idx="minor">
                <a:schemeClr val="tx1"/>
              </a:fontRef>
            </p:style>
          </p:cxnSp>
          <p:sp>
            <p:nvSpPr>
              <p:cNvPr id="40" name="Oval 39">
                <a:extLst>
                  <a:ext uri="{FF2B5EF4-FFF2-40B4-BE49-F238E27FC236}">
                    <a16:creationId xmlns:a16="http://schemas.microsoft.com/office/drawing/2014/main" id="{C6AEA156-3F4E-F84F-B473-F63B351262C0}"/>
                  </a:ext>
                </a:extLst>
              </p:cNvPr>
              <p:cNvSpPr/>
              <p:nvPr/>
            </p:nvSpPr>
            <p:spPr>
              <a:xfrm>
                <a:off x="4646835" y="2839720"/>
                <a:ext cx="329184" cy="329184"/>
              </a:xfrm>
              <a:prstGeom prst="ellipse">
                <a:avLst/>
              </a:prstGeom>
              <a:solidFill>
                <a:srgbClr val="0070C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44" name="TextBox 43">
              <a:extLst>
                <a:ext uri="{FF2B5EF4-FFF2-40B4-BE49-F238E27FC236}">
                  <a16:creationId xmlns:a16="http://schemas.microsoft.com/office/drawing/2014/main" id="{0DD3103D-9BE6-014C-B335-CE1969CD0333}"/>
                </a:ext>
              </a:extLst>
            </p:cNvPr>
            <p:cNvSpPr txBox="1"/>
            <p:nvPr/>
          </p:nvSpPr>
          <p:spPr>
            <a:xfrm>
              <a:off x="4185294" y="1345294"/>
              <a:ext cx="1309974" cy="369332"/>
            </a:xfrm>
            <a:prstGeom prst="rect">
              <a:avLst/>
            </a:prstGeom>
            <a:noFill/>
          </p:spPr>
          <p:txBody>
            <a:bodyPr wrap="none" rtlCol="0">
              <a:spAutoFit/>
            </a:bodyPr>
            <a:lstStyle/>
            <a:p>
              <a:r>
                <a:rPr lang="en-US" b="1" i="1" dirty="0">
                  <a:solidFill>
                    <a:schemeClr val="tx1">
                      <a:lumMod val="50000"/>
                      <a:lumOff val="50000"/>
                    </a:schemeClr>
                  </a:solidFill>
                  <a:latin typeface="Merriweather Sans" panose="02000503060000020004" pitchFamily="2" charset="77"/>
                </a:rPr>
                <a:t>Ambiguity</a:t>
              </a:r>
            </a:p>
          </p:txBody>
        </p:sp>
      </p:grpSp>
      <p:grpSp>
        <p:nvGrpSpPr>
          <p:cNvPr id="64" name="Group 63">
            <a:extLst>
              <a:ext uri="{FF2B5EF4-FFF2-40B4-BE49-F238E27FC236}">
                <a16:creationId xmlns:a16="http://schemas.microsoft.com/office/drawing/2014/main" id="{72862C3F-C4F5-904A-97F8-584A9B40C888}"/>
              </a:ext>
            </a:extLst>
          </p:cNvPr>
          <p:cNvGrpSpPr/>
          <p:nvPr/>
        </p:nvGrpSpPr>
        <p:grpSpPr>
          <a:xfrm>
            <a:off x="5672035" y="3691642"/>
            <a:ext cx="6257205" cy="2953410"/>
            <a:chOff x="5672035" y="3691642"/>
            <a:chExt cx="6257205" cy="2953410"/>
          </a:xfrm>
        </p:grpSpPr>
        <p:sp>
          <p:nvSpPr>
            <p:cNvPr id="52" name="Rounded Rectangle 51">
              <a:extLst>
                <a:ext uri="{FF2B5EF4-FFF2-40B4-BE49-F238E27FC236}">
                  <a16:creationId xmlns:a16="http://schemas.microsoft.com/office/drawing/2014/main" id="{B75298FE-02FE-0F4E-B900-C425A9DA7BEA}"/>
                </a:ext>
              </a:extLst>
            </p:cNvPr>
            <p:cNvSpPr/>
            <p:nvPr/>
          </p:nvSpPr>
          <p:spPr>
            <a:xfrm>
              <a:off x="5672035" y="3920902"/>
              <a:ext cx="6257205" cy="2724150"/>
            </a:xfrm>
            <a:prstGeom prst="roundRect">
              <a:avLst/>
            </a:prstGeom>
            <a:solidFill>
              <a:schemeClr val="bg1">
                <a:lumMod val="95000"/>
              </a:schemeClr>
            </a:solidFill>
          </p:spPr>
          <p:txBody>
            <a:bodyPr wrap="square" lIns="0" rIns="0">
              <a:spAutoFit/>
            </a:bodyPr>
            <a:lstStyle/>
            <a:p>
              <a:pPr marL="285750" indent="-285750">
                <a:buFont typeface="Wingdings" pitchFamily="2" charset="2"/>
                <a:buChar char="§"/>
              </a:pPr>
              <a:r>
                <a:rPr lang="en-US" sz="2200" i="1" dirty="0">
                  <a:solidFill>
                    <a:srgbClr val="0070C0"/>
                  </a:solidFill>
                  <a:latin typeface="Merriweather Sans" panose="02000503060000020004" pitchFamily="2" charset="77"/>
                </a:rPr>
                <a:t>“Mexico is going to pay for it”</a:t>
              </a:r>
            </a:p>
            <a:p>
              <a:pPr marL="285750" indent="-285750">
                <a:buFont typeface="Wingdings" pitchFamily="2" charset="2"/>
                <a:buChar char="§"/>
              </a:pPr>
              <a:r>
                <a:rPr lang="en-US" sz="2200" i="1" dirty="0">
                  <a:solidFill>
                    <a:srgbClr val="0070C0"/>
                  </a:solidFill>
                  <a:latin typeface="Merriweather Sans" panose="02000503060000020004" pitchFamily="2" charset="77"/>
                </a:rPr>
                <a:t>“Mexico will pay for the wall!”</a:t>
              </a:r>
            </a:p>
            <a:p>
              <a:pPr marL="285750" indent="-285750">
                <a:buFont typeface="Wingdings" pitchFamily="2" charset="2"/>
                <a:buChar char="§"/>
              </a:pPr>
              <a:r>
                <a:rPr lang="en-US" sz="2200" i="1" dirty="0">
                  <a:solidFill>
                    <a:srgbClr val="0070C0"/>
                  </a:solidFill>
                  <a:latin typeface="Merriweather Sans" panose="02000503060000020004" pitchFamily="2" charset="77"/>
                </a:rPr>
                <a:t>“Deduct costs from Mexico!”</a:t>
              </a:r>
            </a:p>
            <a:p>
              <a:pPr marL="285750" indent="-285750">
                <a:buFont typeface="Wingdings" pitchFamily="2" charset="2"/>
                <a:buChar char="§"/>
              </a:pPr>
              <a:r>
                <a:rPr lang="en-US" sz="2200" i="1" dirty="0">
                  <a:solidFill>
                    <a:srgbClr val="0070C0"/>
                  </a:solidFill>
                  <a:latin typeface="Merriweather Sans" panose="02000503060000020004" pitchFamily="2" charset="77"/>
                </a:rPr>
                <a:t>“The wall will be paid back by Mexico later!”</a:t>
              </a:r>
            </a:p>
            <a:p>
              <a:pPr marL="285750" indent="-285750">
                <a:buFont typeface="Wingdings" pitchFamily="2" charset="2"/>
                <a:buChar char="§"/>
              </a:pPr>
              <a:r>
                <a:rPr lang="en-US" sz="2200" i="1" dirty="0">
                  <a:solidFill>
                    <a:srgbClr val="0070C0"/>
                  </a:solidFill>
                  <a:latin typeface="Merriweather Sans" panose="02000503060000020004" pitchFamily="2" charset="77"/>
                </a:rPr>
                <a:t>“Mexico will be paying, in some form, for the badly needed border wall”</a:t>
              </a:r>
            </a:p>
            <a:p>
              <a:pPr marL="285750" indent="-285750">
                <a:buFont typeface="Wingdings" pitchFamily="2" charset="2"/>
                <a:buChar char="§"/>
              </a:pPr>
              <a:r>
                <a:rPr lang="en-US" sz="2200" i="1" dirty="0">
                  <a:solidFill>
                    <a:srgbClr val="0070C0"/>
                  </a:solidFill>
                  <a:latin typeface="Merriweather Sans" panose="02000503060000020004" pitchFamily="2" charset="77"/>
                </a:rPr>
                <a:t>…</a:t>
              </a:r>
            </a:p>
          </p:txBody>
        </p:sp>
        <p:pic>
          <p:nvPicPr>
            <p:cNvPr id="53" name="Picture 52">
              <a:extLst>
                <a:ext uri="{FF2B5EF4-FFF2-40B4-BE49-F238E27FC236}">
                  <a16:creationId xmlns:a16="http://schemas.microsoft.com/office/drawing/2014/main" id="{40519FBE-4169-9D4C-A00A-07E76B73C8E4}"/>
                </a:ext>
              </a:extLst>
            </p:cNvPr>
            <p:cNvPicPr>
              <a:picLocks noChangeAspect="1"/>
            </p:cNvPicPr>
            <p:nvPr/>
          </p:nvPicPr>
          <p:blipFill>
            <a:blip r:embed="rId3"/>
            <a:stretch>
              <a:fillRect/>
            </a:stretch>
          </p:blipFill>
          <p:spPr>
            <a:xfrm>
              <a:off x="10797132" y="3691642"/>
              <a:ext cx="865722" cy="865722"/>
            </a:xfrm>
            <a:prstGeom prst="rect">
              <a:avLst/>
            </a:prstGeom>
          </p:spPr>
        </p:pic>
      </p:grpSp>
      <p:sp>
        <p:nvSpPr>
          <p:cNvPr id="54" name="Rectangle 53">
            <a:extLst>
              <a:ext uri="{FF2B5EF4-FFF2-40B4-BE49-F238E27FC236}">
                <a16:creationId xmlns:a16="http://schemas.microsoft.com/office/drawing/2014/main" id="{81CA4A9C-8644-414D-A87F-0DE06CF97430}"/>
              </a:ext>
            </a:extLst>
          </p:cNvPr>
          <p:cNvSpPr/>
          <p:nvPr/>
        </p:nvSpPr>
        <p:spPr>
          <a:xfrm>
            <a:off x="2164316" y="5358662"/>
            <a:ext cx="1279517" cy="400110"/>
          </a:xfrm>
          <a:prstGeom prst="rect">
            <a:avLst/>
          </a:prstGeom>
        </p:spPr>
        <p:txBody>
          <a:bodyPr wrap="none">
            <a:spAutoFit/>
          </a:bodyPr>
          <a:lstStyle/>
          <a:p>
            <a:r>
              <a:rPr lang="en-US" sz="2000" i="1" dirty="0">
                <a:solidFill>
                  <a:srgbClr val="0070C0"/>
                </a:solidFill>
                <a:latin typeface="Merriweather Sans" panose="02000503060000020004" pitchFamily="2" charset="77"/>
              </a:rPr>
              <a:t>“Mexico”</a:t>
            </a:r>
            <a:endParaRPr lang="en-US" sz="2000" dirty="0">
              <a:solidFill>
                <a:srgbClr val="0070C0"/>
              </a:solidFill>
            </a:endParaRPr>
          </a:p>
        </p:txBody>
      </p:sp>
      <p:sp>
        <p:nvSpPr>
          <p:cNvPr id="55" name="Rounded Rectangular Callout 54">
            <a:extLst>
              <a:ext uri="{FF2B5EF4-FFF2-40B4-BE49-F238E27FC236}">
                <a16:creationId xmlns:a16="http://schemas.microsoft.com/office/drawing/2014/main" id="{6024A4A7-41F9-4C4E-832A-0C16153AA634}"/>
              </a:ext>
            </a:extLst>
          </p:cNvPr>
          <p:cNvSpPr/>
          <p:nvPr/>
        </p:nvSpPr>
        <p:spPr>
          <a:xfrm>
            <a:off x="2164316" y="4259712"/>
            <a:ext cx="1498528" cy="783111"/>
          </a:xfrm>
          <a:prstGeom prst="wedgeRoundRectCallout">
            <a:avLst>
              <a:gd name="adj1" fmla="val -17135"/>
              <a:gd name="adj2" fmla="val 78318"/>
              <a:gd name="adj3" fmla="val 16667"/>
            </a:avLst>
          </a:prstGeom>
          <a:solidFill>
            <a:srgbClr val="C0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rriweather Sans" panose="02000503060000020004" pitchFamily="2" charset="77"/>
              </a:rPr>
              <a:t>State of Mexico</a:t>
            </a:r>
          </a:p>
        </p:txBody>
      </p:sp>
      <p:sp>
        <p:nvSpPr>
          <p:cNvPr id="56" name="Rounded Rectangular Callout 55">
            <a:extLst>
              <a:ext uri="{FF2B5EF4-FFF2-40B4-BE49-F238E27FC236}">
                <a16:creationId xmlns:a16="http://schemas.microsoft.com/office/drawing/2014/main" id="{FA3DD22F-BA94-7E40-890B-35AE301CD8B7}"/>
              </a:ext>
            </a:extLst>
          </p:cNvPr>
          <p:cNvSpPr/>
          <p:nvPr/>
        </p:nvSpPr>
        <p:spPr>
          <a:xfrm>
            <a:off x="3918176" y="4575552"/>
            <a:ext cx="1279517" cy="783110"/>
          </a:xfrm>
          <a:prstGeom prst="wedgeRoundRectCallout">
            <a:avLst>
              <a:gd name="adj1" fmla="val -73011"/>
              <a:gd name="adj2" fmla="val 50116"/>
              <a:gd name="adj3" fmla="val 16667"/>
            </a:avLst>
          </a:prstGeom>
          <a:solidFill>
            <a:srgbClr val="C0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rriweather Sans" panose="02000503060000020004" pitchFamily="2" charset="77"/>
              </a:rPr>
              <a:t>The country</a:t>
            </a:r>
          </a:p>
        </p:txBody>
      </p:sp>
      <p:sp>
        <p:nvSpPr>
          <p:cNvPr id="57" name="Rounded Rectangular Callout 56">
            <a:extLst>
              <a:ext uri="{FF2B5EF4-FFF2-40B4-BE49-F238E27FC236}">
                <a16:creationId xmlns:a16="http://schemas.microsoft.com/office/drawing/2014/main" id="{70160EA1-6CAD-834F-82EB-D8119F71D1F8}"/>
              </a:ext>
            </a:extLst>
          </p:cNvPr>
          <p:cNvSpPr/>
          <p:nvPr/>
        </p:nvSpPr>
        <p:spPr>
          <a:xfrm>
            <a:off x="471009" y="4594758"/>
            <a:ext cx="1279517" cy="763904"/>
          </a:xfrm>
          <a:prstGeom prst="wedgeRoundRectCallout">
            <a:avLst>
              <a:gd name="adj1" fmla="val 70466"/>
              <a:gd name="adj2" fmla="val 56828"/>
              <a:gd name="adj3" fmla="val 16667"/>
            </a:avLst>
          </a:prstGeom>
          <a:solidFill>
            <a:srgbClr val="C0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Merriweather Sans" panose="02000503060000020004" pitchFamily="2" charset="77"/>
              </a:rPr>
              <a:t>Soccer team</a:t>
            </a:r>
          </a:p>
        </p:txBody>
      </p:sp>
    </p:spTree>
    <p:extLst>
      <p:ext uri="{BB962C8B-B14F-4D97-AF65-F5344CB8AC3E}">
        <p14:creationId xmlns:p14="http://schemas.microsoft.com/office/powerpoint/2010/main" val="373326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animBg="1"/>
      <p:bldP spid="56" grpId="0" animBg="1"/>
      <p:bldP spid="5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89407" y="1430327"/>
            <a:ext cx="8001000" cy="4360872"/>
          </a:xfrm>
          <a:prstGeom prst="rect">
            <a:avLst/>
          </a:prstGeom>
        </p:spPr>
      </p:pic>
      <p:sp>
        <p:nvSpPr>
          <p:cNvPr id="2" name="Title 1"/>
          <p:cNvSpPr>
            <a:spLocks noGrp="1"/>
          </p:cNvSpPr>
          <p:nvPr>
            <p:ph type="title"/>
          </p:nvPr>
        </p:nvSpPr>
        <p:spPr>
          <a:xfrm>
            <a:off x="88900" y="292874"/>
            <a:ext cx="11988800" cy="884277"/>
          </a:xfrm>
        </p:spPr>
        <p:txBody>
          <a:bodyPr/>
          <a:lstStyle/>
          <a:p>
            <a:r>
              <a:rPr lang="en-US" dirty="0"/>
              <a:t> </a:t>
            </a:r>
            <a:r>
              <a:rPr lang="en-US" dirty="0" err="1"/>
              <a:t>TableILP</a:t>
            </a:r>
            <a:r>
              <a:rPr lang="en-US" dirty="0"/>
              <a:t>: Main Idea</a:t>
            </a:r>
          </a:p>
        </p:txBody>
      </p:sp>
      <p:sp>
        <p:nvSpPr>
          <p:cNvPr id="4" name="Slide Number Placeholder 3"/>
          <p:cNvSpPr>
            <a:spLocks noGrp="1"/>
          </p:cNvSpPr>
          <p:nvPr>
            <p:ph type="sldNum" sz="quarter" idx="12"/>
          </p:nvPr>
        </p:nvSpPr>
        <p:spPr/>
        <p:txBody>
          <a:bodyPr/>
          <a:lstStyle/>
          <a:p>
            <a:fld id="{2950F06C-DC55-49E8-966D-651E62CB7ADF}" type="slidenum">
              <a:rPr lang="en-US" smtClean="0"/>
              <a:pPr/>
              <a:t>50</a:t>
            </a:fld>
            <a:endParaRPr lang="en-US"/>
          </a:p>
        </p:txBody>
      </p:sp>
      <p:sp>
        <p:nvSpPr>
          <p:cNvPr id="6" name="TextBox 5"/>
          <p:cNvSpPr txBox="1"/>
          <p:nvPr/>
        </p:nvSpPr>
        <p:spPr>
          <a:xfrm>
            <a:off x="3525157" y="5885567"/>
            <a:ext cx="5116285" cy="851297"/>
          </a:xfrm>
          <a:prstGeom prst="roundRect">
            <a:avLst/>
          </a:prstGeom>
          <a:solidFill>
            <a:schemeClr val="accent1">
              <a:lumMod val="20000"/>
              <a:lumOff val="80000"/>
            </a:schemeClr>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ctr">
              <a:lnSpc>
                <a:spcPct val="110000"/>
              </a:lnSpc>
            </a:pPr>
            <a:r>
              <a:rPr lang="en-US" sz="2000" dirty="0">
                <a:solidFill>
                  <a:sysClr val="windowText" lastClr="000000"/>
                </a:solidFill>
              </a:rPr>
              <a:t>Search for the best </a:t>
            </a:r>
            <a:r>
              <a:rPr lang="en-US" sz="2000" b="1" dirty="0">
                <a:solidFill>
                  <a:sysClr val="windowText" lastClr="000000"/>
                </a:solidFill>
              </a:rPr>
              <a:t>Support Graph </a:t>
            </a:r>
            <a:r>
              <a:rPr lang="en-US" sz="2000" dirty="0">
                <a:solidFill>
                  <a:sysClr val="windowText" lastClr="000000"/>
                </a:solidFill>
              </a:rPr>
              <a:t>connecting the Question to an Answer through Tables.</a:t>
            </a:r>
          </a:p>
        </p:txBody>
      </p:sp>
      <p:grpSp>
        <p:nvGrpSpPr>
          <p:cNvPr id="7" name="Group 6">
            <a:extLst>
              <a:ext uri="{FF2B5EF4-FFF2-40B4-BE49-F238E27FC236}">
                <a16:creationId xmlns:a16="http://schemas.microsoft.com/office/drawing/2014/main" id="{757BC5C9-D9F2-C440-AA97-D474F04DB837}"/>
              </a:ext>
            </a:extLst>
          </p:cNvPr>
          <p:cNvGrpSpPr/>
          <p:nvPr/>
        </p:nvGrpSpPr>
        <p:grpSpPr>
          <a:xfrm>
            <a:off x="9341937" y="5452327"/>
            <a:ext cx="2270234" cy="874162"/>
            <a:chOff x="4014953" y="3239642"/>
            <a:chExt cx="2270234" cy="874162"/>
          </a:xfrm>
        </p:grpSpPr>
        <p:sp>
          <p:nvSpPr>
            <p:cNvPr id="8" name="Rounded Rectangular Callout 7">
              <a:extLst>
                <a:ext uri="{FF2B5EF4-FFF2-40B4-BE49-F238E27FC236}">
                  <a16:creationId xmlns:a16="http://schemas.microsoft.com/office/drawing/2014/main" id="{AAEC4179-0B84-5946-A91D-6EA2E338D136}"/>
                </a:ext>
              </a:extLst>
            </p:cNvPr>
            <p:cNvSpPr/>
            <p:nvPr/>
          </p:nvSpPr>
          <p:spPr>
            <a:xfrm>
              <a:off x="4014953" y="3239642"/>
              <a:ext cx="2270234" cy="525599"/>
            </a:xfrm>
            <a:prstGeom prst="wedgeRoundRectCallout">
              <a:avLst>
                <a:gd name="adj1" fmla="val -71317"/>
                <a:gd name="adj2" fmla="val 59797"/>
                <a:gd name="adj3" fmla="val 16667"/>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i="1" dirty="0">
                  <a:latin typeface="Merriweather Sans" charset="0"/>
                  <a:ea typeface="Merriweather Sans" charset="0"/>
                  <a:cs typeface="Merriweather Sans" charset="0"/>
                </a:rPr>
                <a:t>Abductive reasoning</a:t>
              </a:r>
            </a:p>
          </p:txBody>
        </p:sp>
        <p:sp>
          <p:nvSpPr>
            <p:cNvPr id="9" name="Rectangle 8">
              <a:extLst>
                <a:ext uri="{FF2B5EF4-FFF2-40B4-BE49-F238E27FC236}">
                  <a16:creationId xmlns:a16="http://schemas.microsoft.com/office/drawing/2014/main" id="{E0F393F4-CFC3-F448-B34C-16D81C7982D3}"/>
                </a:ext>
              </a:extLst>
            </p:cNvPr>
            <p:cNvSpPr/>
            <p:nvPr/>
          </p:nvSpPr>
          <p:spPr>
            <a:xfrm>
              <a:off x="4420543" y="3790639"/>
              <a:ext cx="1459054" cy="323165"/>
            </a:xfrm>
            <a:prstGeom prst="rect">
              <a:avLst/>
            </a:prstGeom>
          </p:spPr>
          <p:txBody>
            <a:bodyPr wrap="none">
              <a:spAutoFit/>
            </a:bodyPr>
            <a:lstStyle/>
            <a:p>
              <a:pPr algn="ctr"/>
              <a:r>
                <a:rPr lang="en-US" sz="1500" dirty="0">
                  <a:solidFill>
                    <a:schemeClr val="bg1">
                      <a:lumMod val="50000"/>
                    </a:schemeClr>
                  </a:solidFill>
                  <a:latin typeface="Merriweather Sans" charset="0"/>
                  <a:ea typeface="Merriweather Sans" charset="0"/>
                  <a:cs typeface="Merriweather Sans" charset="0"/>
                </a:rPr>
                <a:t>[Peirce, 1883]</a:t>
              </a:r>
            </a:p>
          </p:txBody>
        </p:sp>
      </p:grpSp>
    </p:spTree>
    <p:custDataLst>
      <p:tags r:id="rId1"/>
    </p:custDataLst>
    <p:extLst>
      <p:ext uri="{BB962C8B-B14F-4D97-AF65-F5344CB8AC3E}">
        <p14:creationId xmlns:p14="http://schemas.microsoft.com/office/powerpoint/2010/main" val="3470763908"/>
      </p:ext>
    </p:extLst>
  </p:cSld>
  <p:clrMapOvr>
    <a:masterClrMapping/>
  </p:clrMapOvr>
  <mc:AlternateContent xmlns:mc="http://schemas.openxmlformats.org/markup-compatibility/2006" xmlns:p14="http://schemas.microsoft.com/office/powerpoint/2010/main">
    <mc:Choice Requires="p14">
      <p:transition spd="slow" p14:dur="2000" advTm="24450"/>
    </mc:Choice>
    <mc:Fallback xmlns="">
      <p:transition spd="slow" advTm="244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 </a:t>
            </a:r>
            <a:r>
              <a:rPr lang="en-US" dirty="0" err="1"/>
              <a:t>TableILP</a:t>
            </a:r>
            <a:r>
              <a:rPr lang="en-US" dirty="0"/>
              <a:t>: Main Idea</a:t>
            </a:r>
          </a:p>
        </p:txBody>
      </p:sp>
      <p:sp>
        <p:nvSpPr>
          <p:cNvPr id="4" name="Slide Number Placeholder 3"/>
          <p:cNvSpPr>
            <a:spLocks noGrp="1"/>
          </p:cNvSpPr>
          <p:nvPr>
            <p:ph type="sldNum" sz="quarter" idx="12"/>
          </p:nvPr>
        </p:nvSpPr>
        <p:spPr/>
        <p:txBody>
          <a:bodyPr/>
          <a:lstStyle/>
          <a:p>
            <a:fld id="{2950F06C-DC55-49E8-966D-651E62CB7ADF}" type="slidenum">
              <a:rPr lang="en-US" smtClean="0"/>
              <a:pPr/>
              <a:t>51</a:t>
            </a:fld>
            <a:endParaRPr lang="en-US"/>
          </a:p>
        </p:txBody>
      </p:sp>
      <p:sp>
        <p:nvSpPr>
          <p:cNvPr id="16" name="TextBox 15">
            <a:extLst>
              <a:ext uri="{FF2B5EF4-FFF2-40B4-BE49-F238E27FC236}">
                <a16:creationId xmlns:a16="http://schemas.microsoft.com/office/drawing/2014/main" id="{37B34ECD-34C1-C649-888B-5033C879209B}"/>
              </a:ext>
            </a:extLst>
          </p:cNvPr>
          <p:cNvSpPr txBox="1"/>
          <p:nvPr/>
        </p:nvSpPr>
        <p:spPr>
          <a:xfrm>
            <a:off x="3525157" y="5885567"/>
            <a:ext cx="5116285" cy="851297"/>
          </a:xfrm>
          <a:prstGeom prst="roundRect">
            <a:avLst/>
          </a:prstGeom>
          <a:solidFill>
            <a:schemeClr val="accent1">
              <a:lumMod val="20000"/>
              <a:lumOff val="80000"/>
            </a:schemeClr>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ctr">
              <a:lnSpc>
                <a:spcPct val="110000"/>
              </a:lnSpc>
            </a:pPr>
            <a:r>
              <a:rPr lang="en-US" sz="2000" dirty="0">
                <a:solidFill>
                  <a:sysClr val="windowText" lastClr="000000"/>
                </a:solidFill>
              </a:rPr>
              <a:t>Search for the best </a:t>
            </a:r>
            <a:r>
              <a:rPr lang="en-US" sz="2000" b="1" dirty="0">
                <a:solidFill>
                  <a:sysClr val="windowText" lastClr="000000"/>
                </a:solidFill>
              </a:rPr>
              <a:t>Support Graph </a:t>
            </a:r>
            <a:r>
              <a:rPr lang="en-US" sz="2000" dirty="0">
                <a:solidFill>
                  <a:sysClr val="windowText" lastClr="000000"/>
                </a:solidFill>
              </a:rPr>
              <a:t>connecting the Question to an Answer through Tables.</a:t>
            </a:r>
          </a:p>
        </p:txBody>
      </p:sp>
      <p:pic>
        <p:nvPicPr>
          <p:cNvPr id="20" name="Google Shape;528;p36">
            <a:extLst>
              <a:ext uri="{FF2B5EF4-FFF2-40B4-BE49-F238E27FC236}">
                <a16:creationId xmlns:a16="http://schemas.microsoft.com/office/drawing/2014/main" id="{171FEEDA-ADAA-514B-B138-F576C811F8A3}"/>
              </a:ext>
            </a:extLst>
          </p:cNvPr>
          <p:cNvPicPr preferRelativeResize="0"/>
          <p:nvPr/>
        </p:nvPicPr>
        <p:blipFill rotWithShape="1">
          <a:blip r:embed="rId4">
            <a:alphaModFix/>
          </a:blip>
          <a:srcRect/>
          <a:stretch/>
        </p:blipFill>
        <p:spPr>
          <a:xfrm>
            <a:off x="2143965" y="1409902"/>
            <a:ext cx="7889138" cy="4349202"/>
          </a:xfrm>
          <a:prstGeom prst="rect">
            <a:avLst/>
          </a:prstGeom>
          <a:noFill/>
          <a:ln>
            <a:noFill/>
          </a:ln>
        </p:spPr>
      </p:pic>
      <p:sp>
        <p:nvSpPr>
          <p:cNvPr id="21" name="TextBox 20">
            <a:extLst>
              <a:ext uri="{FF2B5EF4-FFF2-40B4-BE49-F238E27FC236}">
                <a16:creationId xmlns:a16="http://schemas.microsoft.com/office/drawing/2014/main" id="{5CD0BC61-C14F-7344-9A32-BEB486620F9E}"/>
              </a:ext>
            </a:extLst>
          </p:cNvPr>
          <p:cNvSpPr txBox="1"/>
          <p:nvPr/>
        </p:nvSpPr>
        <p:spPr>
          <a:xfrm rot="20972274">
            <a:off x="9130219" y="4127085"/>
            <a:ext cx="2286203" cy="830997"/>
          </a:xfrm>
          <a:prstGeom prst="rect">
            <a:avLst/>
          </a:prstGeom>
          <a:noFill/>
        </p:spPr>
        <p:txBody>
          <a:bodyPr wrap="none" rtlCol="0">
            <a:spAutoFit/>
          </a:bodyPr>
          <a:lstStyle/>
          <a:p>
            <a:r>
              <a:rPr lang="en-US" sz="1600" dirty="0">
                <a:solidFill>
                  <a:srgbClr val="FF0000"/>
                </a:solidFill>
                <a:latin typeface="Merriweather Sans" panose="02000503060000020004" pitchFamily="2" charset="77"/>
                <a:cs typeface="Bradley Hand Bold"/>
              </a:rPr>
              <a:t>Link this information</a:t>
            </a:r>
            <a:br>
              <a:rPr lang="en-US" sz="1600" dirty="0">
                <a:solidFill>
                  <a:srgbClr val="FF0000"/>
                </a:solidFill>
                <a:latin typeface="Merriweather Sans" panose="02000503060000020004" pitchFamily="2" charset="77"/>
                <a:cs typeface="Bradley Hand Bold"/>
              </a:rPr>
            </a:br>
            <a:r>
              <a:rPr lang="en-US" sz="1600" dirty="0">
                <a:solidFill>
                  <a:srgbClr val="FF0000"/>
                </a:solidFill>
                <a:latin typeface="Merriweather Sans" panose="02000503060000020004" pitchFamily="2" charset="77"/>
                <a:cs typeface="Bradley Hand Bold"/>
              </a:rPr>
              <a:t>to identify the best</a:t>
            </a:r>
            <a:br>
              <a:rPr lang="en-US" sz="1600" dirty="0">
                <a:solidFill>
                  <a:srgbClr val="FF0000"/>
                </a:solidFill>
                <a:latin typeface="Merriweather Sans" panose="02000503060000020004" pitchFamily="2" charset="77"/>
                <a:cs typeface="Bradley Hand Bold"/>
              </a:rPr>
            </a:br>
            <a:r>
              <a:rPr lang="en-US" sz="1600" dirty="0">
                <a:solidFill>
                  <a:srgbClr val="FF0000"/>
                </a:solidFill>
                <a:latin typeface="Merriweather Sans" panose="02000503060000020004" pitchFamily="2" charset="77"/>
                <a:cs typeface="Bradley Hand Bold"/>
              </a:rPr>
              <a:t>supported answer!</a:t>
            </a:r>
          </a:p>
        </p:txBody>
      </p:sp>
    </p:spTree>
    <p:custDataLst>
      <p:tags r:id="rId1"/>
    </p:custDataLst>
    <p:extLst>
      <p:ext uri="{BB962C8B-B14F-4D97-AF65-F5344CB8AC3E}">
        <p14:creationId xmlns:p14="http://schemas.microsoft.com/office/powerpoint/2010/main" val="1687240301"/>
      </p:ext>
    </p:extLst>
  </p:cSld>
  <p:clrMapOvr>
    <a:masterClrMapping/>
  </p:clrMapOvr>
  <mc:AlternateContent xmlns:mc="http://schemas.openxmlformats.org/markup-compatibility/2006" xmlns:p14="http://schemas.microsoft.com/office/powerpoint/2010/main">
    <mc:Choice Requires="p14">
      <p:transition spd="slow" p14:dur="2000" advTm="24450"/>
    </mc:Choice>
    <mc:Fallback xmlns="">
      <p:transition spd="slow" advTm="2445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 </a:t>
            </a:r>
            <a:r>
              <a:rPr lang="en-US" dirty="0" err="1"/>
              <a:t>TableILP</a:t>
            </a:r>
            <a:r>
              <a:rPr lang="en-US" dirty="0"/>
              <a:t>: Main Idea</a:t>
            </a:r>
          </a:p>
        </p:txBody>
      </p:sp>
      <p:sp>
        <p:nvSpPr>
          <p:cNvPr id="4" name="Slide Number Placeholder 3"/>
          <p:cNvSpPr>
            <a:spLocks noGrp="1"/>
          </p:cNvSpPr>
          <p:nvPr>
            <p:ph type="sldNum" sz="quarter" idx="12"/>
          </p:nvPr>
        </p:nvSpPr>
        <p:spPr/>
        <p:txBody>
          <a:bodyPr/>
          <a:lstStyle/>
          <a:p>
            <a:fld id="{2950F06C-DC55-49E8-966D-651E62CB7ADF}" type="slidenum">
              <a:rPr lang="en-US" smtClean="0"/>
              <a:pPr/>
              <a:t>52</a:t>
            </a:fld>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28372" y="1419351"/>
            <a:ext cx="8002024" cy="4369383"/>
          </a:xfrm>
          <a:prstGeom prst="rect">
            <a:avLst/>
          </a:prstGeom>
        </p:spPr>
      </p:pic>
      <p:sp>
        <p:nvSpPr>
          <p:cNvPr id="16" name="TextBox 15">
            <a:extLst>
              <a:ext uri="{FF2B5EF4-FFF2-40B4-BE49-F238E27FC236}">
                <a16:creationId xmlns:a16="http://schemas.microsoft.com/office/drawing/2014/main" id="{37B34ECD-34C1-C649-888B-5033C879209B}"/>
              </a:ext>
            </a:extLst>
          </p:cNvPr>
          <p:cNvSpPr txBox="1"/>
          <p:nvPr/>
        </p:nvSpPr>
        <p:spPr>
          <a:xfrm>
            <a:off x="3525157" y="5885567"/>
            <a:ext cx="5116285" cy="851297"/>
          </a:xfrm>
          <a:prstGeom prst="roundRect">
            <a:avLst/>
          </a:prstGeom>
          <a:solidFill>
            <a:schemeClr val="accent1">
              <a:lumMod val="20000"/>
              <a:lumOff val="80000"/>
            </a:schemeClr>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ctr">
              <a:lnSpc>
                <a:spcPct val="110000"/>
              </a:lnSpc>
            </a:pPr>
            <a:r>
              <a:rPr lang="en-US" sz="2000" dirty="0">
                <a:solidFill>
                  <a:sysClr val="windowText" lastClr="000000"/>
                </a:solidFill>
              </a:rPr>
              <a:t>Search for the best Support Graph connecting the Question to an Answer through Tables.</a:t>
            </a:r>
          </a:p>
        </p:txBody>
      </p:sp>
      <p:sp>
        <p:nvSpPr>
          <p:cNvPr id="8" name="TextBox 7">
            <a:extLst>
              <a:ext uri="{FF2B5EF4-FFF2-40B4-BE49-F238E27FC236}">
                <a16:creationId xmlns:a16="http://schemas.microsoft.com/office/drawing/2014/main" id="{18C1A850-BF94-844C-9841-B6F695DA2A2C}"/>
              </a:ext>
            </a:extLst>
          </p:cNvPr>
          <p:cNvSpPr txBox="1"/>
          <p:nvPr/>
        </p:nvSpPr>
        <p:spPr>
          <a:xfrm rot="20972274">
            <a:off x="9130219" y="4127085"/>
            <a:ext cx="2286203" cy="830997"/>
          </a:xfrm>
          <a:prstGeom prst="rect">
            <a:avLst/>
          </a:prstGeom>
          <a:noFill/>
        </p:spPr>
        <p:txBody>
          <a:bodyPr wrap="none" rtlCol="0">
            <a:spAutoFit/>
          </a:bodyPr>
          <a:lstStyle/>
          <a:p>
            <a:r>
              <a:rPr lang="en-US" sz="1600" dirty="0">
                <a:solidFill>
                  <a:srgbClr val="FF0000"/>
                </a:solidFill>
                <a:latin typeface="Merriweather Sans" panose="02000503060000020004" pitchFamily="2" charset="77"/>
                <a:cs typeface="Bradley Hand Bold"/>
              </a:rPr>
              <a:t>Link this information</a:t>
            </a:r>
            <a:br>
              <a:rPr lang="en-US" sz="1600" dirty="0">
                <a:solidFill>
                  <a:srgbClr val="FF0000"/>
                </a:solidFill>
                <a:latin typeface="Merriweather Sans" panose="02000503060000020004" pitchFamily="2" charset="77"/>
                <a:cs typeface="Bradley Hand Bold"/>
              </a:rPr>
            </a:br>
            <a:r>
              <a:rPr lang="en-US" sz="1600" dirty="0">
                <a:solidFill>
                  <a:srgbClr val="FF0000"/>
                </a:solidFill>
                <a:latin typeface="Merriweather Sans" panose="02000503060000020004" pitchFamily="2" charset="77"/>
                <a:cs typeface="Bradley Hand Bold"/>
              </a:rPr>
              <a:t>to identify the best</a:t>
            </a:r>
            <a:br>
              <a:rPr lang="en-US" sz="1600" dirty="0">
                <a:solidFill>
                  <a:srgbClr val="FF0000"/>
                </a:solidFill>
                <a:latin typeface="Merriweather Sans" panose="02000503060000020004" pitchFamily="2" charset="77"/>
                <a:cs typeface="Bradley Hand Bold"/>
              </a:rPr>
            </a:br>
            <a:r>
              <a:rPr lang="en-US" sz="1600" dirty="0">
                <a:solidFill>
                  <a:srgbClr val="FF0000"/>
                </a:solidFill>
                <a:latin typeface="Merriweather Sans" panose="02000503060000020004" pitchFamily="2" charset="77"/>
                <a:cs typeface="Bradley Hand Bold"/>
              </a:rPr>
              <a:t>supported answer!</a:t>
            </a:r>
          </a:p>
        </p:txBody>
      </p:sp>
    </p:spTree>
    <p:custDataLst>
      <p:tags r:id="rId1"/>
    </p:custDataLst>
    <p:extLst>
      <p:ext uri="{BB962C8B-B14F-4D97-AF65-F5344CB8AC3E}">
        <p14:creationId xmlns:p14="http://schemas.microsoft.com/office/powerpoint/2010/main" val="581614005"/>
      </p:ext>
    </p:extLst>
  </p:cSld>
  <p:clrMapOvr>
    <a:masterClrMapping/>
  </p:clrMapOvr>
  <mc:AlternateContent xmlns:mc="http://schemas.openxmlformats.org/markup-compatibility/2006" xmlns:p14="http://schemas.microsoft.com/office/powerpoint/2010/main">
    <mc:Choice Requires="p14">
      <p:transition spd="slow" p14:dur="2000" advTm="24450"/>
    </mc:Choice>
    <mc:Fallback xmlns="">
      <p:transition spd="slow" advTm="2445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8B0D4C-41B0-F84D-BAD5-D4430F58FF5C}"/>
              </a:ext>
            </a:extLst>
          </p:cNvPr>
          <p:cNvSpPr>
            <a:spLocks noGrp="1"/>
          </p:cNvSpPr>
          <p:nvPr>
            <p:ph idx="1"/>
          </p:nvPr>
        </p:nvSpPr>
        <p:spPr/>
        <p:txBody>
          <a:bodyPr>
            <a:normAutofit fontScale="92500" lnSpcReduction="20000"/>
          </a:bodyPr>
          <a:lstStyle/>
          <a:p>
            <a:pPr marL="400050" lvl="1" indent="-6350">
              <a:spcBef>
                <a:spcPts val="0"/>
              </a:spcBef>
              <a:buSzPts val="2000"/>
              <a:buNone/>
            </a:pPr>
            <a:r>
              <a:rPr lang="en-US" sz="2300" b="1" i="1" dirty="0"/>
              <a:t>Goal: Design ILP constraints C and objective function F, </a:t>
            </a:r>
            <a:r>
              <a:rPr lang="en-US" sz="2300" b="1" i="1" dirty="0" err="1"/>
              <a:t>s.t.</a:t>
            </a:r>
            <a:br>
              <a:rPr lang="en-US" sz="2300" b="1" i="1" dirty="0"/>
            </a:br>
            <a:r>
              <a:rPr lang="en-US" sz="2300" b="1" i="1" dirty="0"/>
              <a:t>maximizing F subject to C yields a “desirable” support graph</a:t>
            </a:r>
            <a:endParaRPr lang="en-US" sz="2000" dirty="0"/>
          </a:p>
          <a:p>
            <a:pPr marL="742950" lvl="1" indent="-285750">
              <a:spcBef>
                <a:spcPts val="400"/>
              </a:spcBef>
              <a:buSzPts val="2000"/>
            </a:pPr>
            <a:r>
              <a:rPr lang="en-US" sz="2000" dirty="0"/>
              <a:t>Many possible “proof structures”</a:t>
            </a:r>
            <a:endParaRPr lang="en-US" dirty="0"/>
          </a:p>
          <a:p>
            <a:pPr lvl="2">
              <a:spcBef>
                <a:spcPts val="360"/>
              </a:spcBef>
              <a:buSzPts val="1800"/>
            </a:pPr>
            <a:r>
              <a:rPr lang="en-US" dirty="0"/>
              <a:t>single/multi-table, single/multi-row, answer in table header,</a:t>
            </a:r>
            <a:br>
              <a:rPr lang="en-US" dirty="0"/>
            </a:br>
            <a:r>
              <a:rPr lang="en-US" dirty="0"/>
              <a:t>answer spanning multiple cells</a:t>
            </a:r>
          </a:p>
          <a:p>
            <a:pPr marL="742950" lvl="1" indent="-285750">
              <a:spcBef>
                <a:spcPts val="400"/>
              </a:spcBef>
              <a:buSzPts val="2000"/>
            </a:pPr>
            <a:r>
              <a:rPr lang="en-US" sz="2000" dirty="0"/>
              <a:t>Must balance reward for connections with penalty for spurious links</a:t>
            </a:r>
            <a:endParaRPr lang="en-US" dirty="0"/>
          </a:p>
          <a:p>
            <a:pPr marL="742950" lvl="1" indent="-285750">
              <a:spcBef>
                <a:spcPts val="400"/>
              </a:spcBef>
              <a:buSzPts val="2000"/>
            </a:pPr>
            <a:r>
              <a:rPr lang="en-US" sz="2000" dirty="0"/>
              <a:t>Scalability of ILP solvers</a:t>
            </a:r>
          </a:p>
          <a:p>
            <a:pPr marL="742950" lvl="1" indent="-285750">
              <a:spcBef>
                <a:spcPts val="400"/>
              </a:spcBef>
              <a:buSzPts val="2000"/>
            </a:pPr>
            <a:r>
              <a:rPr lang="en-US" sz="2000" dirty="0"/>
              <a:t>Imperfect lexical “similarity” </a:t>
            </a:r>
            <a:r>
              <a:rPr lang="en-US" sz="2000" dirty="0" err="1"/>
              <a:t>blackbox</a:t>
            </a:r>
            <a:endParaRPr lang="en-US" sz="2000" dirty="0"/>
          </a:p>
          <a:p>
            <a:pPr marL="742950" lvl="1" indent="-285750">
              <a:spcBef>
                <a:spcPts val="400"/>
              </a:spcBef>
              <a:buSzPts val="2000"/>
            </a:pPr>
            <a:r>
              <a:rPr lang="en-US" sz="2000" dirty="0"/>
              <a:t>Partial or missing knowledge in tables</a:t>
            </a:r>
            <a:endParaRPr lang="en-US" dirty="0"/>
          </a:p>
          <a:p>
            <a:pPr marL="742950" lvl="1" indent="-285750">
              <a:spcBef>
                <a:spcPts val="400"/>
              </a:spcBef>
              <a:buSzPts val="2000"/>
            </a:pPr>
            <a:r>
              <a:rPr lang="en-US" sz="2000" dirty="0"/>
              <a:t>Question logic </a:t>
            </a:r>
            <a:r>
              <a:rPr lang="en-US" sz="1600" dirty="0"/>
              <a:t>(negation, conjunction, comparison)</a:t>
            </a:r>
            <a:endParaRPr lang="en-US" sz="2000" dirty="0"/>
          </a:p>
        </p:txBody>
      </p:sp>
      <p:sp>
        <p:nvSpPr>
          <p:cNvPr id="3" name="Slide Number Placeholder 2">
            <a:extLst>
              <a:ext uri="{FF2B5EF4-FFF2-40B4-BE49-F238E27FC236}">
                <a16:creationId xmlns:a16="http://schemas.microsoft.com/office/drawing/2014/main" id="{71BA6B82-771E-9F43-8821-1E7B25AE03EB}"/>
              </a:ext>
            </a:extLst>
          </p:cNvPr>
          <p:cNvSpPr>
            <a:spLocks noGrp="1"/>
          </p:cNvSpPr>
          <p:nvPr>
            <p:ph type="sldNum" sz="quarter" idx="12"/>
          </p:nvPr>
        </p:nvSpPr>
        <p:spPr/>
        <p:txBody>
          <a:bodyPr/>
          <a:lstStyle/>
          <a:p>
            <a:fld id="{86B4B35C-345F-9846-8E6A-29269C850829}" type="slidenum">
              <a:rPr lang="en-US" smtClean="0"/>
              <a:pPr/>
              <a:t>53</a:t>
            </a:fld>
            <a:endParaRPr lang="en-US" dirty="0"/>
          </a:p>
        </p:txBody>
      </p:sp>
      <p:sp>
        <p:nvSpPr>
          <p:cNvPr id="4" name="Title 3">
            <a:extLst>
              <a:ext uri="{FF2B5EF4-FFF2-40B4-BE49-F238E27FC236}">
                <a16:creationId xmlns:a16="http://schemas.microsoft.com/office/drawing/2014/main" id="{C06AD20F-F24F-454E-B99F-9ABCAEEA14C4}"/>
              </a:ext>
            </a:extLst>
          </p:cNvPr>
          <p:cNvSpPr>
            <a:spLocks noGrp="1"/>
          </p:cNvSpPr>
          <p:nvPr>
            <p:ph type="title"/>
          </p:nvPr>
        </p:nvSpPr>
        <p:spPr/>
        <p:txBody>
          <a:bodyPr/>
          <a:lstStyle/>
          <a:p>
            <a:r>
              <a:rPr lang="en-US" dirty="0"/>
              <a:t>Approach: ILP model</a:t>
            </a:r>
          </a:p>
        </p:txBody>
      </p:sp>
      <p:pic>
        <p:nvPicPr>
          <p:cNvPr id="5" name="Google Shape;493;p33">
            <a:extLst>
              <a:ext uri="{FF2B5EF4-FFF2-40B4-BE49-F238E27FC236}">
                <a16:creationId xmlns:a16="http://schemas.microsoft.com/office/drawing/2014/main" id="{C0CCCCD2-3B62-A349-817B-B62487952601}"/>
              </a:ext>
            </a:extLst>
          </p:cNvPr>
          <p:cNvPicPr preferRelativeResize="0"/>
          <p:nvPr/>
        </p:nvPicPr>
        <p:blipFill rotWithShape="1">
          <a:blip r:embed="rId3">
            <a:alphaModFix/>
            <a:grayscl/>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a:stretch/>
        </p:blipFill>
        <p:spPr>
          <a:xfrm>
            <a:off x="8919475" y="1858984"/>
            <a:ext cx="2838250" cy="1271674"/>
          </a:xfrm>
          <a:prstGeom prst="rect">
            <a:avLst/>
          </a:prstGeom>
          <a:noFill/>
          <a:ln>
            <a:noFill/>
          </a:ln>
        </p:spPr>
      </p:pic>
      <p:sp>
        <p:nvSpPr>
          <p:cNvPr id="6" name="Rectangle 5">
            <a:extLst>
              <a:ext uri="{FF2B5EF4-FFF2-40B4-BE49-F238E27FC236}">
                <a16:creationId xmlns:a16="http://schemas.microsoft.com/office/drawing/2014/main" id="{58818FD9-9611-DD40-81A7-83BCC4B7D03D}"/>
              </a:ext>
            </a:extLst>
          </p:cNvPr>
          <p:cNvSpPr/>
          <p:nvPr/>
        </p:nvSpPr>
        <p:spPr>
          <a:xfrm>
            <a:off x="9061716" y="1389683"/>
            <a:ext cx="2427716" cy="369332"/>
          </a:xfrm>
          <a:prstGeom prst="rect">
            <a:avLst/>
          </a:prstGeom>
        </p:spPr>
        <p:txBody>
          <a:bodyPr wrap="none">
            <a:spAutoFit/>
          </a:bodyPr>
          <a:lstStyle/>
          <a:p>
            <a:r>
              <a:rPr lang="en-US" dirty="0"/>
              <a:t> </a:t>
            </a:r>
            <a:r>
              <a:rPr lang="en-US" dirty="0">
                <a:solidFill>
                  <a:srgbClr val="FF0000"/>
                </a:solidFill>
              </a:rPr>
              <a:t>Not so straightforward!</a:t>
            </a:r>
            <a:endParaRPr lang="en-US" dirty="0"/>
          </a:p>
        </p:txBody>
      </p:sp>
    </p:spTree>
    <p:extLst>
      <p:ext uri="{BB962C8B-B14F-4D97-AF65-F5344CB8AC3E}">
        <p14:creationId xmlns:p14="http://schemas.microsoft.com/office/powerpoint/2010/main" val="41153484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4422A3-7B3F-024B-9BA1-B4BE66900ED3}"/>
              </a:ext>
            </a:extLst>
          </p:cNvPr>
          <p:cNvSpPr>
            <a:spLocks noGrp="1"/>
          </p:cNvSpPr>
          <p:nvPr>
            <p:ph idx="1"/>
          </p:nvPr>
        </p:nvSpPr>
        <p:spPr>
          <a:xfrm>
            <a:off x="604630" y="1338470"/>
            <a:ext cx="11394948" cy="4916555"/>
          </a:xfrm>
        </p:spPr>
        <p:txBody>
          <a:bodyPr>
            <a:normAutofit fontScale="92500" lnSpcReduction="10000"/>
          </a:bodyPr>
          <a:lstStyle/>
          <a:p>
            <a:pPr marL="0" indent="0">
              <a:spcBef>
                <a:spcPts val="0"/>
              </a:spcBef>
              <a:buSzPts val="2000"/>
              <a:buNone/>
            </a:pPr>
            <a:r>
              <a:rPr lang="en-US" sz="2000" dirty="0"/>
              <a:t>Operates on lexical units of alignment</a:t>
            </a:r>
            <a:endParaRPr lang="en-US" dirty="0"/>
          </a:p>
          <a:p>
            <a:pPr marL="742950" lvl="1" indent="-285750">
              <a:spcBef>
                <a:spcPts val="400"/>
              </a:spcBef>
              <a:buSzPts val="2000"/>
            </a:pPr>
            <a:r>
              <a:rPr lang="en-US" sz="2000" dirty="0"/>
              <a:t>cells + headers of tables T</a:t>
            </a:r>
            <a:endParaRPr lang="en-US" dirty="0"/>
          </a:p>
          <a:p>
            <a:pPr marL="742950" lvl="1" indent="-285750">
              <a:spcBef>
                <a:spcPts val="400"/>
              </a:spcBef>
              <a:buSzPts val="2000"/>
            </a:pPr>
            <a:r>
              <a:rPr lang="en-US" sz="2000" dirty="0"/>
              <a:t>question chunks Q</a:t>
            </a:r>
            <a:endParaRPr lang="en-US" dirty="0"/>
          </a:p>
          <a:p>
            <a:pPr marL="742950" lvl="1" indent="-285750">
              <a:spcBef>
                <a:spcPts val="400"/>
              </a:spcBef>
              <a:buSzPts val="2000"/>
            </a:pPr>
            <a:r>
              <a:rPr lang="en-US" sz="2000" dirty="0"/>
              <a:t>answer options A</a:t>
            </a:r>
          </a:p>
          <a:p>
            <a:pPr marL="0" indent="0">
              <a:spcBef>
                <a:spcPts val="400"/>
              </a:spcBef>
              <a:buSzPts val="2000"/>
              <a:buNone/>
            </a:pPr>
            <a:r>
              <a:rPr lang="en-US" sz="2000" dirty="0"/>
              <a:t>~50 high level constraints + preferences</a:t>
            </a:r>
          </a:p>
          <a:p>
            <a:pPr marL="0" indent="0">
              <a:spcBef>
                <a:spcPts val="400"/>
              </a:spcBef>
              <a:buSzPts val="2000"/>
              <a:buNone/>
            </a:pPr>
            <a:r>
              <a:rPr lang="en-US" sz="2000" b="1" dirty="0"/>
              <a:t>Variables</a:t>
            </a:r>
            <a:r>
              <a:rPr lang="en-US" sz="2000" dirty="0"/>
              <a:t> define the space of “support graphs” connecting Q, A, T</a:t>
            </a:r>
            <a:endParaRPr lang="en-US" dirty="0"/>
          </a:p>
          <a:p>
            <a:pPr marL="742950" lvl="1" indent="-285750">
              <a:spcBef>
                <a:spcPts val="360"/>
              </a:spcBef>
              <a:buSzPts val="1800"/>
            </a:pPr>
            <a:r>
              <a:rPr lang="en-US" sz="1800" dirty="0"/>
              <a:t>Which nodes + edges between lexical units are </a:t>
            </a:r>
            <a:r>
              <a:rPr lang="en-US" sz="1800" u="sng" dirty="0"/>
              <a:t>active</a:t>
            </a:r>
            <a:r>
              <a:rPr lang="en-US" sz="1800" dirty="0"/>
              <a:t>?</a:t>
            </a:r>
            <a:endParaRPr lang="en-US" sz="2000" dirty="0"/>
          </a:p>
          <a:p>
            <a:pPr marL="0" indent="0">
              <a:spcBef>
                <a:spcPts val="400"/>
              </a:spcBef>
              <a:buSzPts val="2000"/>
              <a:buNone/>
            </a:pPr>
            <a:r>
              <a:rPr lang="en-US" sz="2000" b="1" dirty="0"/>
              <a:t>Objective Function: </a:t>
            </a:r>
            <a:r>
              <a:rPr lang="en-US" sz="2000" dirty="0"/>
              <a:t>“better” support graphs = higher objective value</a:t>
            </a:r>
            <a:endParaRPr lang="en-US" dirty="0"/>
          </a:p>
          <a:p>
            <a:pPr marL="742950" lvl="1" indent="-285750">
              <a:spcBef>
                <a:spcPts val="360"/>
              </a:spcBef>
              <a:buSzPts val="1800"/>
            </a:pPr>
            <a:r>
              <a:rPr lang="en-US" sz="1800" dirty="0"/>
              <a:t>Reward active units, high lexical match links, column header match, …</a:t>
            </a:r>
          </a:p>
          <a:p>
            <a:pPr marL="742950" lvl="1" indent="-285750">
              <a:spcBef>
                <a:spcPts val="360"/>
              </a:spcBef>
              <a:buSzPts val="1800"/>
            </a:pPr>
            <a:r>
              <a:rPr lang="en-US" sz="1800" dirty="0"/>
              <a:t>WH-term boost (which </a:t>
            </a:r>
            <a:r>
              <a:rPr lang="en-US" sz="1800" dirty="0">
                <a:solidFill>
                  <a:srgbClr val="008000"/>
                </a:solidFill>
              </a:rPr>
              <a:t>form of energy</a:t>
            </a:r>
            <a:r>
              <a:rPr lang="en-US" sz="1800" dirty="0"/>
              <a:t>), science-term boost (</a:t>
            </a:r>
            <a:r>
              <a:rPr lang="en-US" sz="1800" dirty="0">
                <a:solidFill>
                  <a:srgbClr val="008000"/>
                </a:solidFill>
              </a:rPr>
              <a:t>evaporation</a:t>
            </a:r>
            <a:r>
              <a:rPr lang="en-US" sz="1800" dirty="0"/>
              <a:t>)</a:t>
            </a:r>
          </a:p>
          <a:p>
            <a:pPr marL="742950" lvl="1" indent="-285750">
              <a:spcBef>
                <a:spcPts val="360"/>
              </a:spcBef>
              <a:buSzPts val="1800"/>
            </a:pPr>
            <a:r>
              <a:rPr lang="en-US" sz="1800" dirty="0"/>
              <a:t>Penalize spurious overuse of frequently occurring terms</a:t>
            </a:r>
            <a:endParaRPr lang="en-US" dirty="0"/>
          </a:p>
        </p:txBody>
      </p:sp>
      <p:sp>
        <p:nvSpPr>
          <p:cNvPr id="3" name="Slide Number Placeholder 2">
            <a:extLst>
              <a:ext uri="{FF2B5EF4-FFF2-40B4-BE49-F238E27FC236}">
                <a16:creationId xmlns:a16="http://schemas.microsoft.com/office/drawing/2014/main" id="{60CFE447-1294-E44F-8D54-94A213D95587}"/>
              </a:ext>
            </a:extLst>
          </p:cNvPr>
          <p:cNvSpPr>
            <a:spLocks noGrp="1"/>
          </p:cNvSpPr>
          <p:nvPr>
            <p:ph type="sldNum" sz="quarter" idx="12"/>
          </p:nvPr>
        </p:nvSpPr>
        <p:spPr/>
        <p:txBody>
          <a:bodyPr/>
          <a:lstStyle/>
          <a:p>
            <a:fld id="{86B4B35C-345F-9846-8E6A-29269C850829}" type="slidenum">
              <a:rPr lang="en-US" smtClean="0"/>
              <a:pPr/>
              <a:t>54</a:t>
            </a:fld>
            <a:endParaRPr lang="en-US" dirty="0"/>
          </a:p>
        </p:txBody>
      </p:sp>
      <p:sp>
        <p:nvSpPr>
          <p:cNvPr id="4" name="Title 3">
            <a:extLst>
              <a:ext uri="{FF2B5EF4-FFF2-40B4-BE49-F238E27FC236}">
                <a16:creationId xmlns:a16="http://schemas.microsoft.com/office/drawing/2014/main" id="{095D6D83-B916-C646-8C28-02FAC36FD9F0}"/>
              </a:ext>
            </a:extLst>
          </p:cNvPr>
          <p:cNvSpPr>
            <a:spLocks noGrp="1"/>
          </p:cNvSpPr>
          <p:nvPr>
            <p:ph type="title"/>
          </p:nvPr>
        </p:nvSpPr>
        <p:spPr/>
        <p:txBody>
          <a:bodyPr/>
          <a:lstStyle/>
          <a:p>
            <a:r>
              <a:rPr lang="en-US" dirty="0"/>
              <a:t>ILP model</a:t>
            </a:r>
          </a:p>
        </p:txBody>
      </p:sp>
      <p:grpSp>
        <p:nvGrpSpPr>
          <p:cNvPr id="5" name="Google Shape;553;p39">
            <a:extLst>
              <a:ext uri="{FF2B5EF4-FFF2-40B4-BE49-F238E27FC236}">
                <a16:creationId xmlns:a16="http://schemas.microsoft.com/office/drawing/2014/main" id="{F7DAFECA-17A0-F84B-A4B5-ADA01EF8E031}"/>
              </a:ext>
            </a:extLst>
          </p:cNvPr>
          <p:cNvGrpSpPr/>
          <p:nvPr/>
        </p:nvGrpSpPr>
        <p:grpSpPr>
          <a:xfrm>
            <a:off x="7094641" y="1600608"/>
            <a:ext cx="4316326" cy="2044747"/>
            <a:chOff x="4509680" y="228600"/>
            <a:chExt cx="4316326" cy="2044747"/>
          </a:xfrm>
        </p:grpSpPr>
        <p:grpSp>
          <p:nvGrpSpPr>
            <p:cNvPr id="6" name="Google Shape;554;p39">
              <a:extLst>
                <a:ext uri="{FF2B5EF4-FFF2-40B4-BE49-F238E27FC236}">
                  <a16:creationId xmlns:a16="http://schemas.microsoft.com/office/drawing/2014/main" id="{8AB1A043-42DF-914E-A1A4-2D197E764829}"/>
                </a:ext>
              </a:extLst>
            </p:cNvPr>
            <p:cNvGrpSpPr/>
            <p:nvPr/>
          </p:nvGrpSpPr>
          <p:grpSpPr>
            <a:xfrm>
              <a:off x="5867400" y="228600"/>
              <a:ext cx="2958605" cy="2044747"/>
              <a:chOff x="5014846" y="533400"/>
              <a:chExt cx="3578415" cy="2473109"/>
            </a:xfrm>
          </p:grpSpPr>
          <p:pic>
            <p:nvPicPr>
              <p:cNvPr id="9" name="Google Shape;555;p39">
                <a:extLst>
                  <a:ext uri="{FF2B5EF4-FFF2-40B4-BE49-F238E27FC236}">
                    <a16:creationId xmlns:a16="http://schemas.microsoft.com/office/drawing/2014/main" id="{05016473-A178-4345-929D-BCE1EA79539F}"/>
                  </a:ext>
                </a:extLst>
              </p:cNvPr>
              <p:cNvPicPr preferRelativeResize="0"/>
              <p:nvPr/>
            </p:nvPicPr>
            <p:blipFill rotWithShape="1">
              <a:blip r:embed="rId3">
                <a:alphaModFix/>
              </a:blip>
              <a:srcRect l="10018" t="27948" r="42603" b="10522"/>
              <a:stretch/>
            </p:blipFill>
            <p:spPr>
              <a:xfrm>
                <a:off x="5014846" y="533400"/>
                <a:ext cx="3578415" cy="2473109"/>
              </a:xfrm>
              <a:prstGeom prst="rect">
                <a:avLst/>
              </a:prstGeom>
              <a:noFill/>
              <a:ln w="9525" cap="flat" cmpd="sng">
                <a:solidFill>
                  <a:schemeClr val="dk1"/>
                </a:solidFill>
                <a:prstDash val="solid"/>
                <a:miter lim="800000"/>
                <a:headEnd type="none" w="sm" len="sm"/>
                <a:tailEnd type="none" w="sm" len="sm"/>
              </a:ln>
            </p:spPr>
          </p:pic>
          <p:sp>
            <p:nvSpPr>
              <p:cNvPr id="10" name="Google Shape;556;p39">
                <a:extLst>
                  <a:ext uri="{FF2B5EF4-FFF2-40B4-BE49-F238E27FC236}">
                    <a16:creationId xmlns:a16="http://schemas.microsoft.com/office/drawing/2014/main" id="{96BCF1C2-0644-0E43-A7BB-B14DE061DA3A}"/>
                  </a:ext>
                </a:extLst>
              </p:cNvPr>
              <p:cNvSpPr/>
              <p:nvPr/>
            </p:nvSpPr>
            <p:spPr>
              <a:xfrm>
                <a:off x="7615478" y="604961"/>
                <a:ext cx="228600" cy="256987"/>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11" name="Google Shape;557;p39">
                <a:extLst>
                  <a:ext uri="{FF2B5EF4-FFF2-40B4-BE49-F238E27FC236}">
                    <a16:creationId xmlns:a16="http://schemas.microsoft.com/office/drawing/2014/main" id="{44B7D871-44B4-F046-B5DB-ED5AD9E1B3D0}"/>
                  </a:ext>
                </a:extLst>
              </p:cNvPr>
              <p:cNvSpPr/>
              <p:nvPr/>
            </p:nvSpPr>
            <p:spPr>
              <a:xfrm>
                <a:off x="7066937" y="604961"/>
                <a:ext cx="228600" cy="256987"/>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12" name="Google Shape;558;p39">
                <a:extLst>
                  <a:ext uri="{FF2B5EF4-FFF2-40B4-BE49-F238E27FC236}">
                    <a16:creationId xmlns:a16="http://schemas.microsoft.com/office/drawing/2014/main" id="{D3E814B2-4773-1B40-B026-8158B06EF1DA}"/>
                  </a:ext>
                </a:extLst>
              </p:cNvPr>
              <p:cNvSpPr/>
              <p:nvPr/>
            </p:nvSpPr>
            <p:spPr>
              <a:xfrm>
                <a:off x="5766228" y="604961"/>
                <a:ext cx="228600" cy="256987"/>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grpSp>
        <p:sp>
          <p:nvSpPr>
            <p:cNvPr id="7" name="Google Shape;559;p39">
              <a:extLst>
                <a:ext uri="{FF2B5EF4-FFF2-40B4-BE49-F238E27FC236}">
                  <a16:creationId xmlns:a16="http://schemas.microsoft.com/office/drawing/2014/main" id="{F8D80AA6-92CC-0848-8FAB-D39C9FE0F41C}"/>
                </a:ext>
              </a:extLst>
            </p:cNvPr>
            <p:cNvSpPr txBox="1"/>
            <p:nvPr/>
          </p:nvSpPr>
          <p:spPr>
            <a:xfrm>
              <a:off x="5242123" y="1033046"/>
              <a:ext cx="777677" cy="338554"/>
            </a:xfrm>
            <a:prstGeom prst="rect">
              <a:avLst/>
            </a:prstGeom>
            <a:solidFill>
              <a:srgbClr val="FFFFFF"/>
            </a:solid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tables</a:t>
              </a:r>
              <a:endParaRPr sz="1600" b="1">
                <a:solidFill>
                  <a:schemeClr val="dk1"/>
                </a:solidFill>
                <a:latin typeface="Arial"/>
                <a:ea typeface="Arial"/>
                <a:cs typeface="Arial"/>
                <a:sym typeface="Arial"/>
              </a:endParaRPr>
            </a:p>
          </p:txBody>
        </p:sp>
        <p:sp>
          <p:nvSpPr>
            <p:cNvPr id="8" name="Google Shape;560;p39">
              <a:extLst>
                <a:ext uri="{FF2B5EF4-FFF2-40B4-BE49-F238E27FC236}">
                  <a16:creationId xmlns:a16="http://schemas.microsoft.com/office/drawing/2014/main" id="{90E6E314-E678-F147-BF30-6AACD01D5796}"/>
                </a:ext>
              </a:extLst>
            </p:cNvPr>
            <p:cNvSpPr txBox="1"/>
            <p:nvPr/>
          </p:nvSpPr>
          <p:spPr>
            <a:xfrm>
              <a:off x="4509680" y="228600"/>
              <a:ext cx="1814920" cy="338554"/>
            </a:xfrm>
            <a:prstGeom prst="rect">
              <a:avLst/>
            </a:prstGeom>
            <a:solidFill>
              <a:srgbClr val="FFFFFF"/>
            </a:solidFill>
            <a:ln>
              <a:noFill/>
            </a:ln>
          </p:spPr>
          <p:txBody>
            <a:bodyPr spcFirstLastPara="1" wrap="square" lIns="91425" tIns="45700" rIns="91425" bIns="45700" anchor="t" anchorCtr="0">
              <a:noAutofit/>
            </a:bodyPr>
            <a:lstStyle/>
            <a:p>
              <a:r>
                <a:rPr lang="en-US" sz="1600" b="1">
                  <a:solidFill>
                    <a:schemeClr val="dk1"/>
                  </a:solidFill>
                  <a:latin typeface="Arial"/>
                  <a:ea typeface="Arial"/>
                  <a:cs typeface="Arial"/>
                  <a:sym typeface="Arial"/>
                </a:rPr>
                <a:t>question chunks</a:t>
              </a:r>
              <a:endParaRPr sz="1600" b="1">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9420708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F382FB-86D3-1646-971D-9F710CAB6FA8}"/>
              </a:ext>
            </a:extLst>
          </p:cNvPr>
          <p:cNvSpPr>
            <a:spLocks noGrp="1"/>
          </p:cNvSpPr>
          <p:nvPr>
            <p:ph idx="1"/>
          </p:nvPr>
        </p:nvSpPr>
        <p:spPr>
          <a:xfrm>
            <a:off x="485360" y="1504814"/>
            <a:ext cx="11394948" cy="4644196"/>
          </a:xfrm>
        </p:spPr>
        <p:txBody>
          <a:bodyPr>
            <a:normAutofit fontScale="85000" lnSpcReduction="10000"/>
          </a:bodyPr>
          <a:lstStyle/>
          <a:p>
            <a:pPr marL="0" indent="0">
              <a:spcBef>
                <a:spcPts val="0"/>
              </a:spcBef>
              <a:buSzPts val="2000"/>
              <a:buNone/>
            </a:pPr>
            <a:r>
              <a:rPr lang="en-US" sz="2000" dirty="0"/>
              <a:t>Dual goal: scalability, consider only meaningful support graphs</a:t>
            </a:r>
            <a:endParaRPr lang="en-US" sz="2000" b="1" dirty="0"/>
          </a:p>
          <a:p>
            <a:pPr marL="342900" indent="-342900">
              <a:spcBef>
                <a:spcPts val="400"/>
              </a:spcBef>
              <a:buSzPts val="2000"/>
            </a:pPr>
            <a:r>
              <a:rPr lang="en-US" sz="2000" b="1" dirty="0"/>
              <a:t>Structural Constraints</a:t>
            </a:r>
            <a:endParaRPr lang="en-US" dirty="0"/>
          </a:p>
          <a:p>
            <a:pPr marL="742950" lvl="1" indent="-285750">
              <a:spcBef>
                <a:spcPts val="400"/>
              </a:spcBef>
              <a:buSzPts val="2000"/>
            </a:pPr>
            <a:r>
              <a:rPr lang="en-US" sz="2000" dirty="0"/>
              <a:t>Meaningful proof structures</a:t>
            </a:r>
            <a:endParaRPr lang="en-US" dirty="0"/>
          </a:p>
          <a:p>
            <a:pPr lvl="2">
              <a:spcBef>
                <a:spcPts val="360"/>
              </a:spcBef>
              <a:buSzPts val="1800"/>
            </a:pPr>
            <a:r>
              <a:rPr lang="en-US" dirty="0"/>
              <a:t>connectedness, question coverage, appropriate table use</a:t>
            </a:r>
          </a:p>
          <a:p>
            <a:pPr lvl="2">
              <a:spcBef>
                <a:spcPts val="360"/>
              </a:spcBef>
              <a:buSzPts val="1800"/>
            </a:pPr>
            <a:r>
              <a:rPr lang="en-US" dirty="0"/>
              <a:t>parallel evidence =&gt; identical multi-row activity signature</a:t>
            </a:r>
          </a:p>
          <a:p>
            <a:pPr marL="742950" lvl="1" indent="-285750">
              <a:spcBef>
                <a:spcPts val="400"/>
              </a:spcBef>
              <a:buSzPts val="2000"/>
            </a:pPr>
            <a:r>
              <a:rPr lang="en-US" sz="2000" dirty="0"/>
              <a:t>Simplicity appropriate for 4</a:t>
            </a:r>
            <a:r>
              <a:rPr lang="en-US" sz="2000" baseline="30000" dirty="0"/>
              <a:t>th</a:t>
            </a:r>
            <a:r>
              <a:rPr lang="en-US" sz="2000" dirty="0"/>
              <a:t> / 8</a:t>
            </a:r>
            <a:r>
              <a:rPr lang="en-US" sz="2000" baseline="30000" dirty="0"/>
              <a:t>th</a:t>
            </a:r>
            <a:r>
              <a:rPr lang="en-US" sz="2000" dirty="0"/>
              <a:t> grade</a:t>
            </a:r>
            <a:endParaRPr lang="en-US" sz="1600" dirty="0"/>
          </a:p>
          <a:p>
            <a:pPr marL="342900" indent="-342900">
              <a:spcBef>
                <a:spcPts val="400"/>
              </a:spcBef>
              <a:buSzPts val="2000"/>
            </a:pPr>
            <a:r>
              <a:rPr lang="en-US" sz="2000" b="1" dirty="0"/>
              <a:t>Semantic Constraints</a:t>
            </a:r>
            <a:endParaRPr lang="en-US" dirty="0"/>
          </a:p>
          <a:p>
            <a:pPr marL="742950" lvl="1" indent="-285750">
              <a:spcBef>
                <a:spcPts val="400"/>
              </a:spcBef>
              <a:buSzPts val="2000"/>
            </a:pPr>
            <a:r>
              <a:rPr lang="en-US" sz="2000" dirty="0"/>
              <a:t>Chaining =&gt; table joins between semantically similar column pairs</a:t>
            </a:r>
          </a:p>
          <a:p>
            <a:pPr marL="742950" lvl="1" indent="-285750">
              <a:spcBef>
                <a:spcPts val="400"/>
              </a:spcBef>
              <a:buSzPts val="2000"/>
            </a:pPr>
            <a:r>
              <a:rPr lang="en-US" sz="2000" dirty="0"/>
              <a:t>Relation matching (</a:t>
            </a:r>
            <a:r>
              <a:rPr lang="en-US" sz="1800" dirty="0"/>
              <a:t>ruler </a:t>
            </a:r>
            <a:r>
              <a:rPr lang="en-US" sz="1800" dirty="0">
                <a:solidFill>
                  <a:srgbClr val="008000"/>
                </a:solidFill>
              </a:rPr>
              <a:t>measures</a:t>
            </a:r>
            <a:r>
              <a:rPr lang="en-US" sz="1800" dirty="0"/>
              <a:t> length, </a:t>
            </a:r>
            <a:r>
              <a:rPr lang="en-US" sz="1800" dirty="0">
                <a:solidFill>
                  <a:srgbClr val="008000"/>
                </a:solidFill>
              </a:rPr>
              <a:t>change from</a:t>
            </a:r>
            <a:r>
              <a:rPr lang="en-US" sz="1800" dirty="0"/>
              <a:t> water </a:t>
            </a:r>
            <a:r>
              <a:rPr lang="en-US" sz="1800" dirty="0">
                <a:solidFill>
                  <a:srgbClr val="008000"/>
                </a:solidFill>
              </a:rPr>
              <a:t>to</a:t>
            </a:r>
            <a:r>
              <a:rPr lang="en-US" sz="1800" dirty="0"/>
              <a:t> liquid)</a:t>
            </a:r>
            <a:endParaRPr lang="en-US" sz="1600" dirty="0"/>
          </a:p>
          <a:p>
            <a:pPr marL="342900" indent="-342900">
              <a:spcBef>
                <a:spcPts val="400"/>
              </a:spcBef>
              <a:buSzPts val="2000"/>
            </a:pPr>
            <a:r>
              <a:rPr lang="en-US" sz="2000" b="1" dirty="0"/>
              <a:t>Table Relevance Ranking</a:t>
            </a:r>
            <a:endParaRPr lang="en-US" dirty="0"/>
          </a:p>
          <a:p>
            <a:pPr marL="742950" lvl="1" indent="-285750">
              <a:spcBef>
                <a:spcPts val="400"/>
              </a:spcBef>
              <a:buSzPts val="2000"/>
            </a:pPr>
            <a:r>
              <a:rPr lang="en-US" sz="2000" dirty="0"/>
              <a:t>TF-IDF scoring to identify top N relevant tables</a:t>
            </a:r>
            <a:endParaRPr lang="en-US" dirty="0"/>
          </a:p>
          <a:p>
            <a:endParaRPr lang="en-US" dirty="0"/>
          </a:p>
        </p:txBody>
      </p:sp>
      <p:sp>
        <p:nvSpPr>
          <p:cNvPr id="3" name="Slide Number Placeholder 2">
            <a:extLst>
              <a:ext uri="{FF2B5EF4-FFF2-40B4-BE49-F238E27FC236}">
                <a16:creationId xmlns:a16="http://schemas.microsoft.com/office/drawing/2014/main" id="{ADD037A5-C3CE-054D-A0C2-728E5457F9E9}"/>
              </a:ext>
            </a:extLst>
          </p:cNvPr>
          <p:cNvSpPr>
            <a:spLocks noGrp="1"/>
          </p:cNvSpPr>
          <p:nvPr>
            <p:ph type="sldNum" sz="quarter" idx="12"/>
          </p:nvPr>
        </p:nvSpPr>
        <p:spPr/>
        <p:txBody>
          <a:bodyPr/>
          <a:lstStyle/>
          <a:p>
            <a:fld id="{86B4B35C-345F-9846-8E6A-29269C850829}" type="slidenum">
              <a:rPr lang="en-US" smtClean="0"/>
              <a:pPr/>
              <a:t>55</a:t>
            </a:fld>
            <a:endParaRPr lang="en-US" dirty="0"/>
          </a:p>
        </p:txBody>
      </p:sp>
      <p:sp>
        <p:nvSpPr>
          <p:cNvPr id="4" name="Title 3">
            <a:extLst>
              <a:ext uri="{FF2B5EF4-FFF2-40B4-BE49-F238E27FC236}">
                <a16:creationId xmlns:a16="http://schemas.microsoft.com/office/drawing/2014/main" id="{0B780E58-87E8-AC41-B2B6-ACF142D0D300}"/>
              </a:ext>
            </a:extLst>
          </p:cNvPr>
          <p:cNvSpPr>
            <a:spLocks noGrp="1"/>
          </p:cNvSpPr>
          <p:nvPr>
            <p:ph type="title"/>
          </p:nvPr>
        </p:nvSpPr>
        <p:spPr/>
        <p:txBody>
          <a:bodyPr/>
          <a:lstStyle/>
          <a:p>
            <a:r>
              <a:rPr lang="en-US" dirty="0"/>
              <a:t>ILP Model: Constraints</a:t>
            </a:r>
          </a:p>
        </p:txBody>
      </p:sp>
    </p:spTree>
    <p:extLst>
      <p:ext uri="{BB962C8B-B14F-4D97-AF65-F5344CB8AC3E}">
        <p14:creationId xmlns:p14="http://schemas.microsoft.com/office/powerpoint/2010/main" val="39772874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B56500-4F0D-CB4A-8D60-9B79EF3F41CC}"/>
              </a:ext>
            </a:extLst>
          </p:cNvPr>
          <p:cNvSpPr>
            <a:spLocks noGrp="1"/>
          </p:cNvSpPr>
          <p:nvPr>
            <p:ph idx="1"/>
          </p:nvPr>
        </p:nvSpPr>
        <p:spPr/>
        <p:txBody>
          <a:bodyPr>
            <a:normAutofit lnSpcReduction="10000"/>
          </a:bodyPr>
          <a:lstStyle/>
          <a:p>
            <a:pPr marL="0" indent="0">
              <a:buNone/>
            </a:pPr>
            <a:r>
              <a:rPr lang="en-US" sz="2000" b="1" dirty="0"/>
              <a:t>Variables:</a:t>
            </a:r>
            <a:r>
              <a:rPr lang="en-US" sz="2000" dirty="0"/>
              <a:t> define the space of “support graphs”</a:t>
            </a:r>
          </a:p>
          <a:p>
            <a:pPr lvl="1"/>
            <a:r>
              <a:rPr lang="en-US" sz="1800" dirty="0"/>
              <a:t>Which nodes + edges between lexical units are </a:t>
            </a:r>
            <a:r>
              <a:rPr lang="en-US" sz="1800" u="sng" dirty="0"/>
              <a:t>active</a:t>
            </a:r>
            <a:r>
              <a:rPr lang="en-US" sz="1800" dirty="0"/>
              <a:t>?</a:t>
            </a:r>
            <a:endParaRPr lang="en-US" sz="2000" b="1" dirty="0"/>
          </a:p>
          <a:p>
            <a:pPr marL="0" indent="0">
              <a:buNone/>
            </a:pPr>
            <a:r>
              <a:rPr lang="en-US" sz="2000" b="1" dirty="0"/>
              <a:t>Objective Function: </a:t>
            </a:r>
            <a:r>
              <a:rPr lang="en-US" sz="2000" dirty="0"/>
              <a:t>“better” support graphs = higher objective value</a:t>
            </a:r>
          </a:p>
          <a:p>
            <a:pPr lvl="1"/>
            <a:r>
              <a:rPr lang="en-US" sz="1800" dirty="0"/>
              <a:t>Reward active units, high lexical match links, column header match, </a:t>
            </a:r>
            <a:r>
              <a:rPr lang="is-IS" sz="1800" dirty="0"/>
              <a:t>…</a:t>
            </a:r>
            <a:endParaRPr lang="en-US" sz="1800" dirty="0"/>
          </a:p>
          <a:p>
            <a:pPr lvl="1"/>
            <a:r>
              <a:rPr lang="en-US" sz="1800" dirty="0"/>
              <a:t>Penalize spurious overuse of frequently occurring terms</a:t>
            </a:r>
            <a:endParaRPr lang="en-US" sz="2000" b="1" dirty="0"/>
          </a:p>
          <a:p>
            <a:pPr marL="0" indent="0">
              <a:buNone/>
            </a:pPr>
            <a:r>
              <a:rPr lang="en-US" sz="2000" b="1" dirty="0"/>
              <a:t>Constraints: </a:t>
            </a:r>
            <a:r>
              <a:rPr lang="en-US" sz="2000" dirty="0"/>
              <a:t>to limit the output to meaning “support graphs”</a:t>
            </a:r>
          </a:p>
          <a:p>
            <a:pPr lvl="1"/>
            <a:r>
              <a:rPr lang="en-US" sz="2000" dirty="0"/>
              <a:t>Basic Lookup, Parallel Evidence, Evidence Chaining, Semantic Relation Matching</a:t>
            </a:r>
          </a:p>
          <a:p>
            <a:pPr lvl="1"/>
            <a:r>
              <a:rPr lang="en-US" sz="2000" dirty="0"/>
              <a:t>~50 high-level constraints </a:t>
            </a:r>
          </a:p>
          <a:p>
            <a:pPr lvl="2"/>
            <a:r>
              <a:rPr lang="en-US" sz="1600" dirty="0"/>
              <a:t>Examples: connectedness, question coverage, appropriate table use</a:t>
            </a:r>
          </a:p>
          <a:p>
            <a:pPr marL="400050" lvl="1" indent="0">
              <a:buNone/>
            </a:pPr>
            <a:endParaRPr lang="en-US" sz="1800" b="1" dirty="0"/>
          </a:p>
          <a:p>
            <a:pPr marL="0" indent="0">
              <a:buNone/>
            </a:pPr>
            <a:endParaRPr lang="en-US" sz="1800" b="1" dirty="0"/>
          </a:p>
          <a:p>
            <a:pPr marL="0" indent="0">
              <a:buNone/>
            </a:pPr>
            <a:endParaRPr lang="en-US" sz="1800" b="1" dirty="0"/>
          </a:p>
          <a:p>
            <a:pPr lvl="1"/>
            <a:endParaRPr lang="en-US" sz="2000" dirty="0"/>
          </a:p>
          <a:p>
            <a:endParaRPr lang="en-US" dirty="0"/>
          </a:p>
        </p:txBody>
      </p:sp>
      <p:sp>
        <p:nvSpPr>
          <p:cNvPr id="3" name="Slide Number Placeholder 2">
            <a:extLst>
              <a:ext uri="{FF2B5EF4-FFF2-40B4-BE49-F238E27FC236}">
                <a16:creationId xmlns:a16="http://schemas.microsoft.com/office/drawing/2014/main" id="{A26B4183-74F3-2244-B3AF-7A265C2D4AC7}"/>
              </a:ext>
            </a:extLst>
          </p:cNvPr>
          <p:cNvSpPr>
            <a:spLocks noGrp="1"/>
          </p:cNvSpPr>
          <p:nvPr>
            <p:ph type="sldNum" sz="quarter" idx="12"/>
          </p:nvPr>
        </p:nvSpPr>
        <p:spPr/>
        <p:txBody>
          <a:bodyPr/>
          <a:lstStyle/>
          <a:p>
            <a:fld id="{86B4B35C-345F-9846-8E6A-29269C850829}" type="slidenum">
              <a:rPr lang="en-US" smtClean="0"/>
              <a:pPr/>
              <a:t>56</a:t>
            </a:fld>
            <a:endParaRPr lang="en-US" dirty="0"/>
          </a:p>
        </p:txBody>
      </p:sp>
      <p:sp>
        <p:nvSpPr>
          <p:cNvPr id="4" name="Title 3">
            <a:extLst>
              <a:ext uri="{FF2B5EF4-FFF2-40B4-BE49-F238E27FC236}">
                <a16:creationId xmlns:a16="http://schemas.microsoft.com/office/drawing/2014/main" id="{2FFD39E3-D407-6D4F-A881-391585A094E5}"/>
              </a:ext>
            </a:extLst>
          </p:cNvPr>
          <p:cNvSpPr>
            <a:spLocks noGrp="1"/>
          </p:cNvSpPr>
          <p:nvPr>
            <p:ph type="title"/>
          </p:nvPr>
        </p:nvSpPr>
        <p:spPr/>
        <p:txBody>
          <a:bodyPr>
            <a:normAutofit fontScale="90000"/>
          </a:bodyPr>
          <a:lstStyle/>
          <a:p>
            <a:r>
              <a:rPr lang="en-US" dirty="0"/>
              <a:t> Approach: Integer Linear Program (ILP) Model</a:t>
            </a:r>
          </a:p>
        </p:txBody>
      </p:sp>
      <p:pic>
        <p:nvPicPr>
          <p:cNvPr id="5" name="Google Shape;493;p33">
            <a:extLst>
              <a:ext uri="{FF2B5EF4-FFF2-40B4-BE49-F238E27FC236}">
                <a16:creationId xmlns:a16="http://schemas.microsoft.com/office/drawing/2014/main" id="{4778E12C-F76E-8243-A0BF-E222A4AD5917}"/>
              </a:ext>
            </a:extLst>
          </p:cNvPr>
          <p:cNvPicPr preferRelativeResize="0"/>
          <p:nvPr/>
        </p:nvPicPr>
        <p:blipFill rotWithShape="1">
          <a:blip r:embed="rId3">
            <a:alphaModFix/>
            <a:grayscl/>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a:stretch/>
        </p:blipFill>
        <p:spPr>
          <a:xfrm>
            <a:off x="8109807" y="1234861"/>
            <a:ext cx="3314253" cy="1498400"/>
          </a:xfrm>
          <a:prstGeom prst="rect">
            <a:avLst/>
          </a:prstGeom>
          <a:noFill/>
          <a:ln>
            <a:noFill/>
          </a:ln>
        </p:spPr>
      </p:pic>
    </p:spTree>
    <p:extLst>
      <p:ext uri="{BB962C8B-B14F-4D97-AF65-F5344CB8AC3E}">
        <p14:creationId xmlns:p14="http://schemas.microsoft.com/office/powerpoint/2010/main" val="5920825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B99969-05B7-154B-82D7-E0F305DC29B9}"/>
              </a:ext>
            </a:extLst>
          </p:cNvPr>
          <p:cNvSpPr>
            <a:spLocks noGrp="1"/>
          </p:cNvSpPr>
          <p:nvPr>
            <p:ph idx="1"/>
          </p:nvPr>
        </p:nvSpPr>
        <p:spPr/>
        <p:txBody>
          <a:bodyPr>
            <a:normAutofit fontScale="70000" lnSpcReduction="20000"/>
          </a:bodyPr>
          <a:lstStyle/>
          <a:p>
            <a:r>
              <a:rPr lang="en-US" sz="2000" b="1" dirty="0"/>
              <a:t>4</a:t>
            </a:r>
            <a:r>
              <a:rPr lang="en-US" sz="2000" b="1" baseline="30000" dirty="0"/>
              <a:t>th</a:t>
            </a:r>
            <a:r>
              <a:rPr lang="en-US" sz="2000" b="1" dirty="0"/>
              <a:t> Grade NY Regents Science Exam</a:t>
            </a:r>
          </a:p>
          <a:p>
            <a:pPr lvl="1"/>
            <a:r>
              <a:rPr lang="en-US" sz="2000" dirty="0"/>
              <a:t>Focus on non-diagram multiple-choice </a:t>
            </a:r>
            <a:r>
              <a:rPr lang="en-US" sz="1800" dirty="0"/>
              <a:t>(4-way)</a:t>
            </a:r>
          </a:p>
          <a:p>
            <a:pPr lvl="1"/>
            <a:r>
              <a:rPr lang="en-US" sz="2000" dirty="0"/>
              <a:t>129 questions in completely unseen Test set</a:t>
            </a:r>
          </a:p>
          <a:p>
            <a:pPr lvl="2"/>
            <a:r>
              <a:rPr lang="en-US" sz="1600" dirty="0"/>
              <a:t>6 years of exams;  95% C.I. = 9%</a:t>
            </a:r>
            <a:endParaRPr lang="en-US" sz="2000" dirty="0"/>
          </a:p>
          <a:p>
            <a:pPr lvl="1"/>
            <a:r>
              <a:rPr lang="en-US" sz="2000" dirty="0">
                <a:solidFill>
                  <a:srgbClr val="008000"/>
                </a:solidFill>
              </a:rPr>
              <a:t>Score</a:t>
            </a:r>
            <a:r>
              <a:rPr lang="en-US" sz="2000" dirty="0"/>
              <a:t>: 1 point per question </a:t>
            </a:r>
            <a:r>
              <a:rPr lang="en-US" sz="1800" dirty="0"/>
              <a:t>(1/k for k-way tie including correct answer)</a:t>
            </a:r>
            <a:endParaRPr lang="en-US" sz="2000" dirty="0"/>
          </a:p>
          <a:p>
            <a:r>
              <a:rPr lang="en-US" sz="2000" b="1" dirty="0"/>
              <a:t>Baselines: </a:t>
            </a:r>
          </a:p>
          <a:p>
            <a:pPr lvl="1"/>
            <a:r>
              <a:rPr lang="en-US" sz="2000" dirty="0">
                <a:solidFill>
                  <a:srgbClr val="FF0000"/>
                </a:solidFill>
                <a:cs typeface="Bradley Hand Bold"/>
              </a:rPr>
              <a:t>IR Solver: </a:t>
            </a:r>
            <a:r>
              <a:rPr lang="en-US" sz="2000" dirty="0">
                <a:solidFill>
                  <a:srgbClr val="000000"/>
                </a:solidFill>
                <a:cs typeface="Bradley Hand Bold"/>
              </a:rPr>
              <a:t>Information Retrieval using Lucene search</a:t>
            </a:r>
          </a:p>
          <a:p>
            <a:pPr lvl="2"/>
            <a:r>
              <a:rPr lang="en-US" sz="1600" dirty="0"/>
              <a:t>Using 280 GB of plain text (50B tokens) “waterloo” corpus [AAAI, 2015]</a:t>
            </a:r>
          </a:p>
          <a:p>
            <a:pPr lvl="2"/>
            <a:r>
              <a:rPr lang="en-US" sz="1600" dirty="0"/>
              <a:t>IR Solver(tables): Using same tables as TableILP </a:t>
            </a:r>
          </a:p>
          <a:p>
            <a:pPr lvl="1"/>
            <a:r>
              <a:rPr lang="en-US" sz="2000" dirty="0">
                <a:solidFill>
                  <a:srgbClr val="FF0000"/>
                </a:solidFill>
                <a:cs typeface="Bradley Hand Bold"/>
              </a:rPr>
              <a:t>PMI Solver: </a:t>
            </a:r>
            <a:r>
              <a:rPr lang="en-US" sz="2000" dirty="0">
                <a:cs typeface="Bradley Hand Bold"/>
              </a:rPr>
              <a:t>Statistical correlation using pointwise mutual info.</a:t>
            </a:r>
          </a:p>
          <a:p>
            <a:pPr lvl="2"/>
            <a:r>
              <a:rPr lang="en-US" sz="1600" dirty="0"/>
              <a:t>Using 280 GB of plain text (50B tokens) “waterloo” corpus [AAAI, 2015] </a:t>
            </a:r>
            <a:endParaRPr lang="en-US" sz="2000" dirty="0">
              <a:solidFill>
                <a:srgbClr val="FF0000"/>
              </a:solidFill>
              <a:cs typeface="Bradley Hand Bold"/>
            </a:endParaRPr>
          </a:p>
          <a:p>
            <a:pPr lvl="1"/>
            <a:r>
              <a:rPr lang="en-US" sz="2000" dirty="0">
                <a:solidFill>
                  <a:srgbClr val="FF0000"/>
                </a:solidFill>
                <a:cs typeface="Bradley Hand Bold"/>
              </a:rPr>
              <a:t>MLN: </a:t>
            </a:r>
            <a:r>
              <a:rPr lang="en-US" sz="2000" dirty="0">
                <a:solidFill>
                  <a:srgbClr val="000000"/>
                </a:solidFill>
                <a:cs typeface="Bradley Hand Bold"/>
              </a:rPr>
              <a:t>Markov Logic Network, a structured prediction model </a:t>
            </a:r>
          </a:p>
          <a:p>
            <a:pPr lvl="2"/>
            <a:r>
              <a:rPr lang="en-US" sz="1600" dirty="0">
                <a:solidFill>
                  <a:srgbClr val="000000"/>
                </a:solidFill>
                <a:cs typeface="Bradley Hand Bold"/>
              </a:rPr>
              <a:t>Using rules from 80K sentences [EMNLP, 2015]</a:t>
            </a:r>
          </a:p>
          <a:p>
            <a:endParaRPr lang="en-US" dirty="0"/>
          </a:p>
        </p:txBody>
      </p:sp>
      <p:sp>
        <p:nvSpPr>
          <p:cNvPr id="3" name="Slide Number Placeholder 2">
            <a:extLst>
              <a:ext uri="{FF2B5EF4-FFF2-40B4-BE49-F238E27FC236}">
                <a16:creationId xmlns:a16="http://schemas.microsoft.com/office/drawing/2014/main" id="{2C11B9C3-1C53-074F-83AD-983A292C1002}"/>
              </a:ext>
            </a:extLst>
          </p:cNvPr>
          <p:cNvSpPr>
            <a:spLocks noGrp="1"/>
          </p:cNvSpPr>
          <p:nvPr>
            <p:ph type="sldNum" sz="quarter" idx="12"/>
          </p:nvPr>
        </p:nvSpPr>
        <p:spPr/>
        <p:txBody>
          <a:bodyPr/>
          <a:lstStyle/>
          <a:p>
            <a:fld id="{86B4B35C-345F-9846-8E6A-29269C850829}" type="slidenum">
              <a:rPr lang="en-US" smtClean="0"/>
              <a:pPr/>
              <a:t>57</a:t>
            </a:fld>
            <a:endParaRPr lang="en-US" dirty="0"/>
          </a:p>
        </p:txBody>
      </p:sp>
      <p:sp>
        <p:nvSpPr>
          <p:cNvPr id="4" name="Title 3">
            <a:extLst>
              <a:ext uri="{FF2B5EF4-FFF2-40B4-BE49-F238E27FC236}">
                <a16:creationId xmlns:a16="http://schemas.microsoft.com/office/drawing/2014/main" id="{D9D4D19A-A637-0249-8EC7-86253B33A578}"/>
              </a:ext>
            </a:extLst>
          </p:cNvPr>
          <p:cNvSpPr>
            <a:spLocks noGrp="1"/>
          </p:cNvSpPr>
          <p:nvPr>
            <p:ph type="title"/>
          </p:nvPr>
        </p:nvSpPr>
        <p:spPr/>
        <p:txBody>
          <a:bodyPr/>
          <a:lstStyle/>
          <a:p>
            <a:r>
              <a:rPr lang="en-US" dirty="0"/>
              <a:t>Evaluation</a:t>
            </a:r>
          </a:p>
        </p:txBody>
      </p:sp>
      <p:sp>
        <p:nvSpPr>
          <p:cNvPr id="5" name="TextBox 4">
            <a:extLst>
              <a:ext uri="{FF2B5EF4-FFF2-40B4-BE49-F238E27FC236}">
                <a16:creationId xmlns:a16="http://schemas.microsoft.com/office/drawing/2014/main" id="{F6F99059-3D71-CC4B-B81D-731CDD4E0CC2}"/>
              </a:ext>
            </a:extLst>
          </p:cNvPr>
          <p:cNvSpPr txBox="1"/>
          <p:nvPr/>
        </p:nvSpPr>
        <p:spPr>
          <a:xfrm rot="20972274">
            <a:off x="10218600" y="4001010"/>
            <a:ext cx="1544012" cy="707886"/>
          </a:xfrm>
          <a:prstGeom prst="rect">
            <a:avLst/>
          </a:prstGeom>
          <a:noFill/>
        </p:spPr>
        <p:txBody>
          <a:bodyPr wrap="none" rtlCol="0">
            <a:spAutoFit/>
          </a:bodyPr>
          <a:lstStyle/>
          <a:p>
            <a:r>
              <a:rPr lang="en-US" sz="2000" dirty="0">
                <a:solidFill>
                  <a:srgbClr val="FF0000"/>
                </a:solidFill>
                <a:latin typeface="Bradley Hand Bold"/>
                <a:cs typeface="Bradley Hand Bold"/>
              </a:rPr>
              <a:t>Available at</a:t>
            </a:r>
            <a:br>
              <a:rPr lang="en-US" sz="2000" dirty="0">
                <a:solidFill>
                  <a:srgbClr val="FF0000"/>
                </a:solidFill>
                <a:latin typeface="Bradley Hand Bold"/>
                <a:cs typeface="Bradley Hand Bold"/>
              </a:rPr>
            </a:br>
            <a:r>
              <a:rPr lang="en-US" sz="2000" dirty="0" err="1">
                <a:solidFill>
                  <a:srgbClr val="FF0000"/>
                </a:solidFill>
                <a:latin typeface="Bradley Hand Bold"/>
                <a:cs typeface="Bradley Hand Bold"/>
              </a:rPr>
              <a:t>allenai.org</a:t>
            </a:r>
            <a:endParaRPr lang="en-US" sz="2000" dirty="0">
              <a:solidFill>
                <a:srgbClr val="FF0000"/>
              </a:solidFill>
              <a:latin typeface="Bradley Hand Bold"/>
              <a:cs typeface="Bradley Hand Bold"/>
            </a:endParaRPr>
          </a:p>
        </p:txBody>
      </p:sp>
      <p:pic>
        <p:nvPicPr>
          <p:cNvPr id="6" name="Picture 5">
            <a:extLst>
              <a:ext uri="{FF2B5EF4-FFF2-40B4-BE49-F238E27FC236}">
                <a16:creationId xmlns:a16="http://schemas.microsoft.com/office/drawing/2014/main" id="{B9BE80D5-B729-FD40-B275-80C26839516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465914" y="2074333"/>
            <a:ext cx="1049389" cy="1354667"/>
          </a:xfrm>
          <a:prstGeom prst="rect">
            <a:avLst/>
          </a:prstGeom>
          <a:ln>
            <a:solidFill>
              <a:schemeClr val="tx1"/>
            </a:solidFill>
          </a:ln>
        </p:spPr>
      </p:pic>
    </p:spTree>
    <p:extLst>
      <p:ext uri="{BB962C8B-B14F-4D97-AF65-F5344CB8AC3E}">
        <p14:creationId xmlns:p14="http://schemas.microsoft.com/office/powerpoint/2010/main" val="4632174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A58F14-C3C0-324D-A0CF-64BB1D731B4D}"/>
              </a:ext>
            </a:extLst>
          </p:cNvPr>
          <p:cNvSpPr>
            <a:spLocks noGrp="1"/>
          </p:cNvSpPr>
          <p:nvPr>
            <p:ph idx="1"/>
          </p:nvPr>
        </p:nvSpPr>
        <p:spPr/>
        <p:txBody>
          <a:bodyPr/>
          <a:lstStyle/>
          <a:p>
            <a:endParaRPr lang="en-US" dirty="0"/>
          </a:p>
        </p:txBody>
      </p:sp>
      <p:sp>
        <p:nvSpPr>
          <p:cNvPr id="3" name="Slide Number Placeholder 2">
            <a:extLst>
              <a:ext uri="{FF2B5EF4-FFF2-40B4-BE49-F238E27FC236}">
                <a16:creationId xmlns:a16="http://schemas.microsoft.com/office/drawing/2014/main" id="{B2B55DD6-A470-CA41-8BD7-44C37CBBFF2D}"/>
              </a:ext>
            </a:extLst>
          </p:cNvPr>
          <p:cNvSpPr>
            <a:spLocks noGrp="1"/>
          </p:cNvSpPr>
          <p:nvPr>
            <p:ph type="sldNum" sz="quarter" idx="12"/>
          </p:nvPr>
        </p:nvSpPr>
        <p:spPr/>
        <p:txBody>
          <a:bodyPr/>
          <a:lstStyle/>
          <a:p>
            <a:fld id="{86B4B35C-345F-9846-8E6A-29269C850829}" type="slidenum">
              <a:rPr lang="en-US" smtClean="0"/>
              <a:pPr/>
              <a:t>58</a:t>
            </a:fld>
            <a:endParaRPr lang="en-US" dirty="0"/>
          </a:p>
        </p:txBody>
      </p:sp>
      <p:sp>
        <p:nvSpPr>
          <p:cNvPr id="4" name="Title 3">
            <a:extLst>
              <a:ext uri="{FF2B5EF4-FFF2-40B4-BE49-F238E27FC236}">
                <a16:creationId xmlns:a16="http://schemas.microsoft.com/office/drawing/2014/main" id="{48D0EBEE-C4FC-3C49-AC22-F5BFF15D750A}"/>
              </a:ext>
            </a:extLst>
          </p:cNvPr>
          <p:cNvSpPr>
            <a:spLocks noGrp="1"/>
          </p:cNvSpPr>
          <p:nvPr>
            <p:ph type="title"/>
          </p:nvPr>
        </p:nvSpPr>
        <p:spPr/>
        <p:txBody>
          <a:bodyPr/>
          <a:lstStyle/>
          <a:p>
            <a:r>
              <a:rPr lang="en-US" dirty="0"/>
              <a:t> Experimental results </a:t>
            </a:r>
            <a:r>
              <a:rPr lang="en-US" sz="2800" dirty="0">
                <a:latin typeface="Futura Medium" charset="0"/>
                <a:ea typeface="Futura Medium" charset="0"/>
                <a:cs typeface="Futura Medium" charset="0"/>
              </a:rPr>
              <a:t>[</a:t>
            </a:r>
            <a:r>
              <a:rPr lang="en-US" sz="2800" b="1" dirty="0">
                <a:solidFill>
                  <a:srgbClr val="0070C0"/>
                </a:solidFill>
                <a:latin typeface="Futura Medium" charset="0"/>
                <a:ea typeface="Futura Medium" charset="0"/>
                <a:cs typeface="Futura Medium" charset="0"/>
              </a:rPr>
              <a:t>K</a:t>
            </a:r>
            <a:r>
              <a:rPr lang="en-US" sz="2800" dirty="0">
                <a:latin typeface="Futura Medium" charset="0"/>
                <a:ea typeface="Futura Medium" charset="0"/>
                <a:cs typeface="Futura Medium" charset="0"/>
              </a:rPr>
              <a:t>KSR’16]</a:t>
            </a:r>
            <a:endParaRPr lang="en-US" dirty="0"/>
          </a:p>
        </p:txBody>
      </p:sp>
      <p:pic>
        <p:nvPicPr>
          <p:cNvPr id="5" name="Google Shape;604;p44" descr="Untitled.png">
            <a:extLst>
              <a:ext uri="{FF2B5EF4-FFF2-40B4-BE49-F238E27FC236}">
                <a16:creationId xmlns:a16="http://schemas.microsoft.com/office/drawing/2014/main" id="{272972D1-3BB2-4341-BC6F-8F241B87BA13}"/>
              </a:ext>
            </a:extLst>
          </p:cNvPr>
          <p:cNvPicPr preferRelativeResize="0">
            <a:picLocks noChangeAspect="1"/>
          </p:cNvPicPr>
          <p:nvPr/>
        </p:nvPicPr>
        <p:blipFill rotWithShape="1">
          <a:blip r:embed="rId3">
            <a:alphaModFix/>
          </a:blip>
          <a:srcRect l="1215" t="15035" r="2126"/>
          <a:stretch/>
        </p:blipFill>
        <p:spPr>
          <a:xfrm>
            <a:off x="172786" y="1491338"/>
            <a:ext cx="8898060" cy="5366662"/>
          </a:xfrm>
          <a:prstGeom prst="rect">
            <a:avLst/>
          </a:prstGeom>
          <a:noFill/>
          <a:ln>
            <a:noFill/>
          </a:ln>
        </p:spPr>
      </p:pic>
      <p:sp>
        <p:nvSpPr>
          <p:cNvPr id="6" name="Google Shape;606;p44">
            <a:extLst>
              <a:ext uri="{FF2B5EF4-FFF2-40B4-BE49-F238E27FC236}">
                <a16:creationId xmlns:a16="http://schemas.microsoft.com/office/drawing/2014/main" id="{4DC669B2-F98D-3A45-B948-D7D901FE9808}"/>
              </a:ext>
            </a:extLst>
          </p:cNvPr>
          <p:cNvSpPr/>
          <p:nvPr/>
        </p:nvSpPr>
        <p:spPr>
          <a:xfrm>
            <a:off x="6850251" y="1521495"/>
            <a:ext cx="2092270" cy="5113917"/>
          </a:xfrm>
          <a:prstGeom prst="rect">
            <a:avLst/>
          </a:prstGeom>
          <a:solidFill>
            <a:schemeClr val="lt1"/>
          </a:solidFill>
          <a:ln>
            <a:noFill/>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
        <p:nvSpPr>
          <p:cNvPr id="7" name="Google Shape;602;p44">
            <a:extLst>
              <a:ext uri="{FF2B5EF4-FFF2-40B4-BE49-F238E27FC236}">
                <a16:creationId xmlns:a16="http://schemas.microsoft.com/office/drawing/2014/main" id="{8B1272FF-EB45-234D-8038-026C78D69C71}"/>
              </a:ext>
            </a:extLst>
          </p:cNvPr>
          <p:cNvSpPr txBox="1">
            <a:spLocks/>
          </p:cNvSpPr>
          <p:nvPr/>
        </p:nvSpPr>
        <p:spPr>
          <a:xfrm>
            <a:off x="8764290" y="2203157"/>
            <a:ext cx="2882684" cy="1609522"/>
          </a:xfrm>
          <a:prstGeom prst="roundRect">
            <a:avLst/>
          </a:prstGeom>
          <a:solidFill>
            <a:schemeClr val="bg1">
              <a:lumMod val="95000"/>
            </a:schemeClr>
          </a:solidFill>
          <a:ln>
            <a:noFill/>
          </a:ln>
        </p:spPr>
        <p:txBody>
          <a:bodyPr spcFirstLastPara="1" vert="horz" wrap="square" lIns="9144" tIns="45700" rIns="9144"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SzPts val="2000"/>
              <a:buNone/>
            </a:pPr>
            <a:r>
              <a:rPr lang="en-US" sz="2000" i="1" dirty="0"/>
              <a:t>TableILP scores 54% on “IR-hard” questions </a:t>
            </a:r>
            <a:br>
              <a:rPr lang="en-US" sz="2000" i="1" dirty="0"/>
            </a:br>
            <a:r>
              <a:rPr lang="en-US" sz="1600" i="1" dirty="0"/>
              <a:t>(random guessing = 25%)</a:t>
            </a:r>
            <a:endParaRPr lang="en-US" sz="1800" i="1" dirty="0"/>
          </a:p>
        </p:txBody>
      </p:sp>
      <p:sp>
        <p:nvSpPr>
          <p:cNvPr id="9" name="Google Shape;602;p44">
            <a:extLst>
              <a:ext uri="{FF2B5EF4-FFF2-40B4-BE49-F238E27FC236}">
                <a16:creationId xmlns:a16="http://schemas.microsoft.com/office/drawing/2014/main" id="{4D7EB2D7-1253-8748-9531-5C48683931D5}"/>
              </a:ext>
            </a:extLst>
          </p:cNvPr>
          <p:cNvSpPr txBox="1">
            <a:spLocks/>
          </p:cNvSpPr>
          <p:nvPr/>
        </p:nvSpPr>
        <p:spPr>
          <a:xfrm>
            <a:off x="8764291" y="4079572"/>
            <a:ext cx="2882684" cy="1675293"/>
          </a:xfrm>
          <a:prstGeom prst="roundRect">
            <a:avLst/>
          </a:prstGeom>
          <a:solidFill>
            <a:schemeClr val="bg1">
              <a:lumMod val="95000"/>
            </a:schemeClr>
          </a:solidFill>
          <a:ln>
            <a:noFill/>
          </a:ln>
        </p:spPr>
        <p:txBody>
          <a:bodyPr spcFirstLastPara="1" vert="horz" wrap="square" lIns="9144" tIns="45700" rIns="9144"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i="1" dirty="0">
                <a:latin typeface="Merriweather Sans" panose="02000503060000020004" pitchFamily="2" charset="77"/>
              </a:rPr>
              <a:t>Ensemble performs </a:t>
            </a:r>
            <a:br>
              <a:rPr lang="en-US" sz="2000" i="1" dirty="0">
                <a:latin typeface="Merriweather Sans" panose="02000503060000020004" pitchFamily="2" charset="77"/>
              </a:rPr>
            </a:br>
            <a:r>
              <a:rPr lang="en-US" sz="2000" i="1" dirty="0">
                <a:latin typeface="Merriweather Sans" panose="02000503060000020004" pitchFamily="2" charset="77"/>
              </a:rPr>
              <a:t>8-10% higher than </a:t>
            </a:r>
            <a:br>
              <a:rPr lang="en-US" sz="2000" i="1" dirty="0">
                <a:latin typeface="Merriweather Sans" panose="02000503060000020004" pitchFamily="2" charset="77"/>
              </a:rPr>
            </a:br>
            <a:r>
              <a:rPr lang="en-US" sz="2000" i="1" dirty="0">
                <a:latin typeface="Merriweather Sans" panose="02000503060000020004" pitchFamily="2" charset="77"/>
              </a:rPr>
              <a:t>IR baselines</a:t>
            </a:r>
          </a:p>
        </p:txBody>
      </p:sp>
      <p:sp>
        <p:nvSpPr>
          <p:cNvPr id="11" name="Rounded Rectangular Callout 10">
            <a:extLst>
              <a:ext uri="{FF2B5EF4-FFF2-40B4-BE49-F238E27FC236}">
                <a16:creationId xmlns:a16="http://schemas.microsoft.com/office/drawing/2014/main" id="{F5BA8CCF-2C84-9943-869C-AA8FA1078F83}"/>
              </a:ext>
            </a:extLst>
          </p:cNvPr>
          <p:cNvSpPr/>
          <p:nvPr/>
        </p:nvSpPr>
        <p:spPr>
          <a:xfrm>
            <a:off x="9109791" y="6028590"/>
            <a:ext cx="2092270" cy="555924"/>
          </a:xfrm>
          <a:prstGeom prst="wedgeRoundRectCallout">
            <a:avLst>
              <a:gd name="adj1" fmla="val -72567"/>
              <a:gd name="adj2" fmla="val -17204"/>
              <a:gd name="adj3" fmla="val 16667"/>
            </a:avLst>
          </a:prstGeom>
          <a:solidFill>
            <a:schemeClr val="bg1">
              <a:lumMod val="95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atin typeface="Merriweather Sans" panose="02000503060000020004" pitchFamily="2" charset="77"/>
              </a:rPr>
              <a:t>[CEKSTT</a:t>
            </a:r>
            <a:r>
              <a:rPr lang="en-US" b="1" dirty="0">
                <a:solidFill>
                  <a:srgbClr val="1360B2"/>
                </a:solidFill>
                <a:latin typeface="Merriweather Sans" panose="02000503060000020004" pitchFamily="2" charset="77"/>
              </a:rPr>
              <a:t>K</a:t>
            </a:r>
            <a:r>
              <a:rPr lang="en-US" dirty="0">
                <a:latin typeface="Merriweather Sans" panose="02000503060000020004" pitchFamily="2" charset="77"/>
              </a:rPr>
              <a:t>’16]</a:t>
            </a:r>
          </a:p>
        </p:txBody>
      </p:sp>
    </p:spTree>
    <p:extLst>
      <p:ext uri="{BB962C8B-B14F-4D97-AF65-F5344CB8AC3E}">
        <p14:creationId xmlns:p14="http://schemas.microsoft.com/office/powerpoint/2010/main" val="404127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6"/>
                                        </p:tgtEl>
                                      </p:cBhvr>
                                    </p:animEffect>
                                    <p:set>
                                      <p:cBhvr>
                                        <p:cTn id="11" dur="1" fill="hold">
                                          <p:stCondLst>
                                            <p:cond delay="500"/>
                                          </p:stCondLst>
                                        </p:cTn>
                                        <p:tgtEl>
                                          <p:spTgt spid="6"/>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9" grpId="0" animBg="1"/>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 Experimental results </a:t>
            </a:r>
            <a:r>
              <a:rPr lang="en-US" sz="2800" dirty="0">
                <a:latin typeface="Futura Medium" charset="0"/>
                <a:ea typeface="Futura Medium" charset="0"/>
                <a:cs typeface="Futura Medium" charset="0"/>
              </a:rPr>
              <a:t>[</a:t>
            </a:r>
            <a:r>
              <a:rPr lang="en-US" sz="2800" b="1" dirty="0">
                <a:solidFill>
                  <a:srgbClr val="0070C0"/>
                </a:solidFill>
                <a:latin typeface="Futura Medium" charset="0"/>
                <a:ea typeface="Futura Medium" charset="0"/>
                <a:cs typeface="Futura Medium" charset="0"/>
              </a:rPr>
              <a:t>K</a:t>
            </a:r>
            <a:r>
              <a:rPr lang="en-US" sz="2800" dirty="0">
                <a:latin typeface="Futura Medium" charset="0"/>
                <a:ea typeface="Futura Medium" charset="0"/>
                <a:cs typeface="Futura Medium" charset="0"/>
              </a:rPr>
              <a:t>KSR’16]</a:t>
            </a:r>
            <a:endParaRPr lang="en-US" dirty="0"/>
          </a:p>
        </p:txBody>
      </p:sp>
      <p:sp>
        <p:nvSpPr>
          <p:cNvPr id="4" name="Slide Number Placeholder 3"/>
          <p:cNvSpPr>
            <a:spLocks noGrp="1"/>
          </p:cNvSpPr>
          <p:nvPr>
            <p:ph type="sldNum" sz="quarter" idx="12"/>
          </p:nvPr>
        </p:nvSpPr>
        <p:spPr/>
        <p:txBody>
          <a:bodyPr/>
          <a:lstStyle/>
          <a:p>
            <a:fld id="{2950F06C-DC55-49E8-966D-651E62CB7ADF}" type="slidenum">
              <a:rPr lang="en-US" smtClean="0"/>
              <a:pPr/>
              <a:t>59</a:t>
            </a:fld>
            <a:endParaRPr lang="en-US"/>
          </a:p>
        </p:txBody>
      </p:sp>
      <p:sp>
        <p:nvSpPr>
          <p:cNvPr id="7" name="Content Placeholder 2"/>
          <p:cNvSpPr txBox="1">
            <a:spLocks/>
          </p:cNvSpPr>
          <p:nvPr/>
        </p:nvSpPr>
        <p:spPr>
          <a:xfrm>
            <a:off x="8436428" y="3327093"/>
            <a:ext cx="3548743" cy="14250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Aft>
                <a:spcPts val="600"/>
              </a:spcAft>
              <a:buFont typeface="Wingdings" charset="2"/>
              <a:buNone/>
            </a:pPr>
            <a:endParaRPr lang="en-US" sz="2000" dirty="0"/>
          </a:p>
        </p:txBody>
      </p:sp>
      <p:grpSp>
        <p:nvGrpSpPr>
          <p:cNvPr id="9" name="Group 8"/>
          <p:cNvGrpSpPr/>
          <p:nvPr/>
        </p:nvGrpSpPr>
        <p:grpSpPr>
          <a:xfrm>
            <a:off x="975194" y="1752594"/>
            <a:ext cx="7461234" cy="4663525"/>
            <a:chOff x="975194" y="2079171"/>
            <a:chExt cx="7461234" cy="4663525"/>
          </a:xfrm>
        </p:grpSpPr>
        <p:pic>
          <p:nvPicPr>
            <p:cNvPr id="6" name="Picture 5" descr="Untitled.png"/>
            <p:cNvPicPr>
              <a:picLocks noChangeAspect="1"/>
            </p:cNvPicPr>
            <p:nvPr/>
          </p:nvPicPr>
          <p:blipFill rotWithShape="1">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a:ext>
              </a:extLst>
            </a:blip>
            <a:srcRect l="990" t="13042" r="2956" b="6005"/>
            <a:stretch/>
          </p:blipFill>
          <p:spPr>
            <a:xfrm>
              <a:off x="975194" y="2079171"/>
              <a:ext cx="7461234" cy="4643327"/>
            </a:xfrm>
            <a:prstGeom prst="rect">
              <a:avLst/>
            </a:prstGeom>
            <a:ln>
              <a:noFill/>
            </a:ln>
          </p:spPr>
        </p:pic>
        <p:sp>
          <p:nvSpPr>
            <p:cNvPr id="8" name="Rectangle 7"/>
            <p:cNvSpPr/>
            <p:nvPr/>
          </p:nvSpPr>
          <p:spPr>
            <a:xfrm>
              <a:off x="6662884" y="6350981"/>
              <a:ext cx="1020792" cy="391715"/>
            </a:xfrm>
            <a:prstGeom prst="rect">
              <a:avLst/>
            </a:prstGeom>
            <a:solidFill>
              <a:schemeClr val="bg1"/>
            </a:solidFill>
          </p:spPr>
          <p:txBody>
            <a:bodyPr wrap="none">
              <a:spAutoFit/>
            </a:bodyPr>
            <a:lstStyle/>
            <a:p>
              <a:r>
                <a:rPr lang="en-US" sz="2200" dirty="0"/>
                <a:t>TableILP</a:t>
              </a:r>
            </a:p>
          </p:txBody>
        </p:sp>
      </p:grpSp>
      <p:sp>
        <p:nvSpPr>
          <p:cNvPr id="10" name="Google Shape;602;p44">
            <a:extLst>
              <a:ext uri="{FF2B5EF4-FFF2-40B4-BE49-F238E27FC236}">
                <a16:creationId xmlns:a16="http://schemas.microsoft.com/office/drawing/2014/main" id="{4302E033-74DC-014D-9597-9F11755D5DF5}"/>
              </a:ext>
            </a:extLst>
          </p:cNvPr>
          <p:cNvSpPr txBox="1">
            <a:spLocks/>
          </p:cNvSpPr>
          <p:nvPr/>
        </p:nvSpPr>
        <p:spPr>
          <a:xfrm>
            <a:off x="8500719" y="2520441"/>
            <a:ext cx="3420159" cy="2795477"/>
          </a:xfrm>
          <a:prstGeom prst="roundRect">
            <a:avLst/>
          </a:prstGeom>
          <a:solidFill>
            <a:schemeClr val="bg1">
              <a:lumMod val="95000"/>
            </a:schemeClr>
          </a:solid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b="1" i="1" dirty="0"/>
              <a:t>TableILP is substantially better than IR &amp; MLN</a:t>
            </a:r>
            <a:r>
              <a:rPr lang="en-US" sz="2000" i="1" dirty="0"/>
              <a:t>, when given knowledge derived from the same, domain-targeted sources. </a:t>
            </a:r>
          </a:p>
        </p:txBody>
      </p:sp>
    </p:spTree>
    <p:custDataLst>
      <p:tags r:id="rId1"/>
    </p:custDataLst>
    <p:extLst>
      <p:ext uri="{BB962C8B-B14F-4D97-AF65-F5344CB8AC3E}">
        <p14:creationId xmlns:p14="http://schemas.microsoft.com/office/powerpoint/2010/main" val="1598107682"/>
      </p:ext>
    </p:extLst>
  </p:cSld>
  <p:clrMapOvr>
    <a:masterClrMapping/>
  </p:clrMapOvr>
  <mc:AlternateContent xmlns:mc="http://schemas.openxmlformats.org/markup-compatibility/2006" xmlns:p14="http://schemas.microsoft.com/office/powerpoint/2010/main">
    <mc:Choice Requires="p14">
      <p:transition spd="slow" p14:dur="2000" advTm="31143"/>
    </mc:Choice>
    <mc:Fallback xmlns="">
      <p:transition spd="slow" advTm="311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9868CB-FD85-0D45-AA9E-C10600D92EC3}"/>
              </a:ext>
            </a:extLst>
          </p:cNvPr>
          <p:cNvSpPr>
            <a:spLocks noGrp="1"/>
          </p:cNvSpPr>
          <p:nvPr>
            <p:ph type="sldNum" sz="quarter" idx="12"/>
          </p:nvPr>
        </p:nvSpPr>
        <p:spPr/>
        <p:txBody>
          <a:bodyPr/>
          <a:lstStyle/>
          <a:p>
            <a:fld id="{86B4B35C-345F-9846-8E6A-29269C850829}" type="slidenum">
              <a:rPr lang="en-US" smtClean="0"/>
              <a:pPr/>
              <a:t>6</a:t>
            </a:fld>
            <a:endParaRPr lang="en-US" dirty="0"/>
          </a:p>
        </p:txBody>
      </p:sp>
      <p:sp>
        <p:nvSpPr>
          <p:cNvPr id="4" name="Title 3">
            <a:extLst>
              <a:ext uri="{FF2B5EF4-FFF2-40B4-BE49-F238E27FC236}">
                <a16:creationId xmlns:a16="http://schemas.microsoft.com/office/drawing/2014/main" id="{ED409147-67F2-DC4E-8FF1-A92164E1F2D5}"/>
              </a:ext>
            </a:extLst>
          </p:cNvPr>
          <p:cNvSpPr>
            <a:spLocks noGrp="1"/>
          </p:cNvSpPr>
          <p:nvPr>
            <p:ph type="title"/>
          </p:nvPr>
        </p:nvSpPr>
        <p:spPr/>
        <p:txBody>
          <a:bodyPr/>
          <a:lstStyle/>
          <a:p>
            <a:r>
              <a:rPr lang="en-US" dirty="0"/>
              <a:t>Challenges: Reading between the lines</a:t>
            </a:r>
          </a:p>
        </p:txBody>
      </p:sp>
      <p:sp>
        <p:nvSpPr>
          <p:cNvPr id="18" name="Content Placeholder 2">
            <a:extLst>
              <a:ext uri="{FF2B5EF4-FFF2-40B4-BE49-F238E27FC236}">
                <a16:creationId xmlns:a16="http://schemas.microsoft.com/office/drawing/2014/main" id="{77D9378F-9F59-934F-B848-0E1AB5A6250B}"/>
              </a:ext>
            </a:extLst>
          </p:cNvPr>
          <p:cNvSpPr>
            <a:spLocks noGrp="1"/>
          </p:cNvSpPr>
          <p:nvPr>
            <p:ph idx="1"/>
          </p:nvPr>
        </p:nvSpPr>
        <p:spPr>
          <a:xfrm>
            <a:off x="419100" y="1584324"/>
            <a:ext cx="11394948" cy="5273675"/>
          </a:xfrm>
        </p:spPr>
        <p:txBody>
          <a:bodyPr>
            <a:normAutofit/>
          </a:bodyPr>
          <a:lstStyle/>
          <a:p>
            <a:r>
              <a:rPr lang="en-US" dirty="0"/>
              <a:t>Lots of understanding is </a:t>
            </a:r>
            <a:r>
              <a:rPr lang="en-US" u="sng" dirty="0"/>
              <a:t>only</a:t>
            </a:r>
            <a:r>
              <a:rPr lang="en-US" dirty="0"/>
              <a:t> implied from text. </a:t>
            </a:r>
          </a:p>
          <a:p>
            <a:endParaRPr lang="en-US" dirty="0"/>
          </a:p>
          <a:p>
            <a:pPr marL="1371600" lvl="3" indent="0">
              <a:buNone/>
            </a:pPr>
            <a:endParaRPr lang="en-US" dirty="0"/>
          </a:p>
          <a:p>
            <a:pPr marL="457200" lvl="1" indent="0">
              <a:buNone/>
            </a:pPr>
            <a:endParaRPr lang="en-US" sz="2000" i="1" dirty="0">
              <a:solidFill>
                <a:srgbClr val="1360B2"/>
              </a:solidFill>
            </a:endParaRPr>
          </a:p>
          <a:p>
            <a:pPr lvl="1"/>
            <a:r>
              <a:rPr lang="en-US" sz="2000" i="1" dirty="0">
                <a:solidFill>
                  <a:schemeClr val="accent6">
                    <a:lumMod val="50000"/>
                  </a:schemeClr>
                </a:solidFill>
              </a:rPr>
              <a:t>Their heroin use started way before their death. </a:t>
            </a:r>
          </a:p>
          <a:p>
            <a:pPr lvl="1"/>
            <a:r>
              <a:rPr lang="en-US" sz="2000" i="1" dirty="0">
                <a:solidFill>
                  <a:schemeClr val="accent6">
                    <a:lumMod val="50000"/>
                  </a:schemeClr>
                </a:solidFill>
              </a:rPr>
              <a:t>300 died individually, in different places. </a:t>
            </a:r>
          </a:p>
          <a:p>
            <a:pPr lvl="1"/>
            <a:r>
              <a:rPr lang="en-US" sz="2000" i="1" dirty="0">
                <a:solidFill>
                  <a:schemeClr val="accent6">
                    <a:lumMod val="50000"/>
                  </a:schemeClr>
                </a:solidFill>
              </a:rPr>
              <a:t>Heroin intake is an individual choice. </a:t>
            </a:r>
          </a:p>
          <a:p>
            <a:pPr lvl="1"/>
            <a:r>
              <a:rPr lang="mr-IN" sz="2000" i="1" dirty="0">
                <a:solidFill>
                  <a:schemeClr val="accent6">
                    <a:lumMod val="50000"/>
                  </a:schemeClr>
                </a:solidFill>
              </a:rPr>
              <a:t>…</a:t>
            </a:r>
            <a:r>
              <a:rPr lang="en-US" sz="2000" i="1" dirty="0">
                <a:solidFill>
                  <a:schemeClr val="accent6">
                    <a:lumMod val="50000"/>
                  </a:schemeClr>
                </a:solidFill>
              </a:rPr>
              <a:t> </a:t>
            </a:r>
          </a:p>
        </p:txBody>
      </p:sp>
      <p:grpSp>
        <p:nvGrpSpPr>
          <p:cNvPr id="28" name="Group 27">
            <a:extLst>
              <a:ext uri="{FF2B5EF4-FFF2-40B4-BE49-F238E27FC236}">
                <a16:creationId xmlns:a16="http://schemas.microsoft.com/office/drawing/2014/main" id="{B12F2459-43AA-8148-86E6-E72F6E2B9F70}"/>
              </a:ext>
            </a:extLst>
          </p:cNvPr>
          <p:cNvGrpSpPr/>
          <p:nvPr/>
        </p:nvGrpSpPr>
        <p:grpSpPr>
          <a:xfrm>
            <a:off x="7631455" y="4268523"/>
            <a:ext cx="3807454" cy="990680"/>
            <a:chOff x="7120042" y="4836560"/>
            <a:chExt cx="3807454" cy="990680"/>
          </a:xfrm>
        </p:grpSpPr>
        <p:sp>
          <p:nvSpPr>
            <p:cNvPr id="29" name="Rounded Rectangular Callout 28">
              <a:extLst>
                <a:ext uri="{FF2B5EF4-FFF2-40B4-BE49-F238E27FC236}">
                  <a16:creationId xmlns:a16="http://schemas.microsoft.com/office/drawing/2014/main" id="{C5B2B0FF-87A5-D341-8365-C93CB825DEA6}"/>
                </a:ext>
              </a:extLst>
            </p:cNvPr>
            <p:cNvSpPr/>
            <p:nvPr/>
          </p:nvSpPr>
          <p:spPr>
            <a:xfrm>
              <a:off x="7205012" y="4836560"/>
              <a:ext cx="3526051" cy="635082"/>
            </a:xfrm>
            <a:prstGeom prst="wedgeRoundRectCallout">
              <a:avLst>
                <a:gd name="adj1" fmla="val -63299"/>
                <a:gd name="adj2" fmla="val 13027"/>
                <a:gd name="adj3" fmla="val 16667"/>
              </a:avLst>
            </a:prstGeom>
            <a:solidFill>
              <a:schemeClr val="accent6">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i="1" dirty="0">
                  <a:latin typeface="Merriweather Sans" charset="0"/>
                  <a:ea typeface="Merriweather Sans" charset="0"/>
                  <a:cs typeface="Merriweather Sans" charset="0"/>
                </a:rPr>
                <a:t>Common-sense understanding</a:t>
              </a:r>
            </a:p>
          </p:txBody>
        </p:sp>
        <p:sp>
          <p:nvSpPr>
            <p:cNvPr id="30" name="Rectangle 29">
              <a:extLst>
                <a:ext uri="{FF2B5EF4-FFF2-40B4-BE49-F238E27FC236}">
                  <a16:creationId xmlns:a16="http://schemas.microsoft.com/office/drawing/2014/main" id="{A17F5E80-D097-3040-AF67-1FF1A783F8B9}"/>
                </a:ext>
              </a:extLst>
            </p:cNvPr>
            <p:cNvSpPr/>
            <p:nvPr/>
          </p:nvSpPr>
          <p:spPr>
            <a:xfrm>
              <a:off x="7120042" y="5504075"/>
              <a:ext cx="3807454" cy="323165"/>
            </a:xfrm>
            <a:prstGeom prst="rect">
              <a:avLst/>
            </a:prstGeom>
          </p:spPr>
          <p:txBody>
            <a:bodyPr wrap="none">
              <a:spAutoFit/>
            </a:bodyPr>
            <a:lstStyle/>
            <a:p>
              <a:pPr algn="ctr"/>
              <a:r>
                <a:rPr lang="en-US" sz="1500" dirty="0">
                  <a:solidFill>
                    <a:schemeClr val="bg1">
                      <a:lumMod val="50000"/>
                    </a:schemeClr>
                  </a:solidFill>
                  <a:latin typeface="Merriweather Sans" charset="0"/>
                  <a:ea typeface="Merriweather Sans" charset="0"/>
                  <a:cs typeface="Merriweather Sans" charset="0"/>
                </a:rPr>
                <a:t>[Aristotle; Avicenna; Descartes; others]</a:t>
              </a:r>
            </a:p>
          </p:txBody>
        </p:sp>
      </p:grpSp>
      <p:grpSp>
        <p:nvGrpSpPr>
          <p:cNvPr id="32" name="Group 31">
            <a:extLst>
              <a:ext uri="{FF2B5EF4-FFF2-40B4-BE49-F238E27FC236}">
                <a16:creationId xmlns:a16="http://schemas.microsoft.com/office/drawing/2014/main" id="{04387046-48D1-794D-871C-0AD148D7D13D}"/>
              </a:ext>
            </a:extLst>
          </p:cNvPr>
          <p:cNvGrpSpPr/>
          <p:nvPr/>
        </p:nvGrpSpPr>
        <p:grpSpPr>
          <a:xfrm>
            <a:off x="2106755" y="2438732"/>
            <a:ext cx="7865134" cy="1143739"/>
            <a:chOff x="2106755" y="2438732"/>
            <a:chExt cx="7865134" cy="1143739"/>
          </a:xfrm>
        </p:grpSpPr>
        <p:sp>
          <p:nvSpPr>
            <p:cNvPr id="19" name="Rounded Rectangle 18">
              <a:extLst>
                <a:ext uri="{FF2B5EF4-FFF2-40B4-BE49-F238E27FC236}">
                  <a16:creationId xmlns:a16="http://schemas.microsoft.com/office/drawing/2014/main" id="{BA9D5871-2076-CA40-9CD5-BB9144D9EAA2}"/>
                </a:ext>
              </a:extLst>
            </p:cNvPr>
            <p:cNvSpPr/>
            <p:nvPr/>
          </p:nvSpPr>
          <p:spPr>
            <a:xfrm>
              <a:off x="2106755" y="2438732"/>
              <a:ext cx="7626350" cy="1143739"/>
            </a:xfrm>
            <a:prstGeom prst="round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bIns="91440" rtlCol="0" anchor="ctr"/>
            <a:lstStyle/>
            <a:p>
              <a:pPr algn="ctr">
                <a:lnSpc>
                  <a:spcPct val="150000"/>
                </a:lnSpc>
                <a:spcAft>
                  <a:spcPts val="600"/>
                </a:spcAft>
              </a:pPr>
              <a:r>
                <a:rPr lang="en-US" sz="2400" i="1" dirty="0">
                  <a:latin typeface="Merriweather Sans" charset="0"/>
                  <a:ea typeface="Merriweather Sans" charset="0"/>
                  <a:cs typeface="Merriweather Sans" charset="0"/>
                </a:rPr>
                <a:t>“</a:t>
              </a:r>
              <a:r>
                <a:rPr lang="en-US" sz="2400" dirty="0">
                  <a:latin typeface="Merriweather Sans" charset="0"/>
                  <a:ea typeface="Merriweather Sans" charset="0"/>
                  <a:cs typeface="Merriweather Sans" charset="0"/>
                </a:rPr>
                <a:t>300 people are dying from </a:t>
              </a:r>
              <a:br>
                <a:rPr lang="en-US" sz="2400" dirty="0">
                  <a:latin typeface="Merriweather Sans" charset="0"/>
                  <a:ea typeface="Merriweather Sans" charset="0"/>
                  <a:cs typeface="Merriweather Sans" charset="0"/>
                </a:rPr>
              </a:br>
              <a:r>
                <a:rPr lang="en-US" sz="2400" dirty="0">
                  <a:latin typeface="Merriweather Sans" charset="0"/>
                  <a:ea typeface="Merriweather Sans" charset="0"/>
                  <a:cs typeface="Merriweather Sans" charset="0"/>
                </a:rPr>
                <a:t>heroin overdoses a week in this country</a:t>
              </a:r>
              <a:r>
                <a:rPr lang="en-US" sz="2400" i="1" dirty="0">
                  <a:latin typeface="Merriweather Sans" charset="0"/>
                  <a:ea typeface="Merriweather Sans" charset="0"/>
                  <a:cs typeface="Merriweather Sans" charset="0"/>
                </a:rPr>
                <a:t>”</a:t>
              </a:r>
            </a:p>
          </p:txBody>
        </p:sp>
        <p:pic>
          <p:nvPicPr>
            <p:cNvPr id="31" name="Picture 30">
              <a:extLst>
                <a:ext uri="{FF2B5EF4-FFF2-40B4-BE49-F238E27FC236}">
                  <a16:creationId xmlns:a16="http://schemas.microsoft.com/office/drawing/2014/main" id="{FD3CF1D4-8A83-BF47-B819-B33B7DACE76B}"/>
                </a:ext>
              </a:extLst>
            </p:cNvPr>
            <p:cNvPicPr>
              <a:picLocks noChangeAspect="1"/>
            </p:cNvPicPr>
            <p:nvPr/>
          </p:nvPicPr>
          <p:blipFill>
            <a:blip r:embed="rId3"/>
            <a:stretch>
              <a:fillRect/>
            </a:stretch>
          </p:blipFill>
          <p:spPr>
            <a:xfrm>
              <a:off x="9299341" y="2684942"/>
              <a:ext cx="672548" cy="672548"/>
            </a:xfrm>
            <a:prstGeom prst="rect">
              <a:avLst/>
            </a:prstGeom>
          </p:spPr>
        </p:pic>
      </p:grpSp>
    </p:spTree>
    <p:extLst>
      <p:ext uri="{BB962C8B-B14F-4D97-AF65-F5344CB8AC3E}">
        <p14:creationId xmlns:p14="http://schemas.microsoft.com/office/powerpoint/2010/main" val="39799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xEl>
                                              <p:pRg st="4" end="4"/>
                                            </p:txEl>
                                          </p:spTgt>
                                        </p:tgtEl>
                                        <p:attrNameLst>
                                          <p:attrName>style.visibility</p:attrName>
                                        </p:attrNameLst>
                                      </p:cBhvr>
                                      <p:to>
                                        <p:strVal val="visible"/>
                                      </p:to>
                                    </p:set>
                                    <p:animEffect transition="in" filter="fade">
                                      <p:cBhvr>
                                        <p:cTn id="16" dur="500"/>
                                        <p:tgtEl>
                                          <p:spTgt spid="18">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xEl>
                                              <p:pRg st="5" end="5"/>
                                            </p:txEl>
                                          </p:spTgt>
                                        </p:tgtEl>
                                        <p:attrNameLst>
                                          <p:attrName>style.visibility</p:attrName>
                                        </p:attrNameLst>
                                      </p:cBhvr>
                                      <p:to>
                                        <p:strVal val="visible"/>
                                      </p:to>
                                    </p:set>
                                    <p:animEffect transition="in" filter="fade">
                                      <p:cBhvr>
                                        <p:cTn id="21" dur="500"/>
                                        <p:tgtEl>
                                          <p:spTgt spid="18">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xEl>
                                              <p:pRg st="6" end="6"/>
                                            </p:txEl>
                                          </p:spTgt>
                                        </p:tgtEl>
                                        <p:attrNameLst>
                                          <p:attrName>style.visibility</p:attrName>
                                        </p:attrNameLst>
                                      </p:cBhvr>
                                      <p:to>
                                        <p:strVal val="visible"/>
                                      </p:to>
                                    </p:set>
                                    <p:animEffect transition="in" filter="fade">
                                      <p:cBhvr>
                                        <p:cTn id="26" dur="500"/>
                                        <p:tgtEl>
                                          <p:spTgt spid="18">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xEl>
                                              <p:pRg st="7" end="7"/>
                                            </p:txEl>
                                          </p:spTgt>
                                        </p:tgtEl>
                                        <p:attrNameLst>
                                          <p:attrName>style.visibility</p:attrName>
                                        </p:attrNameLst>
                                      </p:cBhvr>
                                      <p:to>
                                        <p:strVal val="visible"/>
                                      </p:to>
                                    </p:set>
                                    <p:animEffect transition="in" filter="fade">
                                      <p:cBhvr>
                                        <p:cTn id="29" dur="500"/>
                                        <p:tgtEl>
                                          <p:spTgt spid="18">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621"/>
        <p:cNvGrpSpPr/>
        <p:nvPr/>
      </p:nvGrpSpPr>
      <p:grpSpPr>
        <a:xfrm>
          <a:off x="0" y="0"/>
          <a:ext cx="0" cy="0"/>
          <a:chOff x="0" y="0"/>
          <a:chExt cx="0" cy="0"/>
        </a:xfrm>
      </p:grpSpPr>
      <p:sp>
        <p:nvSpPr>
          <p:cNvPr id="622" name="Google Shape;622;p46"/>
          <p:cNvSpPr txBox="1">
            <a:spLocks noGrp="1"/>
          </p:cNvSpPr>
          <p:nvPr>
            <p:ph type="title"/>
          </p:nvPr>
        </p:nvSpPr>
        <p:spPr>
          <a:xfrm>
            <a:off x="1524000" y="0"/>
            <a:ext cx="9144000" cy="533400"/>
          </a:xfrm>
          <a:prstGeom prst="rect">
            <a:avLst/>
          </a:prstGeom>
          <a:solidFill>
            <a:srgbClr val="083D7E"/>
          </a:solidFill>
          <a:ln>
            <a:noFill/>
          </a:ln>
        </p:spPr>
        <p:txBody>
          <a:bodyPr spcFirstLastPara="1" vert="horz" wrap="square" lIns="91425" tIns="45700" rIns="91425" bIns="45700" rtlCol="0" anchor="ctr" anchorCtr="0">
            <a:noAutofit/>
          </a:bodyPr>
          <a:lstStyle/>
          <a:p>
            <a:r>
              <a:rPr lang="en-US"/>
              <a:t> ILP Complexity, Scalability</a:t>
            </a:r>
            <a:endParaRPr/>
          </a:p>
        </p:txBody>
      </p:sp>
      <p:sp>
        <p:nvSpPr>
          <p:cNvPr id="623" name="Google Shape;623;p46"/>
          <p:cNvSpPr txBox="1">
            <a:spLocks noGrp="1"/>
          </p:cNvSpPr>
          <p:nvPr>
            <p:ph type="body" idx="1"/>
          </p:nvPr>
        </p:nvSpPr>
        <p:spPr>
          <a:xfrm>
            <a:off x="1905000" y="762001"/>
            <a:ext cx="8382000" cy="5410199"/>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SzPts val="2000"/>
            </a:pPr>
            <a:r>
              <a:rPr lang="en-US" sz="2000"/>
              <a:t>~50 high-level constraints</a:t>
            </a:r>
            <a:endParaRPr/>
          </a:p>
          <a:p>
            <a:pPr marL="342900" indent="-215900">
              <a:spcBef>
                <a:spcPts val="400"/>
              </a:spcBef>
              <a:buSzPts val="2000"/>
              <a:buNone/>
            </a:pPr>
            <a:endParaRPr sz="2000"/>
          </a:p>
          <a:p>
            <a:pPr marL="342900" indent="-215900">
              <a:spcBef>
                <a:spcPts val="400"/>
              </a:spcBef>
              <a:buSzPts val="2000"/>
              <a:buNone/>
            </a:pPr>
            <a:endParaRPr sz="2000"/>
          </a:p>
          <a:p>
            <a:pPr marL="342900" indent="-215900">
              <a:spcBef>
                <a:spcPts val="400"/>
              </a:spcBef>
              <a:buSzPts val="2000"/>
              <a:buNone/>
            </a:pPr>
            <a:endParaRPr sz="2000"/>
          </a:p>
          <a:p>
            <a:pPr marL="342900" indent="-215900">
              <a:spcBef>
                <a:spcPts val="400"/>
              </a:spcBef>
              <a:buSzPts val="2000"/>
              <a:buNone/>
            </a:pPr>
            <a:endParaRPr sz="2000"/>
          </a:p>
          <a:p>
            <a:pPr marL="342900" indent="-215900">
              <a:spcBef>
                <a:spcPts val="400"/>
              </a:spcBef>
              <a:buSzPts val="2000"/>
              <a:buNone/>
            </a:pPr>
            <a:endParaRPr sz="2000"/>
          </a:p>
          <a:p>
            <a:pPr marL="342900" indent="-215900">
              <a:spcBef>
                <a:spcPts val="400"/>
              </a:spcBef>
              <a:buSzPts val="2000"/>
              <a:buNone/>
            </a:pPr>
            <a:endParaRPr sz="2000"/>
          </a:p>
          <a:p>
            <a:pPr marL="342900" indent="-215900">
              <a:spcBef>
                <a:spcPts val="400"/>
              </a:spcBef>
              <a:buSzPts val="2000"/>
              <a:buNone/>
            </a:pPr>
            <a:endParaRPr sz="2000"/>
          </a:p>
          <a:p>
            <a:pPr marL="342900" indent="-215900">
              <a:spcBef>
                <a:spcPts val="400"/>
              </a:spcBef>
              <a:buSzPts val="2000"/>
              <a:buNone/>
            </a:pPr>
            <a:endParaRPr sz="2000"/>
          </a:p>
          <a:p>
            <a:pPr marL="0" indent="0">
              <a:spcBef>
                <a:spcPts val="400"/>
              </a:spcBef>
              <a:buSzPts val="2000"/>
              <a:buNone/>
            </a:pPr>
            <a:endParaRPr sz="2000"/>
          </a:p>
          <a:p>
            <a:pPr marL="342900" indent="-342900">
              <a:spcBef>
                <a:spcPts val="400"/>
              </a:spcBef>
              <a:buSzPts val="2000"/>
            </a:pPr>
            <a:r>
              <a:rPr lang="en-US" sz="2000"/>
              <a:t>Speed: </a:t>
            </a:r>
            <a:r>
              <a:rPr lang="en-US" sz="2000" b="1"/>
              <a:t>4 sec</a:t>
            </a:r>
            <a:r>
              <a:rPr lang="en-US" sz="2000"/>
              <a:t> per question, reasoning over 140 rows across 7 tables</a:t>
            </a:r>
            <a:endParaRPr sz="2000"/>
          </a:p>
          <a:p>
            <a:pPr marL="742950" lvl="1" indent="-285750">
              <a:spcBef>
                <a:spcPts val="400"/>
              </a:spcBef>
              <a:buSzPts val="2000"/>
            </a:pPr>
            <a:r>
              <a:rPr lang="en-US" sz="2000"/>
              <a:t>Contrast: </a:t>
            </a:r>
            <a:r>
              <a:rPr lang="en-US" sz="2000" b="1"/>
              <a:t>17 sec for MLN using only 1 rule </a:t>
            </a:r>
            <a:r>
              <a:rPr lang="en-US" sz="2000"/>
              <a:t>per answer option!</a:t>
            </a:r>
            <a:endParaRPr sz="2000"/>
          </a:p>
          <a:p>
            <a:pPr marL="742950" lvl="1" indent="-285750">
              <a:spcBef>
                <a:spcPts val="360"/>
              </a:spcBef>
              <a:buSzPts val="1800"/>
            </a:pPr>
            <a:r>
              <a:rPr lang="en-US" sz="1800"/>
              <a:t>Commercial ILP engines (Gurobi, Cplex) much faster than SCIP</a:t>
            </a:r>
            <a:endParaRPr sz="1800"/>
          </a:p>
        </p:txBody>
      </p:sp>
      <p:sp>
        <p:nvSpPr>
          <p:cNvPr id="624" name="Google Shape;624;p46"/>
          <p:cNvSpPr txBox="1">
            <a:spLocks noGrp="1"/>
          </p:cNvSpPr>
          <p:nvPr>
            <p:ph type="sldNum" idx="12"/>
          </p:nvPr>
        </p:nvSpPr>
        <p:spPr>
          <a:xfrm>
            <a:off x="1924664" y="6245225"/>
            <a:ext cx="2133600" cy="476250"/>
          </a:xfrm>
          <a:prstGeom prst="rect">
            <a:avLst/>
          </a:prstGeom>
          <a:noFill/>
          <a:ln>
            <a:noFill/>
          </a:ln>
        </p:spPr>
        <p:txBody>
          <a:bodyPr spcFirstLastPara="1" vert="horz" wrap="square" lIns="91425" tIns="45700" rIns="91425" bIns="45700" rtlCol="0" anchor="t" anchorCtr="0">
            <a:noAutofit/>
          </a:bodyPr>
          <a:lstStyle/>
          <a:p>
            <a:fld id="{00000000-1234-1234-1234-123412341234}" type="slidenum">
              <a:rPr lang="en-US"/>
              <a:pPr/>
              <a:t>60</a:t>
            </a:fld>
            <a:endParaRPr/>
          </a:p>
        </p:txBody>
      </p:sp>
      <p:pic>
        <p:nvPicPr>
          <p:cNvPr id="625" name="Google Shape;625;p46"/>
          <p:cNvPicPr preferRelativeResize="0"/>
          <p:nvPr/>
        </p:nvPicPr>
        <p:blipFill rotWithShape="1">
          <a:blip r:embed="rId3">
            <a:alphaModFix/>
          </a:blip>
          <a:srcRect/>
          <a:stretch/>
        </p:blipFill>
        <p:spPr>
          <a:xfrm>
            <a:off x="3276601" y="1371601"/>
            <a:ext cx="5501445" cy="2510661"/>
          </a:xfrm>
          <a:prstGeom prst="rect">
            <a:avLst/>
          </a:prstGeom>
          <a:noFill/>
          <a:ln>
            <a:noFill/>
          </a:ln>
        </p:spPr>
      </p:pic>
    </p:spTree>
    <p:extLst>
      <p:ext uri="{BB962C8B-B14F-4D97-AF65-F5344CB8AC3E}">
        <p14:creationId xmlns:p14="http://schemas.microsoft.com/office/powerpoint/2010/main" val="6546481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Assessing Brittleness: </a:t>
            </a:r>
            <a:r>
              <a:rPr lang="en-US" sz="2800" dirty="0"/>
              <a:t>Question Perturbation</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61</a:t>
            </a:fld>
            <a:endParaRPr lang="en-US" dirty="0"/>
          </a:p>
        </p:txBody>
      </p:sp>
      <p:pic>
        <p:nvPicPr>
          <p:cNvPr id="5" name="Google Shape;1095;p93"/>
          <p:cNvPicPr preferRelativeResize="0"/>
          <p:nvPr/>
        </p:nvPicPr>
        <p:blipFill rotWithShape="1">
          <a:blip r:embed="rId3">
            <a:alphaModFix/>
          </a:blip>
          <a:srcRect r="28072"/>
          <a:stretch/>
        </p:blipFill>
        <p:spPr>
          <a:xfrm>
            <a:off x="179211" y="2065866"/>
            <a:ext cx="5860344" cy="4634089"/>
          </a:xfrm>
          <a:prstGeom prst="rect">
            <a:avLst/>
          </a:prstGeom>
          <a:noFill/>
          <a:ln>
            <a:noFill/>
          </a:ln>
        </p:spPr>
      </p:pic>
      <p:sp>
        <p:nvSpPr>
          <p:cNvPr id="6" name="Google Shape;1092;p93"/>
          <p:cNvSpPr txBox="1"/>
          <p:nvPr/>
        </p:nvSpPr>
        <p:spPr>
          <a:xfrm>
            <a:off x="6490809" y="1433690"/>
            <a:ext cx="5351234" cy="2505000"/>
          </a:xfrm>
          <a:prstGeom prst="rect">
            <a:avLst/>
          </a:prstGeom>
          <a:noFill/>
          <a:ln>
            <a:noFill/>
          </a:ln>
        </p:spPr>
        <p:txBody>
          <a:bodyPr spcFirstLastPara="1" wrap="square" lIns="91425" tIns="91425" rIns="91425" bIns="91425" anchor="t" anchorCtr="0">
            <a:noAutofit/>
          </a:bodyPr>
          <a:lstStyle/>
          <a:p>
            <a:pPr>
              <a:buClr>
                <a:schemeClr val="dk1"/>
              </a:buClr>
              <a:buSzPts val="2000"/>
            </a:pPr>
            <a:r>
              <a:rPr lang="en-US" sz="2000" b="1" dirty="0">
                <a:solidFill>
                  <a:schemeClr val="dk1"/>
                </a:solidFill>
              </a:rPr>
              <a:t>How robust are approaches to simple question perturbations </a:t>
            </a:r>
            <a:r>
              <a:rPr lang="en-US" sz="2000" b="1" i="1" dirty="0">
                <a:solidFill>
                  <a:schemeClr val="dk1"/>
                </a:solidFill>
              </a:rPr>
              <a:t>that would typically make the question easier for a human</a:t>
            </a:r>
            <a:r>
              <a:rPr lang="en-US" sz="2000" b="1" dirty="0">
                <a:solidFill>
                  <a:schemeClr val="dk1"/>
                </a:solidFill>
              </a:rPr>
              <a:t>?</a:t>
            </a:r>
            <a:endParaRPr sz="2400" dirty="0">
              <a:solidFill>
                <a:schemeClr val="dk1"/>
              </a:solidFill>
            </a:endParaRPr>
          </a:p>
          <a:p>
            <a:pPr marL="342900" indent="-215900">
              <a:spcBef>
                <a:spcPts val="400"/>
              </a:spcBef>
              <a:buClr>
                <a:schemeClr val="dk1"/>
              </a:buClr>
              <a:buSzPts val="2000"/>
            </a:pPr>
            <a:endParaRPr sz="2000" dirty="0">
              <a:solidFill>
                <a:schemeClr val="dk1"/>
              </a:solidFill>
            </a:endParaRPr>
          </a:p>
          <a:p>
            <a:pPr marL="342900" indent="-342900">
              <a:spcBef>
                <a:spcPts val="400"/>
              </a:spcBef>
              <a:buClr>
                <a:schemeClr val="dk1"/>
              </a:buClr>
              <a:buSzPts val="2000"/>
              <a:buFont typeface="Noto Sans Symbols"/>
              <a:buChar char="▪"/>
            </a:pPr>
            <a:r>
              <a:rPr lang="en-US" sz="2000" dirty="0">
                <a:solidFill>
                  <a:schemeClr val="dk1"/>
                </a:solidFill>
              </a:rPr>
              <a:t>E.g., Replace incorrect answers with arbitrary co-occurring terms</a:t>
            </a:r>
            <a:endParaRPr sz="2000" dirty="0">
              <a:solidFill>
                <a:schemeClr val="dk1"/>
              </a:solidFill>
            </a:endParaRPr>
          </a:p>
          <a:p>
            <a:pPr marL="457200">
              <a:lnSpc>
                <a:spcPct val="115000"/>
              </a:lnSpc>
              <a:spcAft>
                <a:spcPts val="1600"/>
              </a:spcAft>
            </a:pPr>
            <a:endParaRPr sz="2000" b="1" dirty="0">
              <a:solidFill>
                <a:srgbClr val="6AA84F"/>
              </a:solidFill>
            </a:endParaRPr>
          </a:p>
        </p:txBody>
      </p:sp>
      <p:sp>
        <p:nvSpPr>
          <p:cNvPr id="7" name="Google Shape;1097;p93"/>
          <p:cNvSpPr/>
          <p:nvPr/>
        </p:nvSpPr>
        <p:spPr>
          <a:xfrm>
            <a:off x="6833860" y="3938690"/>
            <a:ext cx="4884007" cy="1056300"/>
          </a:xfrm>
          <a:prstGeom prst="foldedCorner">
            <a:avLst>
              <a:gd name="adj" fmla="val 16667"/>
            </a:avLst>
          </a:prstGeom>
          <a:solidFill>
            <a:srgbClr val="DAE5F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r>
              <a:rPr lang="en-US">
                <a:solidFill>
                  <a:schemeClr val="dk1"/>
                </a:solidFill>
                <a:latin typeface="Arial"/>
                <a:ea typeface="Arial"/>
                <a:cs typeface="Arial"/>
                <a:sym typeface="Arial"/>
              </a:rPr>
              <a:t>In New York State, the longest period of daylight occurs during which month?</a:t>
            </a:r>
            <a:endParaRPr>
              <a:solidFill>
                <a:schemeClr val="dk1"/>
              </a:solidFill>
              <a:latin typeface="Arial"/>
              <a:ea typeface="Arial"/>
              <a:cs typeface="Arial"/>
              <a:sym typeface="Arial"/>
            </a:endParaRPr>
          </a:p>
          <a:p>
            <a:r>
              <a:rPr lang="en-US" dirty="0">
                <a:solidFill>
                  <a:schemeClr val="dk1"/>
                </a:solidFill>
                <a:latin typeface="Arial"/>
                <a:ea typeface="Arial"/>
                <a:cs typeface="Arial"/>
                <a:sym typeface="Arial"/>
              </a:rPr>
              <a:t>  (A) </a:t>
            </a:r>
            <a:r>
              <a:rPr lang="en-US" i="1" dirty="0">
                <a:solidFill>
                  <a:srgbClr val="FF0000"/>
                </a:solidFill>
                <a:latin typeface="Arial"/>
                <a:ea typeface="Arial"/>
                <a:cs typeface="Arial"/>
                <a:sym typeface="Arial"/>
              </a:rPr>
              <a:t>eastern</a:t>
            </a:r>
            <a:r>
              <a:rPr lang="en-US" dirty="0">
                <a:solidFill>
                  <a:schemeClr val="dk1"/>
                </a:solidFill>
                <a:latin typeface="Arial"/>
                <a:ea typeface="Arial"/>
                <a:cs typeface="Arial"/>
                <a:sym typeface="Arial"/>
              </a:rPr>
              <a:t>  (B) June  (C) </a:t>
            </a:r>
            <a:r>
              <a:rPr lang="en-US" i="1" dirty="0">
                <a:solidFill>
                  <a:srgbClr val="FF0000"/>
                </a:solidFill>
                <a:latin typeface="Arial"/>
                <a:ea typeface="Arial"/>
                <a:cs typeface="Arial"/>
                <a:sym typeface="Arial"/>
              </a:rPr>
              <a:t>history</a:t>
            </a:r>
            <a:r>
              <a:rPr lang="en-US" dirty="0">
                <a:solidFill>
                  <a:schemeClr val="dk1"/>
                </a:solidFill>
                <a:latin typeface="Arial"/>
                <a:ea typeface="Arial"/>
                <a:cs typeface="Arial"/>
                <a:sym typeface="Arial"/>
              </a:rPr>
              <a:t>  (D) </a:t>
            </a:r>
            <a:r>
              <a:rPr lang="en-US" i="1" dirty="0">
                <a:solidFill>
                  <a:srgbClr val="FF0000"/>
                </a:solidFill>
                <a:latin typeface="Arial"/>
                <a:ea typeface="Arial"/>
                <a:cs typeface="Arial"/>
                <a:sym typeface="Arial"/>
              </a:rPr>
              <a:t>years</a:t>
            </a:r>
            <a:endParaRPr i="1" dirty="0">
              <a:solidFill>
                <a:srgbClr val="FF0000"/>
              </a:solidFill>
              <a:latin typeface="Arial"/>
              <a:ea typeface="Arial"/>
              <a:cs typeface="Arial"/>
              <a:sym typeface="Arial"/>
            </a:endParaRPr>
          </a:p>
        </p:txBody>
      </p:sp>
      <p:pic>
        <p:nvPicPr>
          <p:cNvPr id="8" name="Google Shape;1095;p93"/>
          <p:cNvPicPr preferRelativeResize="0"/>
          <p:nvPr/>
        </p:nvPicPr>
        <p:blipFill rotWithShape="1">
          <a:blip r:embed="rId3">
            <a:alphaModFix/>
          </a:blip>
          <a:srcRect l="77757" b="72918"/>
          <a:stretch/>
        </p:blipFill>
        <p:spPr>
          <a:xfrm>
            <a:off x="5964615" y="5633156"/>
            <a:ext cx="1463995" cy="1002257"/>
          </a:xfrm>
          <a:prstGeom prst="rect">
            <a:avLst/>
          </a:prstGeom>
          <a:noFill/>
          <a:ln>
            <a:noFill/>
          </a:ln>
        </p:spPr>
      </p:pic>
    </p:spTree>
    <p:extLst>
      <p:ext uri="{BB962C8B-B14F-4D97-AF65-F5344CB8AC3E}">
        <p14:creationId xmlns:p14="http://schemas.microsoft.com/office/powerpoint/2010/main" val="66932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 Motivating Example: Circling Back!</a:t>
            </a:r>
          </a:p>
        </p:txBody>
      </p:sp>
      <p:sp>
        <p:nvSpPr>
          <p:cNvPr id="3" name="Content Placeholder 2"/>
          <p:cNvSpPr>
            <a:spLocks noGrp="1"/>
          </p:cNvSpPr>
          <p:nvPr>
            <p:ph idx="1"/>
          </p:nvPr>
        </p:nvSpPr>
        <p:spPr/>
        <p:txBody>
          <a:bodyPr>
            <a:normAutofit/>
          </a:bodyPr>
          <a:lstStyle/>
          <a:p>
            <a:r>
              <a:rPr lang="en-US" sz="2500" dirty="0"/>
              <a:t>Towards “real understanding” of the phenomenon tested in a question.</a:t>
            </a:r>
          </a:p>
        </p:txBody>
      </p:sp>
      <p:sp>
        <p:nvSpPr>
          <p:cNvPr id="4" name="Slide Number Placeholder 3"/>
          <p:cNvSpPr>
            <a:spLocks noGrp="1"/>
          </p:cNvSpPr>
          <p:nvPr>
            <p:ph type="sldNum" sz="quarter" idx="12"/>
          </p:nvPr>
        </p:nvSpPr>
        <p:spPr/>
        <p:txBody>
          <a:bodyPr/>
          <a:lstStyle/>
          <a:p>
            <a:fld id="{86B4B35C-345F-9846-8E6A-29269C850829}" type="slidenum">
              <a:rPr lang="en-US" smtClean="0"/>
              <a:pPr/>
              <a:t>62</a:t>
            </a:fld>
            <a:endParaRPr lang="en-US" dirty="0"/>
          </a:p>
        </p:txBody>
      </p:sp>
      <p:graphicFrame>
        <p:nvGraphicFramePr>
          <p:cNvPr id="5" name="Google Shape;642;p48"/>
          <p:cNvGraphicFramePr/>
          <p:nvPr>
            <p:extLst>
              <p:ext uri="{D42A27DB-BD31-4B8C-83A1-F6EECF244321}">
                <p14:modId xmlns:p14="http://schemas.microsoft.com/office/powerpoint/2010/main" val="977136580"/>
              </p:ext>
            </p:extLst>
          </p:nvPr>
        </p:nvGraphicFramePr>
        <p:xfrm>
          <a:off x="2093495" y="2628900"/>
          <a:ext cx="7888700" cy="3276600"/>
        </p:xfrm>
        <a:graphic>
          <a:graphicData uri="http://schemas.openxmlformats.org/drawingml/2006/table">
            <a:tbl>
              <a:tblPr firstRow="1" bandRow="1">
                <a:noFill/>
              </a:tblPr>
              <a:tblGrid>
                <a:gridCol w="44597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457200">
                <a:tc>
                  <a:txBody>
                    <a:bodyPr/>
                    <a:lstStyle/>
                    <a:p>
                      <a:pPr marL="0" marR="0" lvl="0" indent="0" algn="l" rtl="0">
                        <a:lnSpc>
                          <a:spcPct val="100000"/>
                        </a:lnSpc>
                        <a:spcBef>
                          <a:spcPts val="0"/>
                        </a:spcBef>
                        <a:spcAft>
                          <a:spcPts val="0"/>
                        </a:spcAft>
                        <a:buClr>
                          <a:schemeClr val="dk1"/>
                        </a:buClr>
                        <a:buSzPts val="1800"/>
                        <a:buFont typeface="Arial"/>
                        <a:buNone/>
                      </a:pPr>
                      <a:endParaRPr sz="1800" b="0" i="1" u="none" strike="noStrike" cap="none" dirty="0">
                        <a:solidFill>
                          <a:schemeClr val="dk1"/>
                        </a:solidFill>
                        <a:latin typeface="Merriweather Sans" panose="02000503060000020004" pitchFamily="2" charset="77"/>
                        <a:ea typeface="Merriweather Sans" charset="0"/>
                        <a:cs typeface="Merriweather Sans" charset="0"/>
                      </a:endParaRPr>
                    </a:p>
                  </a:txBody>
                  <a:tcPr marL="91450" marR="91450" marT="45725" marB="45725" anchor="ctr">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u="none" strike="noStrike" cap="none">
                          <a:latin typeface="Merriweather Sans" panose="02000503060000020004" pitchFamily="2" charset="77"/>
                        </a:rPr>
                        <a:t>IR</a:t>
                      </a:r>
                      <a:endParaRPr sz="1800" u="none" strike="noStrike" cap="none">
                        <a:latin typeface="Merriweather Sans" panose="02000503060000020004" pitchFamily="2" charset="77"/>
                      </a:endParaRPr>
                    </a:p>
                  </a:txBody>
                  <a:tcPr marL="91450" marR="91450" marT="45725" marB="45725" anchor="ctr">
                    <a:lnL w="12700" cap="flat" cmpd="sng">
                      <a:solidFill>
                        <a:srgbClr val="C5D8F1"/>
                      </a:solidFill>
                      <a:prstDash val="solid"/>
                      <a:round/>
                      <a:headEnd type="none" w="sm" len="sm"/>
                      <a:tailEnd type="none" w="sm" len="sm"/>
                    </a:lnL>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u="none" strike="noStrike" cap="none">
                          <a:latin typeface="Merriweather Sans" panose="02000503060000020004" pitchFamily="2" charset="77"/>
                        </a:rPr>
                        <a:t>PMI</a:t>
                      </a:r>
                      <a:endParaRPr sz="1800" u="none" strike="noStrike" cap="none">
                        <a:latin typeface="Merriweather Sans" panose="02000503060000020004" pitchFamily="2" charset="77"/>
                      </a:endParaRPr>
                    </a:p>
                  </a:txBody>
                  <a:tcPr marL="91450" marR="91450" marT="45725" marB="45725" anchor="ctr">
                    <a:lnL w="12700" cap="flat" cmpd="sng">
                      <a:solidFill>
                        <a:srgbClr val="C5D8F1"/>
                      </a:solidFill>
                      <a:prstDash val="solid"/>
                      <a:round/>
                      <a:headEnd type="none" w="sm" len="sm"/>
                      <a:tailEnd type="none" w="sm" len="sm"/>
                    </a:lnL>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u="none" strike="noStrike" cap="none">
                          <a:latin typeface="Merriweather Sans" panose="02000503060000020004" pitchFamily="2" charset="77"/>
                        </a:rPr>
                        <a:t>TableILP</a:t>
                      </a:r>
                      <a:endParaRPr sz="1800" u="none" strike="noStrike" cap="none">
                        <a:latin typeface="Merriweather Sans" panose="02000503060000020004" pitchFamily="2" charset="77"/>
                      </a:endParaRPr>
                    </a:p>
                  </a:txBody>
                  <a:tcPr marL="91450" marR="91450" marT="45725" marB="45725" anchor="ctr">
                    <a:lnL w="12700" cap="flat" cmpd="sng">
                      <a:solidFill>
                        <a:srgbClr val="C5D8F1"/>
                      </a:solidFill>
                      <a:prstDash val="solid"/>
                      <a:round/>
                      <a:headEnd type="none" w="sm" len="sm"/>
                      <a:tailEnd type="none" w="sm" len="sm"/>
                    </a:lnL>
                  </a:tcPr>
                </a:tc>
                <a:extLst>
                  <a:ext uri="{0D108BD9-81ED-4DB2-BD59-A6C34878D82A}">
                    <a16:rowId xmlns:a16="http://schemas.microsoft.com/office/drawing/2014/main" val="10000"/>
                  </a:ext>
                </a:extLst>
              </a:tr>
              <a:tr h="704850">
                <a:tc>
                  <a:txBody>
                    <a:bodyPr/>
                    <a:lstStyle/>
                    <a:p>
                      <a:pPr marL="0" marR="0" lvl="0" indent="0" algn="l" rtl="0">
                        <a:lnSpc>
                          <a:spcPct val="100000"/>
                        </a:lnSpc>
                        <a:spcBef>
                          <a:spcPts val="0"/>
                        </a:spcBef>
                        <a:spcAft>
                          <a:spcPts val="0"/>
                        </a:spcAft>
                        <a:buClr>
                          <a:schemeClr val="dk1"/>
                        </a:buClr>
                        <a:buSzPts val="1800"/>
                        <a:buFont typeface="Arial"/>
                        <a:buNone/>
                      </a:pPr>
                      <a:r>
                        <a:rPr lang="en-US" sz="1800" i="1" u="none" strike="noStrike" cap="none" dirty="0">
                          <a:latin typeface="Merriweather Sans" panose="02000503060000020004" pitchFamily="2" charset="77"/>
                          <a:ea typeface="Merriweather Sans" charset="0"/>
                          <a:cs typeface="Merriweather Sans" charset="0"/>
                        </a:rPr>
                        <a:t>In New York State, the longest period of daylight occurs during which month?</a:t>
                      </a:r>
                      <a:endParaRPr sz="1800" b="0" i="1" u="none" strike="noStrike" cap="none" dirty="0">
                        <a:solidFill>
                          <a:schemeClr val="dk1"/>
                        </a:solidFill>
                        <a:latin typeface="Merriweather Sans" panose="02000503060000020004" pitchFamily="2" charset="77"/>
                        <a:ea typeface="Merriweather Sans" charset="0"/>
                        <a:cs typeface="Merriweather Sans" charset="0"/>
                      </a:endParaRPr>
                    </a:p>
                  </a:txBody>
                  <a:tcPr marL="91450" marR="91450" marT="45725" marB="45725" anchor="ctr">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u="none" strike="noStrike" cap="none">
                          <a:latin typeface="Merriweather Sans" panose="02000503060000020004" pitchFamily="2" charset="77"/>
                        </a:rPr>
                        <a:t>June</a:t>
                      </a:r>
                      <a:endParaRPr sz="1800" u="none" strike="noStrike" cap="none">
                        <a:latin typeface="Merriweather Sans" panose="02000503060000020004" pitchFamily="2" charset="77"/>
                      </a:endParaRPr>
                    </a:p>
                  </a:txBody>
                  <a:tcPr marL="91450" marR="91450" marT="45725" marB="45725" anchor="ctr">
                    <a:lnL w="12700" cap="flat" cmpd="sng">
                      <a:solidFill>
                        <a:srgbClr val="C5D8F1"/>
                      </a:solidFill>
                      <a:prstDash val="solid"/>
                      <a:round/>
                      <a:headEnd type="none" w="sm" len="sm"/>
                      <a:tailEnd type="none" w="sm" len="sm"/>
                    </a:lnL>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u="none" strike="noStrike" cap="none">
                          <a:latin typeface="Merriweather Sans" panose="02000503060000020004" pitchFamily="2" charset="77"/>
                        </a:rPr>
                        <a:t>June</a:t>
                      </a:r>
                      <a:endParaRPr sz="1800" u="none" strike="noStrike" cap="none">
                        <a:latin typeface="Merriweather Sans" panose="02000503060000020004" pitchFamily="2" charset="77"/>
                      </a:endParaRPr>
                    </a:p>
                  </a:txBody>
                  <a:tcPr marL="91450" marR="91450" marT="45725" marB="45725" anchor="ctr">
                    <a:lnL w="12700" cap="flat" cmpd="sng">
                      <a:solidFill>
                        <a:srgbClr val="C5D8F1"/>
                      </a:solidFill>
                      <a:prstDash val="solid"/>
                      <a:round/>
                      <a:headEnd type="none" w="sm" len="sm"/>
                      <a:tailEnd type="none" w="sm" len="sm"/>
                    </a:lnL>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b="1" u="none" strike="noStrike" cap="none">
                          <a:latin typeface="Merriweather Sans" panose="02000503060000020004" pitchFamily="2" charset="77"/>
                        </a:rPr>
                        <a:t>June</a:t>
                      </a:r>
                      <a:endParaRPr sz="1800" b="1" u="none" strike="noStrike" cap="none">
                        <a:latin typeface="Merriweather Sans" panose="02000503060000020004" pitchFamily="2" charset="77"/>
                      </a:endParaRPr>
                    </a:p>
                  </a:txBody>
                  <a:tcPr marL="91450" marR="91450" marT="45725" marB="45725" anchor="ctr">
                    <a:lnL w="12700" cap="flat" cmpd="sng">
                      <a:solidFill>
                        <a:srgbClr val="C5D8F1"/>
                      </a:solidFill>
                      <a:prstDash val="solid"/>
                      <a:round/>
                      <a:headEnd type="none" w="sm" len="sm"/>
                      <a:tailEnd type="none" w="sm" len="sm"/>
                    </a:lnL>
                  </a:tcPr>
                </a:tc>
                <a:extLst>
                  <a:ext uri="{0D108BD9-81ED-4DB2-BD59-A6C34878D82A}">
                    <a16:rowId xmlns:a16="http://schemas.microsoft.com/office/drawing/2014/main" val="10001"/>
                  </a:ext>
                </a:extLst>
              </a:tr>
              <a:tr h="704850">
                <a:tc>
                  <a:txBody>
                    <a:bodyPr/>
                    <a:lstStyle/>
                    <a:p>
                      <a:pPr marL="0" marR="0" lvl="0" indent="0" algn="l" rtl="0">
                        <a:lnSpc>
                          <a:spcPct val="100000"/>
                        </a:lnSpc>
                        <a:spcBef>
                          <a:spcPts val="0"/>
                        </a:spcBef>
                        <a:spcAft>
                          <a:spcPts val="0"/>
                        </a:spcAft>
                        <a:buClr>
                          <a:schemeClr val="dk1"/>
                        </a:buClr>
                        <a:buSzPts val="1800"/>
                        <a:buFont typeface="Arial"/>
                        <a:buNone/>
                      </a:pPr>
                      <a:r>
                        <a:rPr lang="en-US" sz="1800" i="1" u="none" strike="noStrike" cap="none" dirty="0">
                          <a:latin typeface="Merriweather Sans" panose="02000503060000020004" pitchFamily="2" charset="77"/>
                          <a:ea typeface="Merriweather Sans" charset="0"/>
                          <a:cs typeface="Merriweather Sans" charset="0"/>
                        </a:rPr>
                        <a:t>In </a:t>
                      </a:r>
                      <a:r>
                        <a:rPr lang="en-US" sz="1800" i="1" u="none" strike="noStrike" cap="none" dirty="0">
                          <a:solidFill>
                            <a:srgbClr val="008000"/>
                          </a:solidFill>
                          <a:latin typeface="Merriweather Sans" panose="02000503060000020004" pitchFamily="2" charset="77"/>
                          <a:ea typeface="Merriweather Sans" charset="0"/>
                          <a:cs typeface="Merriweather Sans" charset="0"/>
                        </a:rPr>
                        <a:t>New Zealand</a:t>
                      </a:r>
                      <a:r>
                        <a:rPr lang="en-US" sz="1800" i="1" u="none" strike="noStrike" cap="none" dirty="0">
                          <a:latin typeface="Merriweather Sans" panose="02000503060000020004" pitchFamily="2" charset="77"/>
                          <a:ea typeface="Merriweather Sans" charset="0"/>
                          <a:cs typeface="Merriweather Sans" charset="0"/>
                        </a:rPr>
                        <a:t>, the longest period of daylight occurs during which month?</a:t>
                      </a:r>
                      <a:endParaRPr sz="1800" b="0" i="1" u="none" strike="noStrike" cap="none" dirty="0">
                        <a:solidFill>
                          <a:schemeClr val="dk1"/>
                        </a:solidFill>
                        <a:latin typeface="Merriweather Sans" panose="02000503060000020004" pitchFamily="2" charset="77"/>
                        <a:ea typeface="Merriweather Sans" charset="0"/>
                        <a:cs typeface="Merriweather Sans" charset="0"/>
                      </a:endParaRPr>
                    </a:p>
                  </a:txBody>
                  <a:tcPr marL="91450" marR="91450" marT="45725" marB="45725" anchor="ctr">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u="none" strike="noStrike" cap="none">
                          <a:solidFill>
                            <a:srgbClr val="FF0000"/>
                          </a:solidFill>
                          <a:latin typeface="Merriweather Sans" panose="02000503060000020004" pitchFamily="2" charset="77"/>
                        </a:rPr>
                        <a:t>March</a:t>
                      </a:r>
                      <a:endParaRPr sz="1800" u="none" strike="noStrike" cap="none">
                        <a:solidFill>
                          <a:srgbClr val="FF0000"/>
                        </a:solidFill>
                        <a:latin typeface="Merriweather Sans" panose="02000503060000020004" pitchFamily="2" charset="77"/>
                      </a:endParaRPr>
                    </a:p>
                  </a:txBody>
                  <a:tcPr marL="91450" marR="91450" marT="45725" marB="45725" anchor="ctr">
                    <a:lnL w="12700" cap="flat" cmpd="sng">
                      <a:solidFill>
                        <a:srgbClr val="C5D8F1"/>
                      </a:solidFill>
                      <a:prstDash val="solid"/>
                      <a:round/>
                      <a:headEnd type="none" w="sm" len="sm"/>
                      <a:tailEnd type="none" w="sm" len="sm"/>
                    </a:lnL>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u="none" strike="noStrike" cap="none">
                          <a:latin typeface="Merriweather Sans" panose="02000503060000020004" pitchFamily="2" charset="77"/>
                        </a:rPr>
                        <a:t>Dec</a:t>
                      </a:r>
                      <a:endParaRPr sz="1800" u="none" strike="noStrike" cap="none">
                        <a:latin typeface="Merriweather Sans" panose="02000503060000020004" pitchFamily="2" charset="77"/>
                      </a:endParaRPr>
                    </a:p>
                  </a:txBody>
                  <a:tcPr marL="91450" marR="91450" marT="45725" marB="45725" anchor="ctr">
                    <a:lnL w="12700" cap="flat" cmpd="sng">
                      <a:solidFill>
                        <a:srgbClr val="C5D8F1"/>
                      </a:solidFill>
                      <a:prstDash val="solid"/>
                      <a:round/>
                      <a:headEnd type="none" w="sm" len="sm"/>
                      <a:tailEnd type="none" w="sm" len="sm"/>
                    </a:lnL>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b="1" u="none" strike="noStrike" cap="none">
                          <a:latin typeface="Merriweather Sans" panose="02000503060000020004" pitchFamily="2" charset="77"/>
                        </a:rPr>
                        <a:t>Dec</a:t>
                      </a:r>
                      <a:endParaRPr sz="1800" b="1" u="none" strike="noStrike" cap="none">
                        <a:latin typeface="Merriweather Sans" panose="02000503060000020004" pitchFamily="2" charset="77"/>
                      </a:endParaRPr>
                    </a:p>
                  </a:txBody>
                  <a:tcPr marL="91450" marR="91450" marT="45725" marB="45725" anchor="ctr">
                    <a:lnL w="12700" cap="flat" cmpd="sng">
                      <a:solidFill>
                        <a:srgbClr val="C5D8F1"/>
                      </a:solidFill>
                      <a:prstDash val="solid"/>
                      <a:round/>
                      <a:headEnd type="none" w="sm" len="sm"/>
                      <a:tailEnd type="none" w="sm" len="sm"/>
                    </a:lnL>
                  </a:tcPr>
                </a:tc>
                <a:extLst>
                  <a:ext uri="{0D108BD9-81ED-4DB2-BD59-A6C34878D82A}">
                    <a16:rowId xmlns:a16="http://schemas.microsoft.com/office/drawing/2014/main" val="10002"/>
                  </a:ext>
                </a:extLst>
              </a:tr>
              <a:tr h="704850">
                <a:tc>
                  <a:txBody>
                    <a:bodyPr/>
                    <a:lstStyle/>
                    <a:p>
                      <a:pPr marL="0" marR="0" lvl="0" indent="0" algn="l" rtl="0">
                        <a:lnSpc>
                          <a:spcPct val="100000"/>
                        </a:lnSpc>
                        <a:spcBef>
                          <a:spcPts val="0"/>
                        </a:spcBef>
                        <a:spcAft>
                          <a:spcPts val="0"/>
                        </a:spcAft>
                        <a:buClr>
                          <a:schemeClr val="dk1"/>
                        </a:buClr>
                        <a:buSzPts val="1800"/>
                        <a:buFont typeface="Arial"/>
                        <a:buNone/>
                      </a:pPr>
                      <a:r>
                        <a:rPr lang="en-US" sz="1800" i="1" u="none" strike="noStrike" cap="none" dirty="0">
                          <a:latin typeface="Merriweather Sans" panose="02000503060000020004" pitchFamily="2" charset="77"/>
                          <a:ea typeface="Merriweather Sans" charset="0"/>
                          <a:cs typeface="Merriweather Sans" charset="0"/>
                        </a:rPr>
                        <a:t>In </a:t>
                      </a:r>
                      <a:r>
                        <a:rPr lang="en-US" sz="1800" i="1" u="none" strike="noStrike" cap="none" dirty="0">
                          <a:solidFill>
                            <a:srgbClr val="008000"/>
                          </a:solidFill>
                          <a:latin typeface="Merriweather Sans" panose="02000503060000020004" pitchFamily="2" charset="77"/>
                          <a:ea typeface="Merriweather Sans" charset="0"/>
                          <a:cs typeface="Merriweather Sans" charset="0"/>
                        </a:rPr>
                        <a:t>New Zealand</a:t>
                      </a:r>
                      <a:r>
                        <a:rPr lang="en-US" sz="1800" i="1" u="none" strike="noStrike" cap="none" dirty="0">
                          <a:latin typeface="Merriweather Sans" panose="02000503060000020004" pitchFamily="2" charset="77"/>
                          <a:ea typeface="Merriweather Sans" charset="0"/>
                          <a:cs typeface="Merriweather Sans" charset="0"/>
                        </a:rPr>
                        <a:t>, the </a:t>
                      </a:r>
                      <a:r>
                        <a:rPr lang="en-US" sz="1800" i="1" u="none" strike="noStrike" cap="none" dirty="0">
                          <a:solidFill>
                            <a:srgbClr val="008000"/>
                          </a:solidFill>
                          <a:latin typeface="Merriweather Sans" panose="02000503060000020004" pitchFamily="2" charset="77"/>
                          <a:ea typeface="Merriweather Sans" charset="0"/>
                          <a:cs typeface="Merriweather Sans" charset="0"/>
                        </a:rPr>
                        <a:t>shortest</a:t>
                      </a:r>
                      <a:r>
                        <a:rPr lang="en-US" sz="1800" i="1" u="none" strike="noStrike" cap="none" dirty="0">
                          <a:latin typeface="Merriweather Sans" panose="02000503060000020004" pitchFamily="2" charset="77"/>
                          <a:ea typeface="Merriweather Sans" charset="0"/>
                          <a:cs typeface="Merriweather Sans" charset="0"/>
                        </a:rPr>
                        <a:t> period of daylight occurs during which month?</a:t>
                      </a:r>
                      <a:endParaRPr sz="1800" b="0" i="1" u="none" strike="noStrike" cap="none" dirty="0">
                        <a:solidFill>
                          <a:schemeClr val="dk1"/>
                        </a:solidFill>
                        <a:latin typeface="Merriweather Sans" panose="02000503060000020004" pitchFamily="2" charset="77"/>
                        <a:ea typeface="Merriweather Sans" charset="0"/>
                        <a:cs typeface="Merriweather Sans" charset="0"/>
                      </a:endParaRPr>
                    </a:p>
                  </a:txBody>
                  <a:tcPr marL="91450" marR="91450" marT="45725" marB="45725" anchor="ctr">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u="none" strike="noStrike" cap="none" dirty="0">
                          <a:solidFill>
                            <a:srgbClr val="FF0000"/>
                          </a:solidFill>
                          <a:latin typeface="Merriweather Sans" panose="02000503060000020004" pitchFamily="2" charset="77"/>
                        </a:rPr>
                        <a:t>March</a:t>
                      </a:r>
                      <a:endParaRPr sz="1800" u="none" strike="noStrike" cap="none" dirty="0">
                        <a:solidFill>
                          <a:srgbClr val="FF0000"/>
                        </a:solidFill>
                        <a:latin typeface="Merriweather Sans" panose="02000503060000020004" pitchFamily="2" charset="77"/>
                      </a:endParaRPr>
                    </a:p>
                  </a:txBody>
                  <a:tcPr marL="91450" marR="91450" marT="45725" marB="45725" anchor="ctr">
                    <a:lnL w="12700" cap="flat" cmpd="sng">
                      <a:solidFill>
                        <a:srgbClr val="C5D8F1"/>
                      </a:solidFill>
                      <a:prstDash val="solid"/>
                      <a:round/>
                      <a:headEnd type="none" w="sm" len="sm"/>
                      <a:tailEnd type="none" w="sm" len="sm"/>
                    </a:lnL>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u="none" strike="noStrike" cap="none">
                          <a:solidFill>
                            <a:srgbClr val="FF0000"/>
                          </a:solidFill>
                          <a:latin typeface="Merriweather Sans" panose="02000503060000020004" pitchFamily="2" charset="77"/>
                        </a:rPr>
                        <a:t>Dec</a:t>
                      </a:r>
                      <a:endParaRPr sz="1800" u="none" strike="noStrike" cap="none">
                        <a:solidFill>
                          <a:srgbClr val="FF0000"/>
                        </a:solidFill>
                        <a:latin typeface="Merriweather Sans" panose="02000503060000020004" pitchFamily="2" charset="77"/>
                      </a:endParaRPr>
                    </a:p>
                  </a:txBody>
                  <a:tcPr marL="91450" marR="91450" marT="45725" marB="45725" anchor="ctr">
                    <a:lnL w="12700" cap="flat" cmpd="sng">
                      <a:solidFill>
                        <a:srgbClr val="C5D8F1"/>
                      </a:solidFill>
                      <a:prstDash val="solid"/>
                      <a:round/>
                      <a:headEnd type="none" w="sm" len="sm"/>
                      <a:tailEnd type="none" w="sm" len="sm"/>
                    </a:lnL>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b="1" u="none" strike="noStrike" cap="none">
                          <a:latin typeface="Merriweather Sans" panose="02000503060000020004" pitchFamily="2" charset="77"/>
                        </a:rPr>
                        <a:t>June</a:t>
                      </a:r>
                      <a:endParaRPr sz="1800" b="1" u="none" strike="noStrike" cap="none">
                        <a:latin typeface="Merriweather Sans" panose="02000503060000020004" pitchFamily="2" charset="77"/>
                      </a:endParaRPr>
                    </a:p>
                  </a:txBody>
                  <a:tcPr marL="91450" marR="91450" marT="45725" marB="45725" anchor="ctr">
                    <a:lnL w="12700" cap="flat" cmpd="sng">
                      <a:solidFill>
                        <a:srgbClr val="C5D8F1"/>
                      </a:solidFill>
                      <a:prstDash val="solid"/>
                      <a:round/>
                      <a:headEnd type="none" w="sm" len="sm"/>
                      <a:tailEnd type="none" w="sm" len="sm"/>
                    </a:lnL>
                  </a:tcPr>
                </a:tc>
                <a:extLst>
                  <a:ext uri="{0D108BD9-81ED-4DB2-BD59-A6C34878D82A}">
                    <a16:rowId xmlns:a16="http://schemas.microsoft.com/office/drawing/2014/main" val="10003"/>
                  </a:ext>
                </a:extLst>
              </a:tr>
              <a:tr h="704850">
                <a:tc>
                  <a:txBody>
                    <a:bodyPr/>
                    <a:lstStyle/>
                    <a:p>
                      <a:pPr marL="0" marR="0" lvl="0" indent="0" algn="l" rtl="0">
                        <a:lnSpc>
                          <a:spcPct val="100000"/>
                        </a:lnSpc>
                        <a:spcBef>
                          <a:spcPts val="0"/>
                        </a:spcBef>
                        <a:spcAft>
                          <a:spcPts val="0"/>
                        </a:spcAft>
                        <a:buClr>
                          <a:schemeClr val="dk1"/>
                        </a:buClr>
                        <a:buSzPts val="1800"/>
                        <a:buFont typeface="Arial"/>
                        <a:buNone/>
                      </a:pPr>
                      <a:r>
                        <a:rPr lang="en-US" sz="1800" i="1" u="none" strike="noStrike" cap="none" dirty="0">
                          <a:latin typeface="Merriweather Sans" panose="02000503060000020004" pitchFamily="2" charset="77"/>
                          <a:ea typeface="Merriweather Sans" charset="0"/>
                          <a:cs typeface="Merriweather Sans" charset="0"/>
                        </a:rPr>
                        <a:t>In </a:t>
                      </a:r>
                      <a:r>
                        <a:rPr lang="en-US" sz="1800" i="1" u="none" strike="noStrike" cap="none" dirty="0">
                          <a:solidFill>
                            <a:srgbClr val="008000"/>
                          </a:solidFill>
                          <a:latin typeface="Merriweather Sans" panose="02000503060000020004" pitchFamily="2" charset="77"/>
                          <a:ea typeface="Merriweather Sans" charset="0"/>
                          <a:cs typeface="Merriweather Sans" charset="0"/>
                        </a:rPr>
                        <a:t>New Zealand</a:t>
                      </a:r>
                      <a:r>
                        <a:rPr lang="en-US" sz="1800" i="1" u="none" strike="noStrike" cap="none" dirty="0">
                          <a:latin typeface="Merriweather Sans" panose="02000503060000020004" pitchFamily="2" charset="77"/>
                          <a:ea typeface="Merriweather Sans" charset="0"/>
                          <a:cs typeface="Merriweather Sans" charset="0"/>
                        </a:rPr>
                        <a:t>, the </a:t>
                      </a:r>
                      <a:r>
                        <a:rPr lang="en-US" sz="1800" i="1" u="none" strike="noStrike" cap="none" dirty="0">
                          <a:solidFill>
                            <a:srgbClr val="008000"/>
                          </a:solidFill>
                          <a:latin typeface="Merriweather Sans" panose="02000503060000020004" pitchFamily="2" charset="77"/>
                          <a:ea typeface="Merriweather Sans" charset="0"/>
                          <a:cs typeface="Merriweather Sans" charset="0"/>
                        </a:rPr>
                        <a:t>shortest</a:t>
                      </a:r>
                      <a:r>
                        <a:rPr lang="en-US" sz="1800" i="1" u="none" strike="noStrike" cap="none" dirty="0">
                          <a:latin typeface="Merriweather Sans" panose="02000503060000020004" pitchFamily="2" charset="77"/>
                          <a:ea typeface="Merriweather Sans" charset="0"/>
                          <a:cs typeface="Merriweather Sans" charset="0"/>
                        </a:rPr>
                        <a:t> period of </a:t>
                      </a:r>
                      <a:r>
                        <a:rPr lang="en-US" sz="1800" i="1" u="none" strike="noStrike" cap="none" dirty="0">
                          <a:solidFill>
                            <a:srgbClr val="008000"/>
                          </a:solidFill>
                          <a:latin typeface="Merriweather Sans" panose="02000503060000020004" pitchFamily="2" charset="77"/>
                          <a:ea typeface="Merriweather Sans" charset="0"/>
                          <a:cs typeface="Merriweather Sans" charset="0"/>
                        </a:rPr>
                        <a:t>night</a:t>
                      </a:r>
                      <a:r>
                        <a:rPr lang="en-US" sz="1800" i="1" u="none" strike="noStrike" cap="none" dirty="0">
                          <a:latin typeface="Merriweather Sans" panose="02000503060000020004" pitchFamily="2" charset="77"/>
                          <a:ea typeface="Merriweather Sans" charset="0"/>
                          <a:cs typeface="Merriweather Sans" charset="0"/>
                        </a:rPr>
                        <a:t> occurs during which month?</a:t>
                      </a:r>
                      <a:endParaRPr sz="1800" b="0" i="1" u="none" strike="noStrike" cap="none" dirty="0">
                        <a:solidFill>
                          <a:schemeClr val="dk1"/>
                        </a:solidFill>
                        <a:latin typeface="Merriweather Sans" panose="02000503060000020004" pitchFamily="2" charset="77"/>
                        <a:ea typeface="Merriweather Sans" charset="0"/>
                        <a:cs typeface="Merriweather Sans" charset="0"/>
                      </a:endParaRPr>
                    </a:p>
                  </a:txBody>
                  <a:tcPr marL="91450" marR="91450" marT="45725" marB="45725" anchor="ctr">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u="none" strike="noStrike" cap="none" dirty="0">
                          <a:latin typeface="Merriweather Sans" panose="02000503060000020004" pitchFamily="2" charset="77"/>
                        </a:rPr>
                        <a:t>Dec</a:t>
                      </a:r>
                      <a:endParaRPr sz="1800" u="none" strike="noStrike" cap="none" dirty="0">
                        <a:latin typeface="Merriweather Sans" panose="02000503060000020004" pitchFamily="2" charset="77"/>
                      </a:endParaRPr>
                    </a:p>
                  </a:txBody>
                  <a:tcPr marL="91450" marR="91450" marT="45725" marB="45725" anchor="ctr">
                    <a:lnL w="12700" cap="flat" cmpd="sng">
                      <a:solidFill>
                        <a:srgbClr val="C5D8F1"/>
                      </a:solidFill>
                      <a:prstDash val="solid"/>
                      <a:round/>
                      <a:headEnd type="none" w="sm" len="sm"/>
                      <a:tailEnd type="none" w="sm" len="sm"/>
                    </a:lnL>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u="none" strike="noStrike" cap="none" dirty="0">
                          <a:latin typeface="Merriweather Sans" panose="02000503060000020004" pitchFamily="2" charset="77"/>
                        </a:rPr>
                        <a:t>Dec</a:t>
                      </a:r>
                      <a:endParaRPr sz="1800" u="none" strike="noStrike" cap="none" dirty="0">
                        <a:latin typeface="Merriweather Sans" panose="02000503060000020004" pitchFamily="2" charset="77"/>
                      </a:endParaRPr>
                    </a:p>
                  </a:txBody>
                  <a:tcPr marL="91450" marR="91450" marT="45725" marB="45725" anchor="ctr">
                    <a:lnL w="12700" cap="flat" cmpd="sng">
                      <a:solidFill>
                        <a:srgbClr val="C5D8F1"/>
                      </a:solidFill>
                      <a:prstDash val="solid"/>
                      <a:round/>
                      <a:headEnd type="none" w="sm" len="sm"/>
                      <a:tailEnd type="none" w="sm" len="sm"/>
                    </a:lnL>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b="1" u="none" strike="noStrike" cap="none" dirty="0">
                          <a:latin typeface="Merriweather Sans" panose="02000503060000020004" pitchFamily="2" charset="77"/>
                        </a:rPr>
                        <a:t>Dec</a:t>
                      </a:r>
                      <a:endParaRPr sz="1800" b="1" u="none" strike="noStrike" cap="none" dirty="0">
                        <a:latin typeface="Merriweather Sans" panose="02000503060000020004" pitchFamily="2" charset="77"/>
                      </a:endParaRPr>
                    </a:p>
                  </a:txBody>
                  <a:tcPr marL="91450" marR="91450" marT="45725" marB="45725" anchor="ctr">
                    <a:lnL w="12700" cap="flat" cmpd="sng">
                      <a:solidFill>
                        <a:srgbClr val="C5D8F1"/>
                      </a:solidFill>
                      <a:prstDash val="solid"/>
                      <a:round/>
                      <a:headEnd type="none" w="sm" len="sm"/>
                      <a:tailEnd type="none" w="sm" len="sm"/>
                    </a:lnL>
                  </a:tcPr>
                </a:tc>
                <a:extLst>
                  <a:ext uri="{0D108BD9-81ED-4DB2-BD59-A6C34878D82A}">
                    <a16:rowId xmlns:a16="http://schemas.microsoft.com/office/drawing/2014/main" val="10004"/>
                  </a:ext>
                </a:extLst>
              </a:tr>
            </a:tbl>
          </a:graphicData>
        </a:graphic>
      </p:graphicFrame>
      <p:sp>
        <p:nvSpPr>
          <p:cNvPr id="6" name="Google Shape;643;p48"/>
          <p:cNvSpPr/>
          <p:nvPr/>
        </p:nvSpPr>
        <p:spPr>
          <a:xfrm>
            <a:off x="6565900" y="2552700"/>
            <a:ext cx="3505200" cy="3429000"/>
          </a:xfrm>
          <a:prstGeom prst="rect">
            <a:avLst/>
          </a:prstGeom>
          <a:solidFill>
            <a:schemeClr val="lt1"/>
          </a:solidFill>
          <a:ln>
            <a:noFill/>
          </a:ln>
        </p:spPr>
        <p:txBody>
          <a:bodyPr spcFirstLastPara="1" wrap="square" lIns="91425" tIns="45700" rIns="91425" bIns="45700" anchor="t" anchorCtr="0">
            <a:noAutofit/>
          </a:bodyPr>
          <a:lstStyle/>
          <a:p>
            <a:pPr>
              <a:buClr>
                <a:schemeClr val="dk1"/>
              </a:buClr>
              <a:buSzPts val="1800"/>
            </a:pPr>
            <a:endParaRPr b="1">
              <a:solidFill>
                <a:schemeClr val="dk1"/>
              </a:solidFill>
              <a:latin typeface="Arial"/>
              <a:ea typeface="Arial"/>
              <a:cs typeface="Arial"/>
              <a:sym typeface="Arial"/>
            </a:endParaRPr>
          </a:p>
        </p:txBody>
      </p:sp>
    </p:spTree>
    <p:extLst>
      <p:ext uri="{BB962C8B-B14F-4D97-AF65-F5344CB8AC3E}">
        <p14:creationId xmlns:p14="http://schemas.microsoft.com/office/powerpoint/2010/main" val="10967726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 Motivating Example: Circling Back!</a:t>
            </a:r>
          </a:p>
        </p:txBody>
      </p:sp>
      <p:sp>
        <p:nvSpPr>
          <p:cNvPr id="3" name="Content Placeholder 2"/>
          <p:cNvSpPr>
            <a:spLocks noGrp="1"/>
          </p:cNvSpPr>
          <p:nvPr>
            <p:ph idx="1"/>
          </p:nvPr>
        </p:nvSpPr>
        <p:spPr/>
        <p:txBody>
          <a:bodyPr>
            <a:normAutofit/>
          </a:bodyPr>
          <a:lstStyle/>
          <a:p>
            <a:r>
              <a:rPr lang="en-US" sz="2500" dirty="0"/>
              <a:t>Towards “real understanding” of the phenomenon tested in a question.</a:t>
            </a:r>
          </a:p>
        </p:txBody>
      </p:sp>
      <p:sp>
        <p:nvSpPr>
          <p:cNvPr id="4" name="Slide Number Placeholder 3"/>
          <p:cNvSpPr>
            <a:spLocks noGrp="1"/>
          </p:cNvSpPr>
          <p:nvPr>
            <p:ph type="sldNum" sz="quarter" idx="12"/>
          </p:nvPr>
        </p:nvSpPr>
        <p:spPr/>
        <p:txBody>
          <a:bodyPr/>
          <a:lstStyle/>
          <a:p>
            <a:fld id="{86B4B35C-345F-9846-8E6A-29269C850829}" type="slidenum">
              <a:rPr lang="en-US" smtClean="0"/>
              <a:pPr/>
              <a:t>63</a:t>
            </a:fld>
            <a:endParaRPr lang="en-US" dirty="0"/>
          </a:p>
        </p:txBody>
      </p:sp>
      <p:graphicFrame>
        <p:nvGraphicFramePr>
          <p:cNvPr id="5" name="Google Shape;642;p48"/>
          <p:cNvGraphicFramePr/>
          <p:nvPr>
            <p:extLst>
              <p:ext uri="{D42A27DB-BD31-4B8C-83A1-F6EECF244321}">
                <p14:modId xmlns:p14="http://schemas.microsoft.com/office/powerpoint/2010/main" val="257325378"/>
              </p:ext>
            </p:extLst>
          </p:nvPr>
        </p:nvGraphicFramePr>
        <p:xfrm>
          <a:off x="2093495" y="2628900"/>
          <a:ext cx="7888700" cy="3276600"/>
        </p:xfrm>
        <a:graphic>
          <a:graphicData uri="http://schemas.openxmlformats.org/drawingml/2006/table">
            <a:tbl>
              <a:tblPr firstRow="1" bandRow="1">
                <a:noFill/>
              </a:tblPr>
              <a:tblGrid>
                <a:gridCol w="44597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457200">
                <a:tc>
                  <a:txBody>
                    <a:bodyPr/>
                    <a:lstStyle/>
                    <a:p>
                      <a:pPr marL="0" marR="0" lvl="0" indent="0" algn="l" rtl="0">
                        <a:lnSpc>
                          <a:spcPct val="100000"/>
                        </a:lnSpc>
                        <a:spcBef>
                          <a:spcPts val="0"/>
                        </a:spcBef>
                        <a:spcAft>
                          <a:spcPts val="0"/>
                        </a:spcAft>
                        <a:buClr>
                          <a:schemeClr val="dk1"/>
                        </a:buClr>
                        <a:buSzPts val="1800"/>
                        <a:buFont typeface="Arial"/>
                        <a:buNone/>
                      </a:pPr>
                      <a:endParaRPr sz="1800" b="0" i="1" u="none" strike="noStrike" cap="none" dirty="0">
                        <a:solidFill>
                          <a:schemeClr val="dk1"/>
                        </a:solidFill>
                        <a:latin typeface="Merriweather Sans" charset="0"/>
                        <a:ea typeface="Merriweather Sans" charset="0"/>
                        <a:cs typeface="Merriweather Sans" charset="0"/>
                      </a:endParaRPr>
                    </a:p>
                  </a:txBody>
                  <a:tcPr marL="91450" marR="91450" marT="45725" marB="45725" anchor="ctr">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i="1" u="none" strike="noStrike" cap="none" dirty="0">
                          <a:latin typeface="Merriweather Sans" charset="0"/>
                          <a:ea typeface="Merriweather Sans" charset="0"/>
                          <a:cs typeface="Merriweather Sans" charset="0"/>
                        </a:rPr>
                        <a:t>IR</a:t>
                      </a:r>
                      <a:endParaRPr sz="1800" i="1" u="none" strike="noStrike" cap="none" dirty="0">
                        <a:latin typeface="Merriweather Sans" charset="0"/>
                        <a:ea typeface="Merriweather Sans" charset="0"/>
                        <a:cs typeface="Merriweather Sans" charset="0"/>
                      </a:endParaRPr>
                    </a:p>
                  </a:txBody>
                  <a:tcPr marL="91450" marR="91450" marT="45725" marB="45725" anchor="ctr">
                    <a:lnL w="12700" cap="flat" cmpd="sng">
                      <a:solidFill>
                        <a:srgbClr val="C5D8F1"/>
                      </a:solidFill>
                      <a:prstDash val="solid"/>
                      <a:round/>
                      <a:headEnd type="none" w="sm" len="sm"/>
                      <a:tailEnd type="none" w="sm" len="sm"/>
                    </a:lnL>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i="1" u="none" strike="noStrike" cap="none">
                          <a:latin typeface="Merriweather Sans" charset="0"/>
                          <a:ea typeface="Merriweather Sans" charset="0"/>
                          <a:cs typeface="Merriweather Sans" charset="0"/>
                        </a:rPr>
                        <a:t>PMI</a:t>
                      </a:r>
                      <a:endParaRPr sz="1800" i="1" u="none" strike="noStrike" cap="none">
                        <a:latin typeface="Merriweather Sans" charset="0"/>
                        <a:ea typeface="Merriweather Sans" charset="0"/>
                        <a:cs typeface="Merriweather Sans" charset="0"/>
                      </a:endParaRPr>
                    </a:p>
                  </a:txBody>
                  <a:tcPr marL="91450" marR="91450" marT="45725" marB="45725" anchor="ctr">
                    <a:lnL w="12700" cap="flat" cmpd="sng">
                      <a:solidFill>
                        <a:srgbClr val="C5D8F1"/>
                      </a:solidFill>
                      <a:prstDash val="solid"/>
                      <a:round/>
                      <a:headEnd type="none" w="sm" len="sm"/>
                      <a:tailEnd type="none" w="sm" len="sm"/>
                    </a:lnL>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i="1" u="none" strike="noStrike" cap="none">
                          <a:latin typeface="Merriweather Sans" charset="0"/>
                          <a:ea typeface="Merriweather Sans" charset="0"/>
                          <a:cs typeface="Merriweather Sans" charset="0"/>
                        </a:rPr>
                        <a:t>TableILP</a:t>
                      </a:r>
                      <a:endParaRPr sz="1800" i="1" u="none" strike="noStrike" cap="none">
                        <a:latin typeface="Merriweather Sans" charset="0"/>
                        <a:ea typeface="Merriweather Sans" charset="0"/>
                        <a:cs typeface="Merriweather Sans" charset="0"/>
                      </a:endParaRPr>
                    </a:p>
                  </a:txBody>
                  <a:tcPr marL="91450" marR="91450" marT="45725" marB="45725" anchor="ctr">
                    <a:lnL w="12700" cap="flat" cmpd="sng">
                      <a:solidFill>
                        <a:srgbClr val="C5D8F1"/>
                      </a:solidFill>
                      <a:prstDash val="solid"/>
                      <a:round/>
                      <a:headEnd type="none" w="sm" len="sm"/>
                      <a:tailEnd type="none" w="sm" len="sm"/>
                    </a:lnL>
                  </a:tcPr>
                </a:tc>
                <a:extLst>
                  <a:ext uri="{0D108BD9-81ED-4DB2-BD59-A6C34878D82A}">
                    <a16:rowId xmlns:a16="http://schemas.microsoft.com/office/drawing/2014/main" val="10000"/>
                  </a:ext>
                </a:extLst>
              </a:tr>
              <a:tr h="704850">
                <a:tc>
                  <a:txBody>
                    <a:bodyPr/>
                    <a:lstStyle/>
                    <a:p>
                      <a:pPr marL="0" marR="0" lvl="0" indent="0" algn="l" rtl="0">
                        <a:lnSpc>
                          <a:spcPct val="100000"/>
                        </a:lnSpc>
                        <a:spcBef>
                          <a:spcPts val="0"/>
                        </a:spcBef>
                        <a:spcAft>
                          <a:spcPts val="0"/>
                        </a:spcAft>
                        <a:buClr>
                          <a:schemeClr val="dk1"/>
                        </a:buClr>
                        <a:buSzPts val="1800"/>
                        <a:buFont typeface="Arial"/>
                        <a:buNone/>
                      </a:pPr>
                      <a:r>
                        <a:rPr lang="en-US" sz="1800" i="1" u="none" strike="noStrike" cap="none">
                          <a:latin typeface="Merriweather Sans" charset="0"/>
                          <a:ea typeface="Merriweather Sans" charset="0"/>
                          <a:cs typeface="Merriweather Sans" charset="0"/>
                        </a:rPr>
                        <a:t>In New York State, the longest period of daylight occurs during which month?</a:t>
                      </a:r>
                      <a:endParaRPr sz="1800" b="0" i="1" u="none" strike="noStrike" cap="none">
                        <a:solidFill>
                          <a:schemeClr val="dk1"/>
                        </a:solidFill>
                        <a:latin typeface="Merriweather Sans" charset="0"/>
                        <a:ea typeface="Merriweather Sans" charset="0"/>
                        <a:cs typeface="Merriweather Sans" charset="0"/>
                      </a:endParaRPr>
                    </a:p>
                  </a:txBody>
                  <a:tcPr marL="91450" marR="91450" marT="45725" marB="45725" anchor="ctr">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i="1" u="none" strike="noStrike" cap="none" dirty="0">
                          <a:latin typeface="Merriweather Sans" charset="0"/>
                          <a:ea typeface="Merriweather Sans" charset="0"/>
                          <a:cs typeface="Merriweather Sans" charset="0"/>
                        </a:rPr>
                        <a:t>June</a:t>
                      </a:r>
                      <a:endParaRPr sz="1800" i="1" u="none" strike="noStrike" cap="none" dirty="0">
                        <a:latin typeface="Merriweather Sans" charset="0"/>
                        <a:ea typeface="Merriweather Sans" charset="0"/>
                        <a:cs typeface="Merriweather Sans" charset="0"/>
                      </a:endParaRPr>
                    </a:p>
                  </a:txBody>
                  <a:tcPr marL="91450" marR="91450" marT="45725" marB="45725" anchor="ctr">
                    <a:lnL w="12700" cap="flat" cmpd="sng">
                      <a:solidFill>
                        <a:srgbClr val="C5D8F1"/>
                      </a:solidFill>
                      <a:prstDash val="solid"/>
                      <a:round/>
                      <a:headEnd type="none" w="sm" len="sm"/>
                      <a:tailEnd type="none" w="sm" len="sm"/>
                    </a:lnL>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i="1" u="none" strike="noStrike" cap="none">
                          <a:latin typeface="Merriweather Sans" charset="0"/>
                          <a:ea typeface="Merriweather Sans" charset="0"/>
                          <a:cs typeface="Merriweather Sans" charset="0"/>
                        </a:rPr>
                        <a:t>June</a:t>
                      </a:r>
                      <a:endParaRPr sz="1800" i="1" u="none" strike="noStrike" cap="none">
                        <a:latin typeface="Merriweather Sans" charset="0"/>
                        <a:ea typeface="Merriweather Sans" charset="0"/>
                        <a:cs typeface="Merriweather Sans" charset="0"/>
                      </a:endParaRPr>
                    </a:p>
                  </a:txBody>
                  <a:tcPr marL="91450" marR="91450" marT="45725" marB="45725" anchor="ctr">
                    <a:lnL w="12700" cap="flat" cmpd="sng">
                      <a:solidFill>
                        <a:srgbClr val="C5D8F1"/>
                      </a:solidFill>
                      <a:prstDash val="solid"/>
                      <a:round/>
                      <a:headEnd type="none" w="sm" len="sm"/>
                      <a:tailEnd type="none" w="sm" len="sm"/>
                    </a:lnL>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b="1" i="1" u="none" strike="noStrike" cap="none">
                          <a:latin typeface="Merriweather Sans" charset="0"/>
                          <a:ea typeface="Merriweather Sans" charset="0"/>
                          <a:cs typeface="Merriweather Sans" charset="0"/>
                        </a:rPr>
                        <a:t>June</a:t>
                      </a:r>
                      <a:endParaRPr sz="1800" b="1" i="1" u="none" strike="noStrike" cap="none">
                        <a:latin typeface="Merriweather Sans" charset="0"/>
                        <a:ea typeface="Merriweather Sans" charset="0"/>
                        <a:cs typeface="Merriweather Sans" charset="0"/>
                      </a:endParaRPr>
                    </a:p>
                  </a:txBody>
                  <a:tcPr marL="91450" marR="91450" marT="45725" marB="45725" anchor="ctr">
                    <a:lnL w="12700" cap="flat" cmpd="sng">
                      <a:solidFill>
                        <a:srgbClr val="C5D8F1"/>
                      </a:solidFill>
                      <a:prstDash val="solid"/>
                      <a:round/>
                      <a:headEnd type="none" w="sm" len="sm"/>
                      <a:tailEnd type="none" w="sm" len="sm"/>
                    </a:lnL>
                  </a:tcPr>
                </a:tc>
                <a:extLst>
                  <a:ext uri="{0D108BD9-81ED-4DB2-BD59-A6C34878D82A}">
                    <a16:rowId xmlns:a16="http://schemas.microsoft.com/office/drawing/2014/main" val="10001"/>
                  </a:ext>
                </a:extLst>
              </a:tr>
              <a:tr h="704850">
                <a:tc>
                  <a:txBody>
                    <a:bodyPr/>
                    <a:lstStyle/>
                    <a:p>
                      <a:pPr marL="0" marR="0" lvl="0" indent="0" algn="l" rtl="0">
                        <a:lnSpc>
                          <a:spcPct val="100000"/>
                        </a:lnSpc>
                        <a:spcBef>
                          <a:spcPts val="0"/>
                        </a:spcBef>
                        <a:spcAft>
                          <a:spcPts val="0"/>
                        </a:spcAft>
                        <a:buClr>
                          <a:schemeClr val="dk1"/>
                        </a:buClr>
                        <a:buSzPts val="1800"/>
                        <a:buFont typeface="Arial"/>
                        <a:buNone/>
                      </a:pPr>
                      <a:r>
                        <a:rPr lang="en-US" sz="1800" i="1" u="none" strike="noStrike" cap="none">
                          <a:latin typeface="Merriweather Sans" charset="0"/>
                          <a:ea typeface="Merriweather Sans" charset="0"/>
                          <a:cs typeface="Merriweather Sans" charset="0"/>
                        </a:rPr>
                        <a:t>In </a:t>
                      </a:r>
                      <a:r>
                        <a:rPr lang="en-US" sz="1800" i="1" u="none" strike="noStrike" cap="none">
                          <a:solidFill>
                            <a:srgbClr val="008000"/>
                          </a:solidFill>
                          <a:latin typeface="Merriweather Sans" charset="0"/>
                          <a:ea typeface="Merriweather Sans" charset="0"/>
                          <a:cs typeface="Merriweather Sans" charset="0"/>
                        </a:rPr>
                        <a:t>New Zealand</a:t>
                      </a:r>
                      <a:r>
                        <a:rPr lang="en-US" sz="1800" i="1" u="none" strike="noStrike" cap="none">
                          <a:latin typeface="Merriweather Sans" charset="0"/>
                          <a:ea typeface="Merriweather Sans" charset="0"/>
                          <a:cs typeface="Merriweather Sans" charset="0"/>
                        </a:rPr>
                        <a:t>, the longest period of daylight occurs during which month?</a:t>
                      </a:r>
                      <a:endParaRPr sz="1800" b="0" i="1" u="none" strike="noStrike" cap="none">
                        <a:solidFill>
                          <a:schemeClr val="dk1"/>
                        </a:solidFill>
                        <a:latin typeface="Merriweather Sans" charset="0"/>
                        <a:ea typeface="Merriweather Sans" charset="0"/>
                        <a:cs typeface="Merriweather Sans" charset="0"/>
                      </a:endParaRPr>
                    </a:p>
                  </a:txBody>
                  <a:tcPr marL="91450" marR="91450" marT="45725" marB="45725" anchor="ctr">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i="1" u="none" strike="noStrike" cap="none">
                          <a:solidFill>
                            <a:srgbClr val="FF0000"/>
                          </a:solidFill>
                          <a:latin typeface="Merriweather Sans" charset="0"/>
                          <a:ea typeface="Merriweather Sans" charset="0"/>
                          <a:cs typeface="Merriweather Sans" charset="0"/>
                        </a:rPr>
                        <a:t>March</a:t>
                      </a:r>
                      <a:endParaRPr sz="1800" i="1" u="none" strike="noStrike" cap="none">
                        <a:solidFill>
                          <a:srgbClr val="FF0000"/>
                        </a:solidFill>
                        <a:latin typeface="Merriweather Sans" charset="0"/>
                        <a:ea typeface="Merriweather Sans" charset="0"/>
                        <a:cs typeface="Merriweather Sans" charset="0"/>
                      </a:endParaRPr>
                    </a:p>
                  </a:txBody>
                  <a:tcPr marL="91450" marR="91450" marT="45725" marB="45725" anchor="ctr">
                    <a:lnL w="12700" cap="flat" cmpd="sng">
                      <a:solidFill>
                        <a:srgbClr val="C5D8F1"/>
                      </a:solidFill>
                      <a:prstDash val="solid"/>
                      <a:round/>
                      <a:headEnd type="none" w="sm" len="sm"/>
                      <a:tailEnd type="none" w="sm" len="sm"/>
                    </a:lnL>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i="1" u="none" strike="noStrike" cap="none" dirty="0">
                          <a:latin typeface="Merriweather Sans" charset="0"/>
                          <a:ea typeface="Merriweather Sans" charset="0"/>
                          <a:cs typeface="Merriweather Sans" charset="0"/>
                        </a:rPr>
                        <a:t>Dec</a:t>
                      </a:r>
                      <a:endParaRPr sz="1800" i="1" u="none" strike="noStrike" cap="none" dirty="0">
                        <a:latin typeface="Merriweather Sans" charset="0"/>
                        <a:ea typeface="Merriweather Sans" charset="0"/>
                        <a:cs typeface="Merriweather Sans" charset="0"/>
                      </a:endParaRPr>
                    </a:p>
                  </a:txBody>
                  <a:tcPr marL="91450" marR="91450" marT="45725" marB="45725" anchor="ctr">
                    <a:lnL w="12700" cap="flat" cmpd="sng">
                      <a:solidFill>
                        <a:srgbClr val="C5D8F1"/>
                      </a:solidFill>
                      <a:prstDash val="solid"/>
                      <a:round/>
                      <a:headEnd type="none" w="sm" len="sm"/>
                      <a:tailEnd type="none" w="sm" len="sm"/>
                    </a:lnL>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b="1" i="1" u="none" strike="noStrike" cap="none">
                          <a:latin typeface="Merriweather Sans" charset="0"/>
                          <a:ea typeface="Merriweather Sans" charset="0"/>
                          <a:cs typeface="Merriweather Sans" charset="0"/>
                        </a:rPr>
                        <a:t>Dec</a:t>
                      </a:r>
                      <a:endParaRPr sz="1800" b="1" i="1" u="none" strike="noStrike" cap="none">
                        <a:latin typeface="Merriweather Sans" charset="0"/>
                        <a:ea typeface="Merriweather Sans" charset="0"/>
                        <a:cs typeface="Merriweather Sans" charset="0"/>
                      </a:endParaRPr>
                    </a:p>
                  </a:txBody>
                  <a:tcPr marL="91450" marR="91450" marT="45725" marB="45725" anchor="ctr">
                    <a:lnL w="12700" cap="flat" cmpd="sng">
                      <a:solidFill>
                        <a:srgbClr val="C5D8F1"/>
                      </a:solidFill>
                      <a:prstDash val="solid"/>
                      <a:round/>
                      <a:headEnd type="none" w="sm" len="sm"/>
                      <a:tailEnd type="none" w="sm" len="sm"/>
                    </a:lnL>
                  </a:tcPr>
                </a:tc>
                <a:extLst>
                  <a:ext uri="{0D108BD9-81ED-4DB2-BD59-A6C34878D82A}">
                    <a16:rowId xmlns:a16="http://schemas.microsoft.com/office/drawing/2014/main" val="10002"/>
                  </a:ext>
                </a:extLst>
              </a:tr>
              <a:tr h="704850">
                <a:tc>
                  <a:txBody>
                    <a:bodyPr/>
                    <a:lstStyle/>
                    <a:p>
                      <a:pPr marL="0" marR="0" lvl="0" indent="0" algn="l" rtl="0">
                        <a:lnSpc>
                          <a:spcPct val="100000"/>
                        </a:lnSpc>
                        <a:spcBef>
                          <a:spcPts val="0"/>
                        </a:spcBef>
                        <a:spcAft>
                          <a:spcPts val="0"/>
                        </a:spcAft>
                        <a:buClr>
                          <a:schemeClr val="dk1"/>
                        </a:buClr>
                        <a:buSzPts val="1800"/>
                        <a:buFont typeface="Arial"/>
                        <a:buNone/>
                      </a:pPr>
                      <a:r>
                        <a:rPr lang="en-US" sz="1800" i="1" u="none" strike="noStrike" cap="none" dirty="0">
                          <a:latin typeface="Merriweather Sans" charset="0"/>
                          <a:ea typeface="Merriweather Sans" charset="0"/>
                          <a:cs typeface="Merriweather Sans" charset="0"/>
                        </a:rPr>
                        <a:t>In </a:t>
                      </a:r>
                      <a:r>
                        <a:rPr lang="en-US" sz="1800" i="1" u="none" strike="noStrike" cap="none" dirty="0">
                          <a:solidFill>
                            <a:srgbClr val="008000"/>
                          </a:solidFill>
                          <a:latin typeface="Merriweather Sans" charset="0"/>
                          <a:ea typeface="Merriweather Sans" charset="0"/>
                          <a:cs typeface="Merriweather Sans" charset="0"/>
                        </a:rPr>
                        <a:t>New Zealand</a:t>
                      </a:r>
                      <a:r>
                        <a:rPr lang="en-US" sz="1800" i="1" u="none" strike="noStrike" cap="none" dirty="0">
                          <a:latin typeface="Merriweather Sans" charset="0"/>
                          <a:ea typeface="Merriweather Sans" charset="0"/>
                          <a:cs typeface="Merriweather Sans" charset="0"/>
                        </a:rPr>
                        <a:t>, the </a:t>
                      </a:r>
                      <a:r>
                        <a:rPr lang="en-US" sz="1800" i="1" u="none" strike="noStrike" cap="none" dirty="0">
                          <a:solidFill>
                            <a:srgbClr val="008000"/>
                          </a:solidFill>
                          <a:latin typeface="Merriweather Sans" charset="0"/>
                          <a:ea typeface="Merriweather Sans" charset="0"/>
                          <a:cs typeface="Merriweather Sans" charset="0"/>
                        </a:rPr>
                        <a:t>shortest</a:t>
                      </a:r>
                      <a:r>
                        <a:rPr lang="en-US" sz="1800" i="1" u="none" strike="noStrike" cap="none" dirty="0">
                          <a:latin typeface="Merriweather Sans" charset="0"/>
                          <a:ea typeface="Merriweather Sans" charset="0"/>
                          <a:cs typeface="Merriweather Sans" charset="0"/>
                        </a:rPr>
                        <a:t> period of daylight occurs during which month?</a:t>
                      </a:r>
                      <a:endParaRPr sz="1800" b="0" i="1" u="none" strike="noStrike" cap="none" dirty="0">
                        <a:solidFill>
                          <a:schemeClr val="dk1"/>
                        </a:solidFill>
                        <a:latin typeface="Merriweather Sans" charset="0"/>
                        <a:ea typeface="Merriweather Sans" charset="0"/>
                        <a:cs typeface="Merriweather Sans" charset="0"/>
                      </a:endParaRPr>
                    </a:p>
                  </a:txBody>
                  <a:tcPr marL="91450" marR="91450" marT="45725" marB="45725" anchor="ctr">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i="1" u="none" strike="noStrike" cap="none">
                          <a:solidFill>
                            <a:srgbClr val="FF0000"/>
                          </a:solidFill>
                          <a:latin typeface="Merriweather Sans" charset="0"/>
                          <a:ea typeface="Merriweather Sans" charset="0"/>
                          <a:cs typeface="Merriweather Sans" charset="0"/>
                        </a:rPr>
                        <a:t>March</a:t>
                      </a:r>
                      <a:endParaRPr sz="1800" i="1" u="none" strike="noStrike" cap="none">
                        <a:solidFill>
                          <a:srgbClr val="FF0000"/>
                        </a:solidFill>
                        <a:latin typeface="Merriweather Sans" charset="0"/>
                        <a:ea typeface="Merriweather Sans" charset="0"/>
                        <a:cs typeface="Merriweather Sans" charset="0"/>
                      </a:endParaRPr>
                    </a:p>
                  </a:txBody>
                  <a:tcPr marL="91450" marR="91450" marT="45725" marB="45725" anchor="ctr">
                    <a:lnL w="12700" cap="flat" cmpd="sng">
                      <a:solidFill>
                        <a:srgbClr val="C5D8F1"/>
                      </a:solidFill>
                      <a:prstDash val="solid"/>
                      <a:round/>
                      <a:headEnd type="none" w="sm" len="sm"/>
                      <a:tailEnd type="none" w="sm" len="sm"/>
                    </a:lnL>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i="1" u="none" strike="noStrike" cap="none" dirty="0">
                          <a:solidFill>
                            <a:srgbClr val="FF0000"/>
                          </a:solidFill>
                          <a:latin typeface="Merriweather Sans" charset="0"/>
                          <a:ea typeface="Merriweather Sans" charset="0"/>
                          <a:cs typeface="Merriweather Sans" charset="0"/>
                        </a:rPr>
                        <a:t>Dec</a:t>
                      </a:r>
                      <a:endParaRPr sz="1800" i="1" u="none" strike="noStrike" cap="none" dirty="0">
                        <a:solidFill>
                          <a:srgbClr val="FF0000"/>
                        </a:solidFill>
                        <a:latin typeface="Merriweather Sans" charset="0"/>
                        <a:ea typeface="Merriweather Sans" charset="0"/>
                        <a:cs typeface="Merriweather Sans" charset="0"/>
                      </a:endParaRPr>
                    </a:p>
                  </a:txBody>
                  <a:tcPr marL="91450" marR="91450" marT="45725" marB="45725" anchor="ctr">
                    <a:lnL w="12700" cap="flat" cmpd="sng">
                      <a:solidFill>
                        <a:srgbClr val="C5D8F1"/>
                      </a:solidFill>
                      <a:prstDash val="solid"/>
                      <a:round/>
                      <a:headEnd type="none" w="sm" len="sm"/>
                      <a:tailEnd type="none" w="sm" len="sm"/>
                    </a:lnL>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b="1" i="1" u="none" strike="noStrike" cap="none" dirty="0">
                          <a:latin typeface="Merriweather Sans" charset="0"/>
                          <a:ea typeface="Merriweather Sans" charset="0"/>
                          <a:cs typeface="Merriweather Sans" charset="0"/>
                        </a:rPr>
                        <a:t>June</a:t>
                      </a:r>
                      <a:endParaRPr sz="1800" b="1" i="1" u="none" strike="noStrike" cap="none" dirty="0">
                        <a:latin typeface="Merriweather Sans" charset="0"/>
                        <a:ea typeface="Merriweather Sans" charset="0"/>
                        <a:cs typeface="Merriweather Sans" charset="0"/>
                      </a:endParaRPr>
                    </a:p>
                  </a:txBody>
                  <a:tcPr marL="91450" marR="91450" marT="45725" marB="45725" anchor="ctr">
                    <a:lnL w="12700" cap="flat" cmpd="sng">
                      <a:solidFill>
                        <a:srgbClr val="C5D8F1"/>
                      </a:solidFill>
                      <a:prstDash val="solid"/>
                      <a:round/>
                      <a:headEnd type="none" w="sm" len="sm"/>
                      <a:tailEnd type="none" w="sm" len="sm"/>
                    </a:lnL>
                  </a:tcPr>
                </a:tc>
                <a:extLst>
                  <a:ext uri="{0D108BD9-81ED-4DB2-BD59-A6C34878D82A}">
                    <a16:rowId xmlns:a16="http://schemas.microsoft.com/office/drawing/2014/main" val="10003"/>
                  </a:ext>
                </a:extLst>
              </a:tr>
              <a:tr h="704850">
                <a:tc>
                  <a:txBody>
                    <a:bodyPr/>
                    <a:lstStyle/>
                    <a:p>
                      <a:pPr marL="0" marR="0" lvl="0" indent="0" algn="l" rtl="0">
                        <a:lnSpc>
                          <a:spcPct val="100000"/>
                        </a:lnSpc>
                        <a:spcBef>
                          <a:spcPts val="0"/>
                        </a:spcBef>
                        <a:spcAft>
                          <a:spcPts val="0"/>
                        </a:spcAft>
                        <a:buClr>
                          <a:schemeClr val="dk1"/>
                        </a:buClr>
                        <a:buSzPts val="1800"/>
                        <a:buFont typeface="Arial"/>
                        <a:buNone/>
                      </a:pPr>
                      <a:r>
                        <a:rPr lang="en-US" sz="1800" i="1" u="none" strike="noStrike" cap="none">
                          <a:latin typeface="Merriweather Sans" charset="0"/>
                          <a:ea typeface="Merriweather Sans" charset="0"/>
                          <a:cs typeface="Merriweather Sans" charset="0"/>
                        </a:rPr>
                        <a:t>In </a:t>
                      </a:r>
                      <a:r>
                        <a:rPr lang="en-US" sz="1800" i="1" u="none" strike="noStrike" cap="none">
                          <a:solidFill>
                            <a:srgbClr val="008000"/>
                          </a:solidFill>
                          <a:latin typeface="Merriweather Sans" charset="0"/>
                          <a:ea typeface="Merriweather Sans" charset="0"/>
                          <a:cs typeface="Merriweather Sans" charset="0"/>
                        </a:rPr>
                        <a:t>New Zealand</a:t>
                      </a:r>
                      <a:r>
                        <a:rPr lang="en-US" sz="1800" i="1" u="none" strike="noStrike" cap="none">
                          <a:latin typeface="Merriweather Sans" charset="0"/>
                          <a:ea typeface="Merriweather Sans" charset="0"/>
                          <a:cs typeface="Merriweather Sans" charset="0"/>
                        </a:rPr>
                        <a:t>, the </a:t>
                      </a:r>
                      <a:r>
                        <a:rPr lang="en-US" sz="1800" i="1" u="none" strike="noStrike" cap="none">
                          <a:solidFill>
                            <a:srgbClr val="008000"/>
                          </a:solidFill>
                          <a:latin typeface="Merriweather Sans" charset="0"/>
                          <a:ea typeface="Merriweather Sans" charset="0"/>
                          <a:cs typeface="Merriweather Sans" charset="0"/>
                        </a:rPr>
                        <a:t>shortest</a:t>
                      </a:r>
                      <a:r>
                        <a:rPr lang="en-US" sz="1800" i="1" u="none" strike="noStrike" cap="none">
                          <a:latin typeface="Merriweather Sans" charset="0"/>
                          <a:ea typeface="Merriweather Sans" charset="0"/>
                          <a:cs typeface="Merriweather Sans" charset="0"/>
                        </a:rPr>
                        <a:t> period of </a:t>
                      </a:r>
                      <a:r>
                        <a:rPr lang="en-US" sz="1800" i="1" u="none" strike="noStrike" cap="none">
                          <a:solidFill>
                            <a:srgbClr val="008000"/>
                          </a:solidFill>
                          <a:latin typeface="Merriweather Sans" charset="0"/>
                          <a:ea typeface="Merriweather Sans" charset="0"/>
                          <a:cs typeface="Merriweather Sans" charset="0"/>
                        </a:rPr>
                        <a:t>night</a:t>
                      </a:r>
                      <a:r>
                        <a:rPr lang="en-US" sz="1800" i="1" u="none" strike="noStrike" cap="none">
                          <a:latin typeface="Merriweather Sans" charset="0"/>
                          <a:ea typeface="Merriweather Sans" charset="0"/>
                          <a:cs typeface="Merriweather Sans" charset="0"/>
                        </a:rPr>
                        <a:t> occurs during which month?</a:t>
                      </a:r>
                      <a:endParaRPr sz="1800" b="0" i="1" u="none" strike="noStrike" cap="none">
                        <a:solidFill>
                          <a:schemeClr val="dk1"/>
                        </a:solidFill>
                        <a:latin typeface="Merriweather Sans" charset="0"/>
                        <a:ea typeface="Merriweather Sans" charset="0"/>
                        <a:cs typeface="Merriweather Sans" charset="0"/>
                      </a:endParaRPr>
                    </a:p>
                  </a:txBody>
                  <a:tcPr marL="91450" marR="91450" marT="45725" marB="45725" anchor="ctr">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i="1" u="none" strike="noStrike" cap="none">
                          <a:latin typeface="Merriweather Sans" charset="0"/>
                          <a:ea typeface="Merriweather Sans" charset="0"/>
                          <a:cs typeface="Merriweather Sans" charset="0"/>
                        </a:rPr>
                        <a:t>Dec</a:t>
                      </a:r>
                      <a:endParaRPr sz="1800" i="1" u="none" strike="noStrike" cap="none">
                        <a:latin typeface="Merriweather Sans" charset="0"/>
                        <a:ea typeface="Merriweather Sans" charset="0"/>
                        <a:cs typeface="Merriweather Sans" charset="0"/>
                      </a:endParaRPr>
                    </a:p>
                  </a:txBody>
                  <a:tcPr marL="91450" marR="91450" marT="45725" marB="45725" anchor="ctr">
                    <a:lnL w="12700" cap="flat" cmpd="sng">
                      <a:solidFill>
                        <a:srgbClr val="C5D8F1"/>
                      </a:solidFill>
                      <a:prstDash val="solid"/>
                      <a:round/>
                      <a:headEnd type="none" w="sm" len="sm"/>
                      <a:tailEnd type="none" w="sm" len="sm"/>
                    </a:lnL>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i="1" u="none" strike="noStrike" cap="none">
                          <a:latin typeface="Merriweather Sans" charset="0"/>
                          <a:ea typeface="Merriweather Sans" charset="0"/>
                          <a:cs typeface="Merriweather Sans" charset="0"/>
                        </a:rPr>
                        <a:t>Dec</a:t>
                      </a:r>
                      <a:endParaRPr sz="1800" i="1" u="none" strike="noStrike" cap="none">
                        <a:latin typeface="Merriweather Sans" charset="0"/>
                        <a:ea typeface="Merriweather Sans" charset="0"/>
                        <a:cs typeface="Merriweather Sans" charset="0"/>
                      </a:endParaRPr>
                    </a:p>
                  </a:txBody>
                  <a:tcPr marL="91450" marR="91450" marT="45725" marB="45725" anchor="ctr">
                    <a:lnL w="12700" cap="flat" cmpd="sng">
                      <a:solidFill>
                        <a:srgbClr val="C5D8F1"/>
                      </a:solidFill>
                      <a:prstDash val="solid"/>
                      <a:round/>
                      <a:headEnd type="none" w="sm" len="sm"/>
                      <a:tailEnd type="none" w="sm" len="sm"/>
                    </a:lnL>
                    <a:lnR w="12700" cap="flat" cmpd="sng">
                      <a:solidFill>
                        <a:srgbClr val="C5D8F1"/>
                      </a:solidFill>
                      <a:prstDash val="solid"/>
                      <a:round/>
                      <a:headEnd type="none" w="sm" len="sm"/>
                      <a:tailEnd type="none" w="sm" len="sm"/>
                    </a:lnR>
                  </a:tcPr>
                </a:tc>
                <a:tc>
                  <a:txBody>
                    <a:bodyPr/>
                    <a:lstStyle/>
                    <a:p>
                      <a:pPr marL="0" marR="0" lvl="0" indent="0" algn="ctr" rtl="0">
                        <a:spcBef>
                          <a:spcPts val="0"/>
                        </a:spcBef>
                        <a:spcAft>
                          <a:spcPts val="0"/>
                        </a:spcAft>
                        <a:buNone/>
                      </a:pPr>
                      <a:r>
                        <a:rPr lang="en-US" sz="1800" b="1" i="1" u="none" strike="noStrike" cap="none" dirty="0">
                          <a:latin typeface="Merriweather Sans" charset="0"/>
                          <a:ea typeface="Merriweather Sans" charset="0"/>
                          <a:cs typeface="Merriweather Sans" charset="0"/>
                        </a:rPr>
                        <a:t>Dec</a:t>
                      </a:r>
                      <a:endParaRPr sz="1800" b="1" i="1" u="none" strike="noStrike" cap="none" dirty="0">
                        <a:latin typeface="Merriweather Sans" charset="0"/>
                        <a:ea typeface="Merriweather Sans" charset="0"/>
                        <a:cs typeface="Merriweather Sans" charset="0"/>
                      </a:endParaRPr>
                    </a:p>
                  </a:txBody>
                  <a:tcPr marL="91450" marR="91450" marT="45725" marB="45725" anchor="ctr">
                    <a:lnL w="12700" cap="flat" cmpd="sng">
                      <a:solidFill>
                        <a:srgbClr val="C5D8F1"/>
                      </a:solidFill>
                      <a:prstDash val="solid"/>
                      <a:round/>
                      <a:headEnd type="none" w="sm" len="sm"/>
                      <a:tailEnd type="none" w="sm" len="sm"/>
                    </a:ln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483721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915"/>
        <p:cNvGrpSpPr/>
        <p:nvPr/>
      </p:nvGrpSpPr>
      <p:grpSpPr>
        <a:xfrm>
          <a:off x="0" y="0"/>
          <a:ext cx="0" cy="0"/>
          <a:chOff x="0" y="0"/>
          <a:chExt cx="0" cy="0"/>
        </a:xfrm>
      </p:grpSpPr>
      <p:sp>
        <p:nvSpPr>
          <p:cNvPr id="1916" name="Google Shape;1916;p145"/>
          <p:cNvSpPr txBox="1">
            <a:spLocks noGrp="1"/>
          </p:cNvSpPr>
          <p:nvPr>
            <p:ph type="title"/>
          </p:nvPr>
        </p:nvSpPr>
        <p:spPr>
          <a:xfrm>
            <a:off x="1524000" y="0"/>
            <a:ext cx="9144000" cy="533400"/>
          </a:xfrm>
          <a:prstGeom prst="rect">
            <a:avLst/>
          </a:prstGeom>
        </p:spPr>
        <p:txBody>
          <a:bodyPr spcFirstLastPara="1" vert="horz" wrap="square" lIns="91425" tIns="91425" rIns="91425" bIns="91425" rtlCol="0" anchor="ctr" anchorCtr="0">
            <a:noAutofit/>
          </a:bodyPr>
          <a:lstStyle/>
          <a:p>
            <a:r>
              <a:rPr lang="en-US"/>
              <a:t>How does it compare to SQL query? </a:t>
            </a:r>
            <a:endParaRPr/>
          </a:p>
        </p:txBody>
      </p:sp>
      <p:sp>
        <p:nvSpPr>
          <p:cNvPr id="1917" name="Google Shape;1917;p145"/>
          <p:cNvSpPr txBox="1">
            <a:spLocks noGrp="1"/>
          </p:cNvSpPr>
          <p:nvPr>
            <p:ph type="body" idx="1"/>
          </p:nvPr>
        </p:nvSpPr>
        <p:spPr>
          <a:xfrm>
            <a:off x="1905000" y="762000"/>
            <a:ext cx="8382000" cy="823800"/>
          </a:xfrm>
          <a:prstGeom prst="rect">
            <a:avLst/>
          </a:prstGeom>
        </p:spPr>
        <p:txBody>
          <a:bodyPr spcFirstLastPara="1" vert="horz" wrap="square" lIns="91425" tIns="91425" rIns="91425" bIns="91425" rtlCol="0" anchor="t" anchorCtr="0">
            <a:noAutofit/>
          </a:bodyPr>
          <a:lstStyle/>
          <a:p>
            <a:pPr indent="-355600">
              <a:buSzPts val="2000"/>
            </a:pPr>
            <a:r>
              <a:rPr lang="en-US" sz="2000"/>
              <a:t>Database technology has more than 40 years history </a:t>
            </a:r>
            <a:endParaRPr sz="2000"/>
          </a:p>
          <a:p>
            <a:pPr lvl="1" indent="-355600">
              <a:spcBef>
                <a:spcPts val="0"/>
              </a:spcBef>
              <a:buSzPts val="2000"/>
            </a:pPr>
            <a:r>
              <a:rPr lang="en-US" sz="2000"/>
              <a:t>How are you different from that? </a:t>
            </a:r>
            <a:endParaRPr sz="2000"/>
          </a:p>
          <a:p>
            <a:pPr marL="342900" indent="-190500">
              <a:buNone/>
            </a:pPr>
            <a:endParaRPr/>
          </a:p>
        </p:txBody>
      </p:sp>
      <p:sp>
        <p:nvSpPr>
          <p:cNvPr id="1918" name="Google Shape;1918;p145"/>
          <p:cNvSpPr txBox="1">
            <a:spLocks noGrp="1"/>
          </p:cNvSpPr>
          <p:nvPr>
            <p:ph type="sldNum" idx="12"/>
          </p:nvPr>
        </p:nvSpPr>
        <p:spPr>
          <a:xfrm>
            <a:off x="1924664" y="6245225"/>
            <a:ext cx="2133600" cy="476100"/>
          </a:xfrm>
          <a:prstGeom prst="rect">
            <a:avLst/>
          </a:prstGeom>
        </p:spPr>
        <p:txBody>
          <a:bodyPr spcFirstLastPara="1" vert="horz" wrap="square" lIns="91425" tIns="45700" rIns="91425" bIns="45700" rtlCol="0" anchor="t" anchorCtr="0">
            <a:noAutofit/>
          </a:bodyPr>
          <a:lstStyle/>
          <a:p>
            <a:pPr>
              <a:buClr>
                <a:srgbClr val="000000"/>
              </a:buClr>
            </a:pPr>
            <a:fld id="{00000000-1234-1234-1234-123412341234}" type="slidenum">
              <a:rPr lang="en-US"/>
              <a:pPr>
                <a:buClr>
                  <a:srgbClr val="000000"/>
                </a:buClr>
              </a:pPr>
              <a:t>64</a:t>
            </a:fld>
            <a:endParaRPr/>
          </a:p>
        </p:txBody>
      </p:sp>
      <p:cxnSp>
        <p:nvCxnSpPr>
          <p:cNvPr id="1919" name="Google Shape;1919;p145"/>
          <p:cNvCxnSpPr/>
          <p:nvPr/>
        </p:nvCxnSpPr>
        <p:spPr>
          <a:xfrm>
            <a:off x="1948625" y="3585375"/>
            <a:ext cx="7528500" cy="82200"/>
          </a:xfrm>
          <a:prstGeom prst="straightConnector1">
            <a:avLst/>
          </a:prstGeom>
          <a:noFill/>
          <a:ln w="28575" cap="flat" cmpd="sng">
            <a:solidFill>
              <a:schemeClr val="dk2"/>
            </a:solidFill>
            <a:prstDash val="solid"/>
            <a:round/>
            <a:headEnd type="none" w="med" len="med"/>
            <a:tailEnd type="triangle" w="med" len="med"/>
          </a:ln>
        </p:spPr>
      </p:cxnSp>
      <p:sp>
        <p:nvSpPr>
          <p:cNvPr id="1920" name="Google Shape;1920;p145"/>
          <p:cNvSpPr txBox="1"/>
          <p:nvPr/>
        </p:nvSpPr>
        <p:spPr>
          <a:xfrm>
            <a:off x="9477125" y="3444075"/>
            <a:ext cx="882300" cy="364800"/>
          </a:xfrm>
          <a:prstGeom prst="rect">
            <a:avLst/>
          </a:prstGeom>
          <a:noFill/>
          <a:ln>
            <a:noFill/>
          </a:ln>
        </p:spPr>
        <p:txBody>
          <a:bodyPr spcFirstLastPara="1" wrap="square" lIns="91425" tIns="91425" rIns="91425" bIns="91425" anchor="t" anchorCtr="0">
            <a:noAutofit/>
          </a:bodyPr>
          <a:lstStyle/>
          <a:p>
            <a:r>
              <a:rPr lang="en-US"/>
              <a:t>Time</a:t>
            </a:r>
            <a:endParaRPr/>
          </a:p>
        </p:txBody>
      </p:sp>
      <p:sp>
        <p:nvSpPr>
          <p:cNvPr id="1921" name="Google Shape;1921;p145"/>
          <p:cNvSpPr txBox="1"/>
          <p:nvPr/>
        </p:nvSpPr>
        <p:spPr>
          <a:xfrm>
            <a:off x="2760275" y="3056025"/>
            <a:ext cx="1729200" cy="364800"/>
          </a:xfrm>
          <a:prstGeom prst="rect">
            <a:avLst/>
          </a:prstGeom>
          <a:solidFill>
            <a:srgbClr val="FFF2CC"/>
          </a:solidFill>
          <a:ln w="9525"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algn="ctr"/>
            <a:r>
              <a:rPr lang="en-US"/>
              <a:t>Generate Tables</a:t>
            </a:r>
            <a:endParaRPr/>
          </a:p>
        </p:txBody>
      </p:sp>
      <p:sp>
        <p:nvSpPr>
          <p:cNvPr id="1922" name="Google Shape;1922;p145"/>
          <p:cNvSpPr txBox="1"/>
          <p:nvPr/>
        </p:nvSpPr>
        <p:spPr>
          <a:xfrm>
            <a:off x="5960675" y="2767550"/>
            <a:ext cx="1930500" cy="788400"/>
          </a:xfrm>
          <a:prstGeom prst="rect">
            <a:avLst/>
          </a:prstGeom>
          <a:solidFill>
            <a:srgbClr val="C9DAF8"/>
          </a:solidFill>
          <a:ln w="9525" cap="flat" cmpd="sng">
            <a:solidFill>
              <a:srgbClr val="1155CC"/>
            </a:solidFill>
            <a:prstDash val="solid"/>
            <a:round/>
            <a:headEnd type="none" w="sm" len="sm"/>
            <a:tailEnd type="none" w="sm" len="sm"/>
          </a:ln>
        </p:spPr>
        <p:txBody>
          <a:bodyPr spcFirstLastPara="1" wrap="square" lIns="91425" tIns="91425" rIns="91425" bIns="91425" anchor="t" anchorCtr="0">
            <a:noAutofit/>
          </a:bodyPr>
          <a:lstStyle/>
          <a:p>
            <a:pPr algn="ctr"/>
            <a:r>
              <a:rPr lang="en-US"/>
              <a:t>Query: Look at your tables and generated compatible queries. </a:t>
            </a:r>
            <a:endParaRPr/>
          </a:p>
        </p:txBody>
      </p:sp>
      <p:sp>
        <p:nvSpPr>
          <p:cNvPr id="1923" name="Google Shape;1923;p145"/>
          <p:cNvSpPr txBox="1"/>
          <p:nvPr/>
        </p:nvSpPr>
        <p:spPr>
          <a:xfrm>
            <a:off x="5884475" y="3741825"/>
            <a:ext cx="2133600" cy="602400"/>
          </a:xfrm>
          <a:prstGeom prst="rect">
            <a:avLst/>
          </a:prstGeom>
          <a:solidFill>
            <a:srgbClr val="FFF2CC"/>
          </a:solidFill>
          <a:ln w="9525"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algn="ctr"/>
            <a:r>
              <a:rPr lang="en-US"/>
              <a:t>Generate Tables </a:t>
            </a:r>
            <a:endParaRPr/>
          </a:p>
          <a:p>
            <a:pPr algn="ctr"/>
            <a:r>
              <a:rPr lang="en-US"/>
              <a:t>(based on training data)</a:t>
            </a:r>
            <a:endParaRPr/>
          </a:p>
        </p:txBody>
      </p:sp>
      <p:sp>
        <p:nvSpPr>
          <p:cNvPr id="1924" name="Google Shape;1924;p145"/>
          <p:cNvSpPr txBox="1"/>
          <p:nvPr/>
        </p:nvSpPr>
        <p:spPr>
          <a:xfrm>
            <a:off x="2607875" y="3758150"/>
            <a:ext cx="1930500" cy="788400"/>
          </a:xfrm>
          <a:prstGeom prst="rect">
            <a:avLst/>
          </a:prstGeom>
          <a:solidFill>
            <a:srgbClr val="C9DAF8"/>
          </a:solidFill>
          <a:ln w="9525" cap="flat" cmpd="sng">
            <a:solidFill>
              <a:srgbClr val="1155CC"/>
            </a:solidFill>
            <a:prstDash val="solid"/>
            <a:round/>
            <a:headEnd type="none" w="sm" len="sm"/>
            <a:tailEnd type="none" w="sm" len="sm"/>
          </a:ln>
        </p:spPr>
        <p:txBody>
          <a:bodyPr spcFirstLastPara="1" wrap="square" lIns="91425" tIns="91425" rIns="91425" bIns="91425" anchor="t" anchorCtr="0">
            <a:noAutofit/>
          </a:bodyPr>
          <a:lstStyle/>
          <a:p>
            <a:pPr algn="ctr"/>
            <a:r>
              <a:rPr lang="en-US"/>
              <a:t>Query: Questions designed by humans, and for humans. </a:t>
            </a:r>
            <a:endParaRPr/>
          </a:p>
        </p:txBody>
      </p:sp>
      <p:sp>
        <p:nvSpPr>
          <p:cNvPr id="1925" name="Google Shape;1925;p145"/>
          <p:cNvSpPr txBox="1"/>
          <p:nvPr/>
        </p:nvSpPr>
        <p:spPr>
          <a:xfrm>
            <a:off x="8558100" y="2579625"/>
            <a:ext cx="1461000" cy="3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US"/>
              <a:t>Database world </a:t>
            </a:r>
            <a:endParaRPr/>
          </a:p>
        </p:txBody>
      </p:sp>
      <p:sp>
        <p:nvSpPr>
          <p:cNvPr id="1926" name="Google Shape;1926;p145"/>
          <p:cNvSpPr txBox="1"/>
          <p:nvPr/>
        </p:nvSpPr>
        <p:spPr>
          <a:xfrm>
            <a:off x="8795400" y="4399025"/>
            <a:ext cx="986400" cy="384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US"/>
              <a:t>QA world </a:t>
            </a:r>
            <a:endParaRPr/>
          </a:p>
        </p:txBody>
      </p:sp>
    </p:spTree>
    <p:extLst>
      <p:ext uri="{BB962C8B-B14F-4D97-AF65-F5344CB8AC3E}">
        <p14:creationId xmlns:p14="http://schemas.microsoft.com/office/powerpoint/2010/main" val="117348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9"/>
                                        </p:tgtEl>
                                        <p:attrNameLst>
                                          <p:attrName>style.visibility</p:attrName>
                                        </p:attrNameLst>
                                      </p:cBhvr>
                                      <p:to>
                                        <p:strVal val="visible"/>
                                      </p:to>
                                    </p:set>
                                    <p:animEffect transition="in" filter="fade">
                                      <p:cBhvr>
                                        <p:cTn id="7" dur="1000"/>
                                        <p:tgtEl>
                                          <p:spTgt spid="1919"/>
                                        </p:tgtEl>
                                      </p:cBhvr>
                                    </p:animEffect>
                                  </p:childTnLst>
                                </p:cTn>
                              </p:par>
                              <p:par>
                                <p:cTn id="8" presetID="10" presetClass="entr" presetSubtype="0" fill="hold" nodeType="withEffect">
                                  <p:stCondLst>
                                    <p:cond delay="0"/>
                                  </p:stCondLst>
                                  <p:childTnLst>
                                    <p:set>
                                      <p:cBhvr>
                                        <p:cTn id="9" dur="1" fill="hold">
                                          <p:stCondLst>
                                            <p:cond delay="0"/>
                                          </p:stCondLst>
                                        </p:cTn>
                                        <p:tgtEl>
                                          <p:spTgt spid="1920"/>
                                        </p:tgtEl>
                                        <p:attrNameLst>
                                          <p:attrName>style.visibility</p:attrName>
                                        </p:attrNameLst>
                                      </p:cBhvr>
                                      <p:to>
                                        <p:strVal val="visible"/>
                                      </p:to>
                                    </p:set>
                                    <p:animEffect transition="in" filter="fade">
                                      <p:cBhvr>
                                        <p:cTn id="10" dur="1000"/>
                                        <p:tgtEl>
                                          <p:spTgt spid="19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25"/>
                                        </p:tgtEl>
                                        <p:attrNameLst>
                                          <p:attrName>style.visibility</p:attrName>
                                        </p:attrNameLst>
                                      </p:cBhvr>
                                      <p:to>
                                        <p:strVal val="visible"/>
                                      </p:to>
                                    </p:set>
                                    <p:animEffect transition="in" filter="fade">
                                      <p:cBhvr>
                                        <p:cTn id="15" dur="1000"/>
                                        <p:tgtEl>
                                          <p:spTgt spid="19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21"/>
                                        </p:tgtEl>
                                        <p:attrNameLst>
                                          <p:attrName>style.visibility</p:attrName>
                                        </p:attrNameLst>
                                      </p:cBhvr>
                                      <p:to>
                                        <p:strVal val="visible"/>
                                      </p:to>
                                    </p:set>
                                    <p:animEffect transition="in" filter="fade">
                                      <p:cBhvr>
                                        <p:cTn id="20" dur="1000"/>
                                        <p:tgtEl>
                                          <p:spTgt spid="19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22"/>
                                        </p:tgtEl>
                                        <p:attrNameLst>
                                          <p:attrName>style.visibility</p:attrName>
                                        </p:attrNameLst>
                                      </p:cBhvr>
                                      <p:to>
                                        <p:strVal val="visible"/>
                                      </p:to>
                                    </p:set>
                                    <p:animEffect transition="in" filter="fade">
                                      <p:cBhvr>
                                        <p:cTn id="25" dur="1000"/>
                                        <p:tgtEl>
                                          <p:spTgt spid="19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26"/>
                                        </p:tgtEl>
                                        <p:attrNameLst>
                                          <p:attrName>style.visibility</p:attrName>
                                        </p:attrNameLst>
                                      </p:cBhvr>
                                      <p:to>
                                        <p:strVal val="visible"/>
                                      </p:to>
                                    </p:set>
                                    <p:animEffect transition="in" filter="fade">
                                      <p:cBhvr>
                                        <p:cTn id="30" dur="1000"/>
                                        <p:tgtEl>
                                          <p:spTgt spid="19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24"/>
                                        </p:tgtEl>
                                        <p:attrNameLst>
                                          <p:attrName>style.visibility</p:attrName>
                                        </p:attrNameLst>
                                      </p:cBhvr>
                                      <p:to>
                                        <p:strVal val="visible"/>
                                      </p:to>
                                    </p:set>
                                    <p:animEffect transition="in" filter="fade">
                                      <p:cBhvr>
                                        <p:cTn id="35" dur="1000"/>
                                        <p:tgtEl>
                                          <p:spTgt spid="19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23"/>
                                        </p:tgtEl>
                                        <p:attrNameLst>
                                          <p:attrName>style.visibility</p:attrName>
                                        </p:attrNameLst>
                                      </p:cBhvr>
                                      <p:to>
                                        <p:strVal val="visible"/>
                                      </p:to>
                                    </p:set>
                                    <p:animEffect transition="in" filter="fade">
                                      <p:cBhvr>
                                        <p:cTn id="40" dur="1000"/>
                                        <p:tgtEl>
                                          <p:spTgt spid="1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Elementary school science tests as a challenge for NLU. </a:t>
            </a:r>
          </a:p>
          <a:p>
            <a:r>
              <a:rPr lang="en-US" dirty="0"/>
              <a:t>TableILP: </a:t>
            </a:r>
          </a:p>
          <a:p>
            <a:pPr lvl="1"/>
            <a:r>
              <a:rPr lang="en-US" dirty="0"/>
              <a:t>Knowledge as semi-automatically extracted knowledge. </a:t>
            </a:r>
          </a:p>
          <a:p>
            <a:pPr lvl="1"/>
            <a:r>
              <a:rPr lang="en-US" dirty="0"/>
              <a:t>Abductive reasoning, to provide the best explanations. </a:t>
            </a:r>
          </a:p>
          <a:p>
            <a:pPr lvl="1"/>
            <a:r>
              <a:rPr lang="en-US" dirty="0"/>
              <a:t>Showed effective and complementary performances. </a:t>
            </a:r>
          </a:p>
          <a:p>
            <a:pPr marL="0" indent="0">
              <a:buNone/>
            </a:pPr>
            <a:endParaRPr lang="en-US" dirty="0"/>
          </a:p>
        </p:txBody>
      </p:sp>
      <p:sp>
        <p:nvSpPr>
          <p:cNvPr id="3" name="Slide Number Placeholder 2"/>
          <p:cNvSpPr>
            <a:spLocks noGrp="1"/>
          </p:cNvSpPr>
          <p:nvPr>
            <p:ph type="sldNum" sz="quarter" idx="12"/>
          </p:nvPr>
        </p:nvSpPr>
        <p:spPr/>
        <p:txBody>
          <a:bodyPr/>
          <a:lstStyle/>
          <a:p>
            <a:fld id="{86B4B35C-345F-9846-8E6A-29269C850829}" type="slidenum">
              <a:rPr lang="en-US" smtClean="0"/>
              <a:pPr/>
              <a:t>65</a:t>
            </a:fld>
            <a:endParaRPr lang="en-US" dirty="0"/>
          </a:p>
        </p:txBody>
      </p:sp>
      <p:sp>
        <p:nvSpPr>
          <p:cNvPr id="4" name="Title 3"/>
          <p:cNvSpPr>
            <a:spLocks noGrp="1"/>
          </p:cNvSpPr>
          <p:nvPr>
            <p:ph type="title"/>
          </p:nvPr>
        </p:nvSpPr>
        <p:spPr/>
        <p:txBody>
          <a:bodyPr/>
          <a:lstStyle/>
          <a:p>
            <a:r>
              <a:rPr lang="en-US" dirty="0"/>
              <a:t>Summary so far</a:t>
            </a:r>
          </a:p>
        </p:txBody>
      </p:sp>
      <p:pic>
        <p:nvPicPr>
          <p:cNvPr id="6" name="Picture 5">
            <a:extLst>
              <a:ext uri="{FF2B5EF4-FFF2-40B4-BE49-F238E27FC236}">
                <a16:creationId xmlns:a16="http://schemas.microsoft.com/office/drawing/2014/main" id="{8ED60D37-C6CC-0C4C-ACB5-680F097EE3DA}"/>
              </a:ext>
            </a:extLst>
          </p:cNvPr>
          <p:cNvPicPr>
            <a:picLocks noChangeAspect="1"/>
          </p:cNvPicPr>
          <p:nvPr/>
        </p:nvPicPr>
        <p:blipFill>
          <a:blip r:embed="rId3"/>
          <a:stretch>
            <a:fillRect/>
          </a:stretch>
        </p:blipFill>
        <p:spPr>
          <a:xfrm>
            <a:off x="9034669" y="2677972"/>
            <a:ext cx="2553099" cy="2512748"/>
          </a:xfrm>
          <a:prstGeom prst="rect">
            <a:avLst/>
          </a:prstGeom>
        </p:spPr>
      </p:pic>
    </p:spTree>
    <p:extLst>
      <p:ext uri="{BB962C8B-B14F-4D97-AF65-F5344CB8AC3E}">
        <p14:creationId xmlns:p14="http://schemas.microsoft.com/office/powerpoint/2010/main" val="15213502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Road map</a:t>
            </a:r>
          </a:p>
        </p:txBody>
      </p:sp>
      <p:sp>
        <p:nvSpPr>
          <p:cNvPr id="3" name="Content Placeholder 2"/>
          <p:cNvSpPr>
            <a:spLocks noGrp="1"/>
          </p:cNvSpPr>
          <p:nvPr>
            <p:ph idx="1"/>
          </p:nvPr>
        </p:nvSpPr>
        <p:spPr>
          <a:xfrm>
            <a:off x="783770" y="1584325"/>
            <a:ext cx="10877877" cy="4458732"/>
          </a:xfrm>
        </p:spPr>
        <p:txBody>
          <a:bodyPr>
            <a:normAutofit/>
          </a:bodyPr>
          <a:lstStyle/>
          <a:p>
            <a:r>
              <a:rPr lang="en-US" b="1" dirty="0"/>
              <a:t>Part 1:</a:t>
            </a:r>
            <a:r>
              <a:rPr lang="en-US" dirty="0"/>
              <a:t> Reasoning-Driven System Design</a:t>
            </a:r>
          </a:p>
          <a:p>
            <a:pPr lvl="1"/>
            <a:r>
              <a:rPr lang="en-US" dirty="0">
                <a:solidFill>
                  <a:schemeClr val="bg1">
                    <a:lumMod val="65000"/>
                  </a:schemeClr>
                </a:solidFill>
              </a:rPr>
              <a:t>QA as Subgraph Optimization on Tabular Knowledge </a:t>
            </a:r>
            <a:r>
              <a:rPr lang="en-US" sz="1900" i="1" dirty="0">
                <a:solidFill>
                  <a:schemeClr val="bg1">
                    <a:lumMod val="65000"/>
                  </a:schemeClr>
                </a:solidFill>
              </a:rPr>
              <a:t>[IJCAI’16]</a:t>
            </a:r>
          </a:p>
          <a:p>
            <a:pPr lvl="1"/>
            <a:r>
              <a:rPr lang="en-US" dirty="0"/>
              <a:t>QA with Semantic Abstractions of Raw Text</a:t>
            </a:r>
            <a:r>
              <a:rPr lang="en-US" i="1" dirty="0"/>
              <a:t> </a:t>
            </a:r>
            <a:r>
              <a:rPr lang="en-US" sz="1900" i="1" dirty="0">
                <a:solidFill>
                  <a:schemeClr val="accent1">
                    <a:lumMod val="75000"/>
                  </a:schemeClr>
                </a:solidFill>
              </a:rPr>
              <a:t>[AAAI’18]</a:t>
            </a:r>
            <a:endParaRPr lang="en-US" sz="1900" i="1" dirty="0">
              <a:solidFill>
                <a:schemeClr val="bg1">
                  <a:lumMod val="65000"/>
                </a:schemeClr>
              </a:solidFill>
            </a:endParaRPr>
          </a:p>
          <a:p>
            <a:pPr lvl="1"/>
            <a:r>
              <a:rPr lang="en-US" dirty="0">
                <a:solidFill>
                  <a:schemeClr val="bg1">
                    <a:lumMod val="65000"/>
                  </a:schemeClr>
                </a:solidFill>
              </a:rPr>
              <a:t>Learning to Pay Attention to Essential Terms in Questions </a:t>
            </a:r>
            <a:r>
              <a:rPr lang="en-US" sz="1900" i="1" dirty="0">
                <a:solidFill>
                  <a:schemeClr val="bg1">
                    <a:lumMod val="65000"/>
                  </a:schemeClr>
                </a:solidFill>
              </a:rPr>
              <a:t>[CoNLL’17] </a:t>
            </a:r>
          </a:p>
        </p:txBody>
      </p:sp>
      <p:sp>
        <p:nvSpPr>
          <p:cNvPr id="4" name="Slide Number Placeholder 3"/>
          <p:cNvSpPr>
            <a:spLocks noGrp="1"/>
          </p:cNvSpPr>
          <p:nvPr>
            <p:ph type="sldNum" sz="quarter" idx="12"/>
          </p:nvPr>
        </p:nvSpPr>
        <p:spPr/>
        <p:txBody>
          <a:bodyPr/>
          <a:lstStyle/>
          <a:p>
            <a:fld id="{86B4B35C-345F-9846-8E6A-29269C850829}" type="slidenum">
              <a:rPr lang="en-US" smtClean="0"/>
              <a:pPr/>
              <a:t>66</a:t>
            </a:fld>
            <a:endParaRPr lang="en-US" dirty="0"/>
          </a:p>
        </p:txBody>
      </p:sp>
      <p:pic>
        <p:nvPicPr>
          <p:cNvPr id="5" name="Google Shape;795;p81"/>
          <p:cNvPicPr preferRelativeResize="0"/>
          <p:nvPr/>
        </p:nvPicPr>
        <p:blipFill>
          <a:blip r:embed="rId3">
            <a:alphaModFix/>
          </a:blip>
          <a:stretch>
            <a:fillRect/>
          </a:stretch>
        </p:blipFill>
        <p:spPr>
          <a:xfrm>
            <a:off x="9871392" y="1404382"/>
            <a:ext cx="1915050" cy="1915050"/>
          </a:xfrm>
          <a:prstGeom prst="rect">
            <a:avLst/>
          </a:prstGeom>
          <a:noFill/>
          <a:ln>
            <a:noFill/>
          </a:ln>
        </p:spPr>
      </p:pic>
    </p:spTree>
    <p:extLst>
      <p:ext uri="{BB962C8B-B14F-4D97-AF65-F5344CB8AC3E}">
        <p14:creationId xmlns:p14="http://schemas.microsoft.com/office/powerpoint/2010/main" val="136665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26">
            <a:extLst>
              <a:ext uri="{FF2B5EF4-FFF2-40B4-BE49-F238E27FC236}">
                <a16:creationId xmlns:a16="http://schemas.microsoft.com/office/drawing/2014/main" id="{FC2B556F-DBE5-D44F-BBAF-2AAC4416D79B}"/>
              </a:ext>
            </a:extLst>
          </p:cNvPr>
          <p:cNvPicPr>
            <a:picLocks noGrp="1" noChangeAspect="1"/>
          </p:cNvPicPr>
          <p:nvPr>
            <p:ph idx="1"/>
          </p:nvPr>
        </p:nvPicPr>
        <p:blipFill>
          <a:blip r:embed="rId3"/>
          <a:stretch>
            <a:fillRect/>
          </a:stretch>
        </p:blipFill>
        <p:spPr>
          <a:xfrm>
            <a:off x="2172281" y="1385279"/>
            <a:ext cx="8200361" cy="3022853"/>
          </a:xfrm>
        </p:spPr>
      </p:pic>
      <p:sp>
        <p:nvSpPr>
          <p:cNvPr id="3" name="Slide Number Placeholder 2">
            <a:extLst>
              <a:ext uri="{FF2B5EF4-FFF2-40B4-BE49-F238E27FC236}">
                <a16:creationId xmlns:a16="http://schemas.microsoft.com/office/drawing/2014/main" id="{D0081CD6-6DCD-204B-ACF1-1ACDACADCBC8}"/>
              </a:ext>
            </a:extLst>
          </p:cNvPr>
          <p:cNvSpPr>
            <a:spLocks noGrp="1"/>
          </p:cNvSpPr>
          <p:nvPr>
            <p:ph type="sldNum" sz="quarter" idx="12"/>
          </p:nvPr>
        </p:nvSpPr>
        <p:spPr/>
        <p:txBody>
          <a:bodyPr/>
          <a:lstStyle/>
          <a:p>
            <a:fld id="{86B4B35C-345F-9846-8E6A-29269C850829}" type="slidenum">
              <a:rPr lang="en-US" smtClean="0"/>
              <a:pPr/>
              <a:t>67</a:t>
            </a:fld>
            <a:endParaRPr lang="en-US" dirty="0"/>
          </a:p>
        </p:txBody>
      </p:sp>
      <p:sp>
        <p:nvSpPr>
          <p:cNvPr id="4" name="Title 3">
            <a:extLst>
              <a:ext uri="{FF2B5EF4-FFF2-40B4-BE49-F238E27FC236}">
                <a16:creationId xmlns:a16="http://schemas.microsoft.com/office/drawing/2014/main" id="{31CF79C5-5661-4648-BAD9-FD05E22E4C78}"/>
              </a:ext>
            </a:extLst>
          </p:cNvPr>
          <p:cNvSpPr>
            <a:spLocks noGrp="1"/>
          </p:cNvSpPr>
          <p:nvPr>
            <p:ph type="title"/>
          </p:nvPr>
        </p:nvSpPr>
        <p:spPr/>
        <p:txBody>
          <a:bodyPr>
            <a:normAutofit fontScale="90000"/>
          </a:bodyPr>
          <a:lstStyle/>
          <a:p>
            <a:r>
              <a:rPr lang="en-US" dirty="0"/>
              <a:t>Reasoning with semantic abstractions </a:t>
            </a:r>
            <a:r>
              <a:rPr lang="en-US" sz="3100" dirty="0">
                <a:latin typeface="Futura Medium" charset="0"/>
                <a:ea typeface="Futura Medium" charset="0"/>
                <a:cs typeface="Futura Medium" charset="0"/>
              </a:rPr>
              <a:t>[</a:t>
            </a:r>
            <a:r>
              <a:rPr lang="en-US" sz="3100" b="1" dirty="0">
                <a:solidFill>
                  <a:srgbClr val="0070C0"/>
                </a:solidFill>
                <a:latin typeface="Futura Medium" charset="0"/>
                <a:ea typeface="Futura Medium" charset="0"/>
                <a:cs typeface="Futura Medium" charset="0"/>
              </a:rPr>
              <a:t>K</a:t>
            </a:r>
            <a:r>
              <a:rPr lang="en-US" sz="3100" dirty="0">
                <a:latin typeface="Futura Medium" charset="0"/>
                <a:ea typeface="Futura Medium" charset="0"/>
                <a:cs typeface="Futura Medium" charset="0"/>
              </a:rPr>
              <a:t>KSR’18]</a:t>
            </a:r>
            <a:endParaRPr lang="en-US" sz="3100" dirty="0"/>
          </a:p>
        </p:txBody>
      </p:sp>
      <p:sp>
        <p:nvSpPr>
          <p:cNvPr id="7" name="Rectangle 6">
            <a:extLst>
              <a:ext uri="{FF2B5EF4-FFF2-40B4-BE49-F238E27FC236}">
                <a16:creationId xmlns:a16="http://schemas.microsoft.com/office/drawing/2014/main" id="{509ED9A0-B03A-5440-9E55-9949D8BDEC12}"/>
              </a:ext>
            </a:extLst>
          </p:cNvPr>
          <p:cNvSpPr/>
          <p:nvPr/>
        </p:nvSpPr>
        <p:spPr>
          <a:xfrm rot="19357002">
            <a:off x="-1399812" y="207562"/>
            <a:ext cx="3962400" cy="543417"/>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vignettes</a:t>
            </a:r>
          </a:p>
        </p:txBody>
      </p:sp>
      <p:sp>
        <p:nvSpPr>
          <p:cNvPr id="2" name="Multiply 1">
            <a:extLst>
              <a:ext uri="{FF2B5EF4-FFF2-40B4-BE49-F238E27FC236}">
                <a16:creationId xmlns:a16="http://schemas.microsoft.com/office/drawing/2014/main" id="{DA068C02-8473-9943-B5BE-FC50E8172E81}"/>
              </a:ext>
            </a:extLst>
          </p:cNvPr>
          <p:cNvSpPr/>
          <p:nvPr/>
        </p:nvSpPr>
        <p:spPr>
          <a:xfrm>
            <a:off x="2695075" y="2520820"/>
            <a:ext cx="892853" cy="944276"/>
          </a:xfrm>
          <a:prstGeom prst="mathMultiply">
            <a:avLst>
              <a:gd name="adj1" fmla="val 780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a:extLst>
              <a:ext uri="{FF2B5EF4-FFF2-40B4-BE49-F238E27FC236}">
                <a16:creationId xmlns:a16="http://schemas.microsoft.com/office/drawing/2014/main" id="{065ADE4A-A910-9B4F-9615-2E2AAE4DAC0F}"/>
              </a:ext>
            </a:extLst>
          </p:cNvPr>
          <p:cNvSpPr/>
          <p:nvPr/>
        </p:nvSpPr>
        <p:spPr>
          <a:xfrm>
            <a:off x="243703" y="2873747"/>
            <a:ext cx="1703041" cy="944276"/>
          </a:xfrm>
          <a:prstGeom prst="wedgeRoundRectCallout">
            <a:avLst>
              <a:gd name="adj1" fmla="val 87011"/>
              <a:gd name="adj2" fmla="val -35558"/>
              <a:gd name="adj3" fmla="val 16667"/>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Merriweather Sans" charset="0"/>
                <a:ea typeface="Merriweather Sans" charset="0"/>
                <a:cs typeface="Merriweather Sans" charset="0"/>
              </a:rPr>
              <a:t>Knowledge  provided as </a:t>
            </a:r>
            <a:r>
              <a:rPr lang="en-US" b="1" i="1" dirty="0">
                <a:solidFill>
                  <a:schemeClr val="tx1"/>
                </a:solidFill>
                <a:latin typeface="Merriweather Sans" charset="0"/>
                <a:ea typeface="Merriweather Sans" charset="0"/>
                <a:cs typeface="Merriweather Sans" charset="0"/>
              </a:rPr>
              <a:t>raw text</a:t>
            </a:r>
            <a:r>
              <a:rPr lang="en-US" i="1" dirty="0">
                <a:solidFill>
                  <a:schemeClr val="tx1"/>
                </a:solidFill>
                <a:latin typeface="Merriweather Sans" charset="0"/>
                <a:ea typeface="Merriweather Sans" charset="0"/>
                <a:cs typeface="Merriweather Sans" charset="0"/>
              </a:rPr>
              <a:t>. </a:t>
            </a:r>
          </a:p>
        </p:txBody>
      </p:sp>
      <p:sp>
        <p:nvSpPr>
          <p:cNvPr id="8" name="Bent Arrow 7">
            <a:extLst>
              <a:ext uri="{FF2B5EF4-FFF2-40B4-BE49-F238E27FC236}">
                <a16:creationId xmlns:a16="http://schemas.microsoft.com/office/drawing/2014/main" id="{4E6C8DA5-F2B0-564A-8568-5D8148691D20}"/>
              </a:ext>
            </a:extLst>
          </p:cNvPr>
          <p:cNvSpPr/>
          <p:nvPr/>
        </p:nvSpPr>
        <p:spPr>
          <a:xfrm flipV="1">
            <a:off x="916647" y="4012499"/>
            <a:ext cx="684029" cy="1360443"/>
          </a:xfrm>
          <a:prstGeom prst="bentArrow">
            <a:avLst>
              <a:gd name="adj1" fmla="val 14153"/>
              <a:gd name="adj2" fmla="val 16993"/>
              <a:gd name="adj3" fmla="val 17464"/>
              <a:gd name="adj4" fmla="val 21194"/>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Google Shape;602;p44">
            <a:extLst>
              <a:ext uri="{FF2B5EF4-FFF2-40B4-BE49-F238E27FC236}">
                <a16:creationId xmlns:a16="http://schemas.microsoft.com/office/drawing/2014/main" id="{DD81EEAF-EAC3-9C46-865B-3A9476BB53E9}"/>
              </a:ext>
            </a:extLst>
          </p:cNvPr>
          <p:cNvSpPr txBox="1">
            <a:spLocks/>
          </p:cNvSpPr>
          <p:nvPr/>
        </p:nvSpPr>
        <p:spPr>
          <a:xfrm>
            <a:off x="3627323" y="4647494"/>
            <a:ext cx="2495400" cy="1554202"/>
          </a:xfrm>
          <a:prstGeom prst="roundRect">
            <a:avLst/>
          </a:prstGeom>
          <a:solidFill>
            <a:schemeClr val="bg1">
              <a:lumMod val="95000"/>
            </a:schemeClr>
          </a:solidFill>
          <a:ln>
            <a:noFill/>
          </a:ln>
        </p:spPr>
        <p:txBody>
          <a:bodyPr spcFirstLastPara="1" vert="horz" wrap="square" lIns="9144" tIns="45700" rIns="9144"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SzPts val="2000"/>
              <a:buNone/>
            </a:pPr>
            <a:r>
              <a:rPr lang="en-US" sz="1800" i="1" dirty="0"/>
              <a:t>Representing text, as layers of semantic abstractions. </a:t>
            </a:r>
          </a:p>
        </p:txBody>
      </p:sp>
      <p:pic>
        <p:nvPicPr>
          <p:cNvPr id="13" name="Picture 12">
            <a:extLst>
              <a:ext uri="{FF2B5EF4-FFF2-40B4-BE49-F238E27FC236}">
                <a16:creationId xmlns:a16="http://schemas.microsoft.com/office/drawing/2014/main" id="{832DA92F-1528-8A40-B81A-305A18F11F35}"/>
              </a:ext>
            </a:extLst>
          </p:cNvPr>
          <p:cNvPicPr>
            <a:picLocks noChangeAspect="1"/>
          </p:cNvPicPr>
          <p:nvPr/>
        </p:nvPicPr>
        <p:blipFill>
          <a:blip r:embed="rId4"/>
          <a:stretch>
            <a:fillRect/>
          </a:stretch>
        </p:blipFill>
        <p:spPr>
          <a:xfrm>
            <a:off x="1632778" y="4595894"/>
            <a:ext cx="1816100" cy="1562100"/>
          </a:xfrm>
          <a:prstGeom prst="rect">
            <a:avLst/>
          </a:prstGeom>
        </p:spPr>
      </p:pic>
      <p:grpSp>
        <p:nvGrpSpPr>
          <p:cNvPr id="21" name="Group 20">
            <a:extLst>
              <a:ext uri="{FF2B5EF4-FFF2-40B4-BE49-F238E27FC236}">
                <a16:creationId xmlns:a16="http://schemas.microsoft.com/office/drawing/2014/main" id="{7FCF7E35-E700-2E49-8529-A0003D1C001C}"/>
              </a:ext>
            </a:extLst>
          </p:cNvPr>
          <p:cNvGrpSpPr/>
          <p:nvPr/>
        </p:nvGrpSpPr>
        <p:grpSpPr>
          <a:xfrm>
            <a:off x="6379413" y="4567284"/>
            <a:ext cx="4911982" cy="1554202"/>
            <a:chOff x="6379413" y="4567284"/>
            <a:chExt cx="4911982" cy="1554202"/>
          </a:xfrm>
        </p:grpSpPr>
        <p:sp>
          <p:nvSpPr>
            <p:cNvPr id="17" name="Google Shape;602;p44">
              <a:extLst>
                <a:ext uri="{FF2B5EF4-FFF2-40B4-BE49-F238E27FC236}">
                  <a16:creationId xmlns:a16="http://schemas.microsoft.com/office/drawing/2014/main" id="{31A33AB0-EFFB-EC41-B0DC-19B242586603}"/>
                </a:ext>
              </a:extLst>
            </p:cNvPr>
            <p:cNvSpPr txBox="1">
              <a:spLocks/>
            </p:cNvSpPr>
            <p:nvPr/>
          </p:nvSpPr>
          <p:spPr>
            <a:xfrm>
              <a:off x="6379413" y="4567284"/>
              <a:ext cx="3502530" cy="1554202"/>
            </a:xfrm>
            <a:prstGeom prst="roundRect">
              <a:avLst/>
            </a:prstGeom>
            <a:solidFill>
              <a:schemeClr val="bg1"/>
            </a:solidFill>
            <a:ln>
              <a:noFill/>
            </a:ln>
          </p:spPr>
          <p:txBody>
            <a:bodyPr spcFirstLastPara="1" vert="horz" wrap="square" lIns="9144" tIns="45700" rIns="9144"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buSzPts val="2000"/>
              </a:pPr>
              <a:r>
                <a:rPr lang="en-US" sz="1500" i="1" dirty="0"/>
                <a:t>Verb-Semantic Roles </a:t>
              </a:r>
            </a:p>
            <a:p>
              <a:pPr>
                <a:spcBef>
                  <a:spcPts val="0"/>
                </a:spcBef>
                <a:buSzPts val="2000"/>
              </a:pPr>
              <a:r>
                <a:rPr lang="en-US" sz="1500" i="1" dirty="0"/>
                <a:t>Preposition-Semantic Roles</a:t>
              </a:r>
            </a:p>
            <a:p>
              <a:pPr>
                <a:spcBef>
                  <a:spcPts val="0"/>
                </a:spcBef>
                <a:buSzPts val="2000"/>
              </a:pPr>
              <a:r>
                <a:rPr lang="en-US" sz="1500" i="1" dirty="0"/>
                <a:t>Comma-semantic Roles</a:t>
              </a:r>
            </a:p>
            <a:p>
              <a:pPr>
                <a:spcBef>
                  <a:spcPts val="0"/>
                </a:spcBef>
                <a:buSzPts val="2000"/>
              </a:pPr>
              <a:r>
                <a:rPr lang="en-US" sz="1500" i="1" dirty="0"/>
                <a:t>…</a:t>
              </a:r>
            </a:p>
            <a:p>
              <a:pPr>
                <a:spcBef>
                  <a:spcPts val="0"/>
                </a:spcBef>
                <a:buSzPts val="2000"/>
              </a:pPr>
              <a:endParaRPr lang="en-US" sz="1500" i="1" dirty="0"/>
            </a:p>
            <a:p>
              <a:pPr>
                <a:spcBef>
                  <a:spcPts val="0"/>
                </a:spcBef>
                <a:buSzPts val="2000"/>
              </a:pPr>
              <a:endParaRPr lang="en-US" sz="1500" i="1" dirty="0"/>
            </a:p>
          </p:txBody>
        </p:sp>
        <p:sp>
          <p:nvSpPr>
            <p:cNvPr id="18" name="Rectangle 17">
              <a:extLst>
                <a:ext uri="{FF2B5EF4-FFF2-40B4-BE49-F238E27FC236}">
                  <a16:creationId xmlns:a16="http://schemas.microsoft.com/office/drawing/2014/main" id="{30C4C6BA-9232-F848-9E99-D4803C054BE5}"/>
                </a:ext>
              </a:extLst>
            </p:cNvPr>
            <p:cNvSpPr/>
            <p:nvPr/>
          </p:nvSpPr>
          <p:spPr>
            <a:xfrm>
              <a:off x="8554359" y="4748288"/>
              <a:ext cx="2239717" cy="292388"/>
            </a:xfrm>
            <a:prstGeom prst="rect">
              <a:avLst/>
            </a:prstGeom>
          </p:spPr>
          <p:txBody>
            <a:bodyPr wrap="none">
              <a:spAutoFit/>
            </a:bodyPr>
            <a:lstStyle/>
            <a:p>
              <a:pPr algn="ctr"/>
              <a:r>
                <a:rPr lang="en-US" sz="1300" dirty="0">
                  <a:solidFill>
                    <a:schemeClr val="bg1">
                      <a:lumMod val="50000"/>
                    </a:schemeClr>
                  </a:solidFill>
                  <a:latin typeface="Merriweather Sans" charset="0"/>
                  <a:ea typeface="Merriweather Sans" charset="0"/>
                  <a:cs typeface="Merriweather Sans" charset="0"/>
                </a:rPr>
                <a:t>[</a:t>
              </a:r>
              <a:r>
                <a:rPr lang="en-US" sz="1300" dirty="0" err="1">
                  <a:solidFill>
                    <a:schemeClr val="bg1">
                      <a:lumMod val="50000"/>
                    </a:schemeClr>
                  </a:solidFill>
                  <a:latin typeface="Merriweather Sans" charset="0"/>
                  <a:ea typeface="Merriweather Sans" charset="0"/>
                  <a:cs typeface="Merriweather Sans" charset="0"/>
                </a:rPr>
                <a:t>Punyakanok</a:t>
              </a:r>
              <a:r>
                <a:rPr lang="en-US" sz="1300" dirty="0">
                  <a:solidFill>
                    <a:schemeClr val="bg1">
                      <a:lumMod val="50000"/>
                    </a:schemeClr>
                  </a:solidFill>
                  <a:latin typeface="Merriweather Sans" charset="0"/>
                  <a:ea typeface="Merriweather Sans" charset="0"/>
                  <a:cs typeface="Merriweather Sans" charset="0"/>
                </a:rPr>
                <a:t> et al, 2008]</a:t>
              </a:r>
            </a:p>
          </p:txBody>
        </p:sp>
        <p:sp>
          <p:nvSpPr>
            <p:cNvPr id="19" name="Rectangle 18">
              <a:extLst>
                <a:ext uri="{FF2B5EF4-FFF2-40B4-BE49-F238E27FC236}">
                  <a16:creationId xmlns:a16="http://schemas.microsoft.com/office/drawing/2014/main" id="{01215962-221E-254C-BE03-65576E2DB7B6}"/>
                </a:ext>
              </a:extLst>
            </p:cNvPr>
            <p:cNvSpPr/>
            <p:nvPr/>
          </p:nvSpPr>
          <p:spPr>
            <a:xfrm>
              <a:off x="9146256" y="5113934"/>
              <a:ext cx="2145139" cy="292388"/>
            </a:xfrm>
            <a:prstGeom prst="rect">
              <a:avLst/>
            </a:prstGeom>
          </p:spPr>
          <p:txBody>
            <a:bodyPr wrap="none">
              <a:spAutoFit/>
            </a:bodyPr>
            <a:lstStyle/>
            <a:p>
              <a:pPr algn="ctr"/>
              <a:r>
                <a:rPr lang="en-US" sz="1300" dirty="0">
                  <a:solidFill>
                    <a:schemeClr val="bg1">
                      <a:lumMod val="50000"/>
                    </a:schemeClr>
                  </a:solidFill>
                  <a:latin typeface="Merriweather Sans" charset="0"/>
                  <a:ea typeface="Merriweather Sans" charset="0"/>
                  <a:cs typeface="Merriweather Sans" charset="0"/>
                </a:rPr>
                <a:t>[</a:t>
              </a:r>
              <a:r>
                <a:rPr lang="en-US" sz="1300" dirty="0" err="1">
                  <a:solidFill>
                    <a:schemeClr val="bg1">
                      <a:lumMod val="50000"/>
                    </a:schemeClr>
                  </a:solidFill>
                  <a:latin typeface="Merriweather Sans" charset="0"/>
                  <a:ea typeface="Merriweather Sans" charset="0"/>
                  <a:cs typeface="Merriweather Sans" charset="0"/>
                </a:rPr>
                <a:t>Srikumar</a:t>
              </a:r>
              <a:r>
                <a:rPr lang="en-US" sz="1300" dirty="0">
                  <a:solidFill>
                    <a:schemeClr val="bg1">
                      <a:lumMod val="50000"/>
                    </a:schemeClr>
                  </a:solidFill>
                  <a:latin typeface="Merriweather Sans" charset="0"/>
                  <a:ea typeface="Merriweather Sans" charset="0"/>
                  <a:cs typeface="Merriweather Sans" charset="0"/>
                </a:rPr>
                <a:t> &amp; Roth, 2013]</a:t>
              </a:r>
            </a:p>
          </p:txBody>
        </p:sp>
        <p:sp>
          <p:nvSpPr>
            <p:cNvPr id="20" name="Rectangle 19">
              <a:extLst>
                <a:ext uri="{FF2B5EF4-FFF2-40B4-BE49-F238E27FC236}">
                  <a16:creationId xmlns:a16="http://schemas.microsoft.com/office/drawing/2014/main" id="{AD5095DE-D9EF-BA42-AE33-4751A780D2F0}"/>
                </a:ext>
              </a:extLst>
            </p:cNvPr>
            <p:cNvSpPr/>
            <p:nvPr/>
          </p:nvSpPr>
          <p:spPr>
            <a:xfrm>
              <a:off x="8785343" y="5437112"/>
              <a:ext cx="2225289" cy="292388"/>
            </a:xfrm>
            <a:prstGeom prst="rect">
              <a:avLst/>
            </a:prstGeom>
          </p:spPr>
          <p:txBody>
            <a:bodyPr wrap="none">
              <a:spAutoFit/>
            </a:bodyPr>
            <a:lstStyle/>
            <a:p>
              <a:pPr algn="ctr"/>
              <a:r>
                <a:rPr lang="en-US" sz="1300" dirty="0">
                  <a:solidFill>
                    <a:schemeClr val="bg1">
                      <a:lumMod val="50000"/>
                    </a:schemeClr>
                  </a:solidFill>
                  <a:latin typeface="Merriweather Sans" charset="0"/>
                  <a:ea typeface="Merriweather Sans" charset="0"/>
                  <a:cs typeface="Merriweather Sans" charset="0"/>
                </a:rPr>
                <a:t>[</a:t>
              </a:r>
              <a:r>
                <a:rPr lang="en-US" sz="1300" dirty="0" err="1">
                  <a:solidFill>
                    <a:schemeClr val="bg1">
                      <a:lumMod val="50000"/>
                    </a:schemeClr>
                  </a:solidFill>
                  <a:latin typeface="Merriweather Sans" charset="0"/>
                  <a:ea typeface="Merriweather Sans" charset="0"/>
                  <a:cs typeface="Merriweather Sans" charset="0"/>
                </a:rPr>
                <a:t>Arivazhagan</a:t>
              </a:r>
              <a:r>
                <a:rPr lang="en-US" sz="1300" dirty="0">
                  <a:solidFill>
                    <a:schemeClr val="bg1">
                      <a:lumMod val="50000"/>
                    </a:schemeClr>
                  </a:solidFill>
                  <a:latin typeface="Merriweather Sans" charset="0"/>
                  <a:ea typeface="Merriweather Sans" charset="0"/>
                  <a:cs typeface="Merriweather Sans" charset="0"/>
                </a:rPr>
                <a:t> et al, 2016]</a:t>
              </a:r>
            </a:p>
          </p:txBody>
        </p:sp>
      </p:grpSp>
      <p:sp>
        <p:nvSpPr>
          <p:cNvPr id="16" name="Rounded Rectangle 15">
            <a:extLst>
              <a:ext uri="{FF2B5EF4-FFF2-40B4-BE49-F238E27FC236}">
                <a16:creationId xmlns:a16="http://schemas.microsoft.com/office/drawing/2014/main" id="{BE22525D-B940-C04A-AFA8-708783E3C388}"/>
              </a:ext>
            </a:extLst>
          </p:cNvPr>
          <p:cNvSpPr/>
          <p:nvPr/>
        </p:nvSpPr>
        <p:spPr>
          <a:xfrm>
            <a:off x="8042604" y="5989414"/>
            <a:ext cx="2021307" cy="68821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Merriweather Sans" panose="02000503060000020004" pitchFamily="2" charset="77"/>
              </a:rPr>
              <a:t>Easier domain transfer! </a:t>
            </a:r>
          </a:p>
        </p:txBody>
      </p:sp>
    </p:spTree>
    <p:extLst>
      <p:ext uri="{BB962C8B-B14F-4D97-AF65-F5344CB8AC3E}">
        <p14:creationId xmlns:p14="http://schemas.microsoft.com/office/powerpoint/2010/main" val="402641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P spid="14" grpId="0" animBg="1"/>
      <p:bldP spid="1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Road map</a:t>
            </a:r>
          </a:p>
        </p:txBody>
      </p:sp>
      <p:sp>
        <p:nvSpPr>
          <p:cNvPr id="3" name="Content Placeholder 2"/>
          <p:cNvSpPr>
            <a:spLocks noGrp="1"/>
          </p:cNvSpPr>
          <p:nvPr>
            <p:ph idx="1"/>
          </p:nvPr>
        </p:nvSpPr>
        <p:spPr>
          <a:xfrm>
            <a:off x="783770" y="1584325"/>
            <a:ext cx="10877877" cy="4458732"/>
          </a:xfrm>
        </p:spPr>
        <p:txBody>
          <a:bodyPr>
            <a:normAutofit/>
          </a:bodyPr>
          <a:lstStyle/>
          <a:p>
            <a:r>
              <a:rPr lang="en-US" b="1" dirty="0"/>
              <a:t>Part 1:</a:t>
            </a:r>
            <a:r>
              <a:rPr lang="en-US" dirty="0"/>
              <a:t> Reasoning-Driven System Design</a:t>
            </a:r>
          </a:p>
          <a:p>
            <a:pPr lvl="1"/>
            <a:r>
              <a:rPr lang="en-US" dirty="0">
                <a:solidFill>
                  <a:schemeClr val="bg1">
                    <a:lumMod val="65000"/>
                  </a:schemeClr>
                </a:solidFill>
              </a:rPr>
              <a:t>QA as Subgraph Optimization on Tabular Knowledge </a:t>
            </a:r>
            <a:r>
              <a:rPr lang="en-US" sz="1900" i="1" dirty="0">
                <a:solidFill>
                  <a:schemeClr val="bg1">
                    <a:lumMod val="65000"/>
                  </a:schemeClr>
                </a:solidFill>
              </a:rPr>
              <a:t>[IJCAI’16]</a:t>
            </a:r>
          </a:p>
          <a:p>
            <a:pPr lvl="1"/>
            <a:r>
              <a:rPr lang="en-US" dirty="0">
                <a:solidFill>
                  <a:schemeClr val="bg1">
                    <a:lumMod val="65000"/>
                  </a:schemeClr>
                </a:solidFill>
              </a:rPr>
              <a:t>QA with Semantic Abstractions of Raw Text</a:t>
            </a:r>
            <a:r>
              <a:rPr lang="en-US" i="1" dirty="0">
                <a:solidFill>
                  <a:schemeClr val="bg1">
                    <a:lumMod val="65000"/>
                  </a:schemeClr>
                </a:solidFill>
              </a:rPr>
              <a:t> </a:t>
            </a:r>
            <a:r>
              <a:rPr lang="en-US" sz="1900" i="1" dirty="0">
                <a:solidFill>
                  <a:schemeClr val="bg1">
                    <a:lumMod val="65000"/>
                  </a:schemeClr>
                </a:solidFill>
              </a:rPr>
              <a:t>[AAAI’18]</a:t>
            </a:r>
          </a:p>
          <a:p>
            <a:pPr lvl="1"/>
            <a:r>
              <a:rPr lang="en-US" dirty="0"/>
              <a:t>Learning to Pay Attention to Essential Terms in Questions </a:t>
            </a:r>
            <a:r>
              <a:rPr lang="en-US" sz="1900" i="1" dirty="0">
                <a:solidFill>
                  <a:schemeClr val="accent1">
                    <a:lumMod val="75000"/>
                  </a:schemeClr>
                </a:solidFill>
              </a:rPr>
              <a:t>[CoNLL’17]</a:t>
            </a:r>
            <a:endParaRPr lang="en-US" sz="1900" i="1" dirty="0">
              <a:solidFill>
                <a:schemeClr val="bg1">
                  <a:lumMod val="65000"/>
                </a:schemeClr>
              </a:solidFill>
            </a:endParaRPr>
          </a:p>
        </p:txBody>
      </p:sp>
      <p:sp>
        <p:nvSpPr>
          <p:cNvPr id="4" name="Slide Number Placeholder 3"/>
          <p:cNvSpPr>
            <a:spLocks noGrp="1"/>
          </p:cNvSpPr>
          <p:nvPr>
            <p:ph type="sldNum" sz="quarter" idx="12"/>
          </p:nvPr>
        </p:nvSpPr>
        <p:spPr/>
        <p:txBody>
          <a:bodyPr/>
          <a:lstStyle/>
          <a:p>
            <a:fld id="{86B4B35C-345F-9846-8E6A-29269C850829}" type="slidenum">
              <a:rPr lang="en-US" smtClean="0"/>
              <a:pPr/>
              <a:t>68</a:t>
            </a:fld>
            <a:endParaRPr lang="en-US" dirty="0"/>
          </a:p>
        </p:txBody>
      </p:sp>
      <p:pic>
        <p:nvPicPr>
          <p:cNvPr id="5" name="Google Shape;795;p81"/>
          <p:cNvPicPr preferRelativeResize="0"/>
          <p:nvPr/>
        </p:nvPicPr>
        <p:blipFill>
          <a:blip r:embed="rId3">
            <a:alphaModFix/>
          </a:blip>
          <a:stretch>
            <a:fillRect/>
          </a:stretch>
        </p:blipFill>
        <p:spPr>
          <a:xfrm>
            <a:off x="9871392" y="1404382"/>
            <a:ext cx="1915050" cy="1915050"/>
          </a:xfrm>
          <a:prstGeom prst="rect">
            <a:avLst/>
          </a:prstGeom>
          <a:noFill/>
          <a:ln>
            <a:noFill/>
          </a:ln>
        </p:spPr>
      </p:pic>
    </p:spTree>
    <p:extLst>
      <p:ext uri="{BB962C8B-B14F-4D97-AF65-F5344CB8AC3E}">
        <p14:creationId xmlns:p14="http://schemas.microsoft.com/office/powerpoint/2010/main" val="3857756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normAutofit/>
          </a:bodyPr>
          <a:lstStyle/>
          <a:p>
            <a:r>
              <a:rPr lang="en-US" sz="3600" dirty="0"/>
              <a:t>Learning Essential Terms in Questions </a:t>
            </a:r>
            <a:r>
              <a:rPr lang="en-US" sz="2500" dirty="0">
                <a:latin typeface="Futura Medium" charset="0"/>
                <a:ea typeface="Futura Medium" charset="0"/>
                <a:cs typeface="Futura Medium" charset="0"/>
              </a:rPr>
              <a:t>[</a:t>
            </a:r>
            <a:r>
              <a:rPr lang="en-US" sz="2500" b="1" dirty="0">
                <a:solidFill>
                  <a:srgbClr val="0070C0"/>
                </a:solidFill>
                <a:latin typeface="Futura Medium" charset="0"/>
                <a:ea typeface="Futura Medium" charset="0"/>
                <a:cs typeface="Futura Medium" charset="0"/>
              </a:rPr>
              <a:t>K</a:t>
            </a:r>
            <a:r>
              <a:rPr lang="en-US" sz="2500" dirty="0">
                <a:latin typeface="Futura Medium" charset="0"/>
                <a:ea typeface="Futura Medium" charset="0"/>
                <a:cs typeface="Futura Medium" charset="0"/>
              </a:rPr>
              <a:t>KSR’17]</a:t>
            </a:r>
            <a:r>
              <a:rPr lang="en-US" dirty="0">
                <a:latin typeface="+mn-lt"/>
              </a:rPr>
              <a:t> </a:t>
            </a:r>
          </a:p>
        </p:txBody>
      </p:sp>
      <p:sp>
        <p:nvSpPr>
          <p:cNvPr id="4" name="Slide Number Placeholder 3"/>
          <p:cNvSpPr>
            <a:spLocks noGrp="1"/>
          </p:cNvSpPr>
          <p:nvPr>
            <p:ph type="sldNum" sz="quarter" idx="12"/>
          </p:nvPr>
        </p:nvSpPr>
        <p:spPr/>
        <p:txBody>
          <a:bodyPr/>
          <a:lstStyle/>
          <a:p>
            <a:fld id="{86B4B35C-345F-9846-8E6A-29269C850829}" type="slidenum">
              <a:rPr lang="en-US" smtClean="0"/>
              <a:pPr/>
              <a:t>69</a:t>
            </a:fld>
            <a:endParaRPr lang="en-US" dirty="0"/>
          </a:p>
        </p:txBody>
      </p:sp>
      <p:sp>
        <p:nvSpPr>
          <p:cNvPr id="5" name="Google Shape;1470;p114"/>
          <p:cNvSpPr txBox="1">
            <a:spLocks/>
          </p:cNvSpPr>
          <p:nvPr/>
        </p:nvSpPr>
        <p:spPr>
          <a:xfrm>
            <a:off x="1539269" y="6043715"/>
            <a:ext cx="2401570" cy="541758"/>
          </a:xfrm>
          <a:prstGeom prst="rect">
            <a:avLst/>
          </a:prstGeom>
        </p:spPr>
        <p:txBody>
          <a:bodyPr spcFirstLastPara="1" vert="horz" wrap="square" lIns="91425" tIns="45700" rIns="91425" bIns="45700" rtlCol="0" anchor="t" anchorCtr="0">
            <a:noAutofit/>
          </a:bodyPr>
          <a:lstStyle>
            <a:defPPr>
              <a:defRPr lang="en-US"/>
            </a:defPPr>
            <a:lvl1pPr marL="0" algn="r" defTabSz="914400" rtl="0" eaLnBrk="1" latinLnBrk="0" hangingPunct="1">
              <a:defRPr sz="1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
                <a:srgbClr val="000000"/>
              </a:buClr>
            </a:pPr>
            <a:fld id="{00000000-1234-1234-1234-123412341234}" type="slidenum">
              <a:rPr lang="is-IS" smtClean="0"/>
              <a:pPr algn="l">
                <a:buClr>
                  <a:srgbClr val="000000"/>
                </a:buClr>
              </a:pPr>
              <a:t>69</a:t>
            </a:fld>
            <a:endParaRPr lang="is-IS"/>
          </a:p>
        </p:txBody>
      </p:sp>
      <p:sp>
        <p:nvSpPr>
          <p:cNvPr id="6" name="Google Shape;1471;p114"/>
          <p:cNvSpPr/>
          <p:nvPr/>
        </p:nvSpPr>
        <p:spPr>
          <a:xfrm>
            <a:off x="272715" y="2795075"/>
            <a:ext cx="11640107" cy="3945927"/>
          </a:xfrm>
          <a:prstGeom prst="rect">
            <a:avLst/>
          </a:prstGeom>
          <a:solidFill>
            <a:srgbClr val="DCE6F2"/>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7" name="Google Shape;1472;p114"/>
          <p:cNvSpPr/>
          <p:nvPr/>
        </p:nvSpPr>
        <p:spPr>
          <a:xfrm>
            <a:off x="321310" y="2930865"/>
            <a:ext cx="2319815" cy="1297344"/>
          </a:xfrm>
          <a:prstGeom prst="cloudCallout">
            <a:avLst>
              <a:gd name="adj1" fmla="val -20833"/>
              <a:gd name="adj2" fmla="val 62500"/>
            </a:avLst>
          </a:prstGeom>
          <a:gradFill>
            <a:gsLst>
              <a:gs pos="0">
                <a:srgbClr val="DAFEA4"/>
              </a:gs>
              <a:gs pos="35000">
                <a:srgbClr val="E3FEBF"/>
              </a:gs>
              <a:gs pos="100000">
                <a:srgbClr val="F4FEE6"/>
              </a:gs>
            </a:gsLst>
            <a:lin ang="16200038" scaled="0"/>
          </a:gradFill>
          <a:ln w="9525" cap="flat" cmpd="sng">
            <a:solidFill>
              <a:srgbClr val="97B853"/>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algn="ctr"/>
            <a:r>
              <a:rPr lang="en-US" sz="2000" b="1" dirty="0">
                <a:solidFill>
                  <a:schemeClr val="dk1"/>
                </a:solidFill>
                <a:latin typeface="Calibri"/>
                <a:ea typeface="Calibri"/>
                <a:cs typeface="Calibri"/>
                <a:sym typeface="Calibri"/>
              </a:rPr>
              <a:t>Essentiality</a:t>
            </a:r>
            <a:br>
              <a:rPr lang="en-US" sz="2000" b="1" dirty="0">
                <a:solidFill>
                  <a:schemeClr val="dk1"/>
                </a:solidFill>
                <a:latin typeface="Calibri"/>
                <a:ea typeface="Calibri"/>
                <a:cs typeface="Calibri"/>
                <a:sym typeface="Calibri"/>
              </a:rPr>
            </a:br>
            <a:r>
              <a:rPr lang="en-US" sz="2000" b="1" dirty="0">
                <a:solidFill>
                  <a:schemeClr val="dk1"/>
                </a:solidFill>
                <a:latin typeface="Calibri"/>
                <a:ea typeface="Calibri"/>
                <a:cs typeface="Calibri"/>
                <a:sym typeface="Calibri"/>
              </a:rPr>
              <a:t>in Questions</a:t>
            </a:r>
            <a:endParaRPr sz="2000" b="1" dirty="0">
              <a:solidFill>
                <a:schemeClr val="dk1"/>
              </a:solidFill>
              <a:latin typeface="Calibri"/>
              <a:ea typeface="Calibri"/>
              <a:cs typeface="Calibri"/>
              <a:sym typeface="Calibri"/>
            </a:endParaRPr>
          </a:p>
        </p:txBody>
      </p:sp>
      <p:sp>
        <p:nvSpPr>
          <p:cNvPr id="14" name="Google Shape;1479;p114"/>
          <p:cNvSpPr txBox="1"/>
          <p:nvPr/>
        </p:nvSpPr>
        <p:spPr>
          <a:xfrm>
            <a:off x="9511950" y="4383742"/>
            <a:ext cx="1926794" cy="945601"/>
          </a:xfrm>
          <a:prstGeom prst="rect">
            <a:avLst/>
          </a:prstGeom>
          <a:noFill/>
          <a:ln>
            <a:noFill/>
          </a:ln>
        </p:spPr>
        <p:txBody>
          <a:bodyPr spcFirstLastPara="1" wrap="square" lIns="91425" tIns="45700" rIns="91425" bIns="45700" anchor="t" anchorCtr="0">
            <a:noAutofit/>
          </a:bodyPr>
          <a:lstStyle/>
          <a:p>
            <a:pPr algn="ctr"/>
            <a:r>
              <a:rPr lang="en-US" sz="1600" b="1" dirty="0">
                <a:solidFill>
                  <a:schemeClr val="dk1"/>
                </a:solidFill>
                <a:latin typeface="Calibri"/>
                <a:ea typeface="Calibri"/>
                <a:cs typeface="Calibri"/>
                <a:sym typeface="Calibri"/>
              </a:rPr>
              <a:t>Up to 5% increase</a:t>
            </a:r>
            <a:br>
              <a:rPr lang="en-US" sz="1600" b="1" dirty="0">
                <a:solidFill>
                  <a:schemeClr val="dk1"/>
                </a:solidFill>
                <a:latin typeface="Calibri"/>
                <a:ea typeface="Calibri"/>
                <a:cs typeface="Calibri"/>
                <a:sym typeface="Calibri"/>
              </a:rPr>
            </a:br>
            <a:r>
              <a:rPr lang="en-US" sz="1600" b="1" dirty="0">
                <a:solidFill>
                  <a:schemeClr val="dk1"/>
                </a:solidFill>
                <a:latin typeface="Calibri"/>
                <a:ea typeface="Calibri"/>
                <a:cs typeface="Calibri"/>
                <a:sym typeface="Calibri"/>
              </a:rPr>
              <a:t>in end-to-end QA</a:t>
            </a:r>
            <a:br>
              <a:rPr lang="en-US" sz="1600" b="1" dirty="0">
                <a:solidFill>
                  <a:schemeClr val="dk1"/>
                </a:solidFill>
                <a:latin typeface="Calibri"/>
                <a:ea typeface="Calibri"/>
                <a:cs typeface="Calibri"/>
                <a:sym typeface="Calibri"/>
              </a:rPr>
            </a:br>
            <a:r>
              <a:rPr lang="en-US" sz="1600" b="1" dirty="0">
                <a:solidFill>
                  <a:schemeClr val="dk1"/>
                </a:solidFill>
                <a:latin typeface="Calibri"/>
                <a:ea typeface="Calibri"/>
                <a:cs typeface="Calibri"/>
                <a:sym typeface="Calibri"/>
              </a:rPr>
              <a:t>performance</a:t>
            </a:r>
            <a:endParaRPr sz="1600" b="1" dirty="0">
              <a:solidFill>
                <a:schemeClr val="dk1"/>
              </a:solidFill>
              <a:latin typeface="Calibri"/>
              <a:ea typeface="Calibri"/>
              <a:cs typeface="Calibri"/>
              <a:sym typeface="Calibri"/>
            </a:endParaRPr>
          </a:p>
        </p:txBody>
      </p:sp>
      <p:grpSp>
        <p:nvGrpSpPr>
          <p:cNvPr id="30" name="Group 29">
            <a:extLst>
              <a:ext uri="{FF2B5EF4-FFF2-40B4-BE49-F238E27FC236}">
                <a16:creationId xmlns:a16="http://schemas.microsoft.com/office/drawing/2014/main" id="{72F9A59E-608B-0D41-9969-C428C5E429D5}"/>
              </a:ext>
            </a:extLst>
          </p:cNvPr>
          <p:cNvGrpSpPr/>
          <p:nvPr/>
        </p:nvGrpSpPr>
        <p:grpSpPr>
          <a:xfrm>
            <a:off x="1723390" y="5037170"/>
            <a:ext cx="2531092" cy="1700259"/>
            <a:chOff x="1723390" y="5037170"/>
            <a:chExt cx="2531092" cy="1700259"/>
          </a:xfrm>
        </p:grpSpPr>
        <p:grpSp>
          <p:nvGrpSpPr>
            <p:cNvPr id="11" name="Google Shape;1476;p114"/>
            <p:cNvGrpSpPr/>
            <p:nvPr/>
          </p:nvGrpSpPr>
          <p:grpSpPr>
            <a:xfrm>
              <a:off x="1723390" y="5037170"/>
              <a:ext cx="2259518" cy="1055122"/>
              <a:chOff x="649741" y="5154446"/>
              <a:chExt cx="2007398" cy="927248"/>
            </a:xfrm>
          </p:grpSpPr>
          <p:pic>
            <p:nvPicPr>
              <p:cNvPr id="12" name="Google Shape;1477;p114"/>
              <p:cNvPicPr preferRelativeResize="0"/>
              <p:nvPr/>
            </p:nvPicPr>
            <p:blipFill rotWithShape="1">
              <a:blip r:embed="rId3">
                <a:alphaModFix/>
              </a:blip>
              <a:srcRect/>
              <a:stretch/>
            </p:blipFill>
            <p:spPr>
              <a:xfrm>
                <a:off x="1077323" y="5370253"/>
                <a:ext cx="1579816" cy="711441"/>
              </a:xfrm>
              <a:prstGeom prst="rect">
                <a:avLst/>
              </a:prstGeom>
              <a:noFill/>
              <a:ln>
                <a:noFill/>
              </a:ln>
            </p:spPr>
          </p:pic>
          <p:pic>
            <p:nvPicPr>
              <p:cNvPr id="13" name="Google Shape;1478;p114"/>
              <p:cNvPicPr preferRelativeResize="0"/>
              <p:nvPr/>
            </p:nvPicPr>
            <p:blipFill rotWithShape="1">
              <a:blip r:embed="rId4">
                <a:alphaModFix/>
              </a:blip>
              <a:srcRect/>
              <a:stretch/>
            </p:blipFill>
            <p:spPr>
              <a:xfrm flipH="1">
                <a:off x="649741" y="5154446"/>
                <a:ext cx="628208" cy="816351"/>
              </a:xfrm>
              <a:prstGeom prst="rect">
                <a:avLst/>
              </a:prstGeom>
              <a:noFill/>
              <a:ln>
                <a:noFill/>
              </a:ln>
            </p:spPr>
          </p:pic>
        </p:grpSp>
        <p:sp>
          <p:nvSpPr>
            <p:cNvPr id="15" name="Google Shape;1480;p114"/>
            <p:cNvSpPr txBox="1"/>
            <p:nvPr/>
          </p:nvSpPr>
          <p:spPr>
            <a:xfrm>
              <a:off x="1765791" y="6072095"/>
              <a:ext cx="2488691" cy="665334"/>
            </a:xfrm>
            <a:prstGeom prst="rect">
              <a:avLst/>
            </a:prstGeom>
            <a:noFill/>
            <a:ln>
              <a:noFill/>
            </a:ln>
          </p:spPr>
          <p:txBody>
            <a:bodyPr spcFirstLastPara="1" wrap="square" lIns="91425" tIns="45700" rIns="91425" bIns="45700" anchor="t" anchorCtr="0">
              <a:noAutofit/>
            </a:bodyPr>
            <a:lstStyle/>
            <a:p>
              <a:r>
                <a:rPr lang="en-US" sz="1600" b="1" dirty="0">
                  <a:solidFill>
                    <a:schemeClr val="dk1"/>
                  </a:solidFill>
                  <a:latin typeface="Calibri"/>
                  <a:ea typeface="Calibri"/>
                  <a:cs typeface="Calibri"/>
                  <a:sym typeface="Calibri"/>
                </a:rPr>
                <a:t>2K annotated questions</a:t>
              </a:r>
              <a:br>
                <a:rPr lang="en-US" sz="1600" b="1" dirty="0">
                  <a:solidFill>
                    <a:schemeClr val="dk1"/>
                  </a:solidFill>
                  <a:latin typeface="Calibri"/>
                  <a:ea typeface="Calibri"/>
                  <a:cs typeface="Calibri"/>
                  <a:sym typeface="Calibri"/>
                </a:rPr>
              </a:br>
              <a:r>
                <a:rPr lang="en-US" sz="1600" b="1" dirty="0">
                  <a:solidFill>
                    <a:schemeClr val="dk1"/>
                  </a:solidFill>
                  <a:latin typeface="Calibri"/>
                  <a:ea typeface="Calibri"/>
                  <a:cs typeface="Calibri"/>
                  <a:sym typeface="Calibri"/>
                </a:rPr>
                <a:t>19K annotated terms</a:t>
              </a:r>
              <a:endParaRPr sz="1600" b="1" dirty="0">
                <a:solidFill>
                  <a:schemeClr val="dk1"/>
                </a:solidFill>
                <a:latin typeface="Calibri"/>
                <a:ea typeface="Calibri"/>
                <a:cs typeface="Calibri"/>
                <a:sym typeface="Calibri"/>
              </a:endParaRPr>
            </a:p>
          </p:txBody>
        </p:sp>
      </p:grpSp>
      <p:sp>
        <p:nvSpPr>
          <p:cNvPr id="16" name="Google Shape;1481;p114"/>
          <p:cNvSpPr/>
          <p:nvPr/>
        </p:nvSpPr>
        <p:spPr>
          <a:xfrm rot="19347993">
            <a:off x="1671565" y="4330583"/>
            <a:ext cx="343419" cy="717564"/>
          </a:xfrm>
          <a:prstGeom prst="downArrow">
            <a:avLst>
              <a:gd name="adj1" fmla="val 50000"/>
              <a:gd name="adj2" fmla="val 50000"/>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grpSp>
        <p:nvGrpSpPr>
          <p:cNvPr id="32" name="Group 31">
            <a:extLst>
              <a:ext uri="{FF2B5EF4-FFF2-40B4-BE49-F238E27FC236}">
                <a16:creationId xmlns:a16="http://schemas.microsoft.com/office/drawing/2014/main" id="{49D6C468-454E-944A-895D-154CA6FD2FF6}"/>
              </a:ext>
            </a:extLst>
          </p:cNvPr>
          <p:cNvGrpSpPr/>
          <p:nvPr/>
        </p:nvGrpSpPr>
        <p:grpSpPr>
          <a:xfrm>
            <a:off x="5846220" y="4089295"/>
            <a:ext cx="2838205" cy="2600442"/>
            <a:chOff x="5846220" y="4089295"/>
            <a:chExt cx="2838205" cy="2600442"/>
          </a:xfrm>
        </p:grpSpPr>
        <p:pic>
          <p:nvPicPr>
            <p:cNvPr id="8" name="Google Shape;1473;p114"/>
            <p:cNvPicPr preferRelativeResize="0"/>
            <p:nvPr/>
          </p:nvPicPr>
          <p:blipFill rotWithShape="1">
            <a:blip r:embed="rId5">
              <a:alphaModFix/>
            </a:blip>
            <a:srcRect r="129"/>
            <a:stretch/>
          </p:blipFill>
          <p:spPr>
            <a:xfrm>
              <a:off x="6199984" y="4925667"/>
              <a:ext cx="2484441" cy="1764070"/>
            </a:xfrm>
            <a:prstGeom prst="rect">
              <a:avLst/>
            </a:prstGeom>
            <a:noFill/>
            <a:ln>
              <a:noFill/>
            </a:ln>
          </p:spPr>
        </p:pic>
        <p:sp>
          <p:nvSpPr>
            <p:cNvPr id="10" name="Google Shape;1475;p114"/>
            <p:cNvSpPr txBox="1"/>
            <p:nvPr/>
          </p:nvSpPr>
          <p:spPr>
            <a:xfrm>
              <a:off x="6419923" y="4089295"/>
              <a:ext cx="2247926" cy="945601"/>
            </a:xfrm>
            <a:prstGeom prst="rect">
              <a:avLst/>
            </a:prstGeom>
            <a:noFill/>
            <a:ln>
              <a:noFill/>
            </a:ln>
          </p:spPr>
          <p:txBody>
            <a:bodyPr spcFirstLastPara="1" wrap="square" lIns="91425" tIns="45700" rIns="91425" bIns="45700" anchor="t" anchorCtr="0">
              <a:noAutofit/>
            </a:bodyPr>
            <a:lstStyle/>
            <a:p>
              <a:pPr algn="ctr"/>
              <a:r>
                <a:rPr lang="en-US" sz="1600" b="1" dirty="0">
                  <a:solidFill>
                    <a:schemeClr val="dk1"/>
                  </a:solidFill>
                  <a:latin typeface="Calibri"/>
                  <a:ea typeface="Calibri"/>
                  <a:cs typeface="Calibri"/>
                  <a:sym typeface="Calibri"/>
                </a:rPr>
                <a:t>State-of-the-art</a:t>
              </a:r>
              <a:br>
                <a:rPr lang="en-US" sz="1600" b="1" dirty="0">
                  <a:solidFill>
                    <a:schemeClr val="dk1"/>
                  </a:solidFill>
                  <a:latin typeface="Calibri"/>
                  <a:ea typeface="Calibri"/>
                  <a:cs typeface="Calibri"/>
                  <a:sym typeface="Calibri"/>
                </a:rPr>
              </a:br>
              <a:r>
                <a:rPr lang="en-US" sz="1600" b="1" dirty="0">
                  <a:solidFill>
                    <a:schemeClr val="dk1"/>
                  </a:solidFill>
                  <a:latin typeface="Calibri"/>
                  <a:ea typeface="Calibri"/>
                  <a:cs typeface="Calibri"/>
                  <a:sym typeface="Calibri"/>
                </a:rPr>
                <a:t>Essentiality classifier:</a:t>
              </a:r>
              <a:br>
                <a:rPr lang="en-US" sz="1600" b="1" dirty="0">
                  <a:solidFill>
                    <a:schemeClr val="dk1"/>
                  </a:solidFill>
                  <a:latin typeface="Calibri"/>
                  <a:ea typeface="Calibri"/>
                  <a:cs typeface="Calibri"/>
                  <a:sym typeface="Calibri"/>
                </a:rPr>
              </a:br>
              <a:r>
                <a:rPr lang="en-US" sz="1600" b="1" dirty="0">
                  <a:solidFill>
                    <a:schemeClr val="dk1"/>
                  </a:solidFill>
                  <a:latin typeface="Calibri"/>
                  <a:ea typeface="Calibri"/>
                  <a:cs typeface="Calibri"/>
                  <a:sym typeface="Calibri"/>
                </a:rPr>
                <a:t>F1 = 0.8, MAP = 0.9</a:t>
              </a:r>
              <a:endParaRPr sz="1600" b="1" dirty="0">
                <a:solidFill>
                  <a:schemeClr val="dk1"/>
                </a:solidFill>
                <a:latin typeface="Calibri"/>
                <a:ea typeface="Calibri"/>
                <a:cs typeface="Calibri"/>
                <a:sym typeface="Calibri"/>
              </a:endParaRPr>
            </a:p>
          </p:txBody>
        </p:sp>
        <p:sp>
          <p:nvSpPr>
            <p:cNvPr id="18" name="Google Shape;1483;p114"/>
            <p:cNvSpPr/>
            <p:nvPr/>
          </p:nvSpPr>
          <p:spPr>
            <a:xfrm rot="18968998" flipH="1">
              <a:off x="5846220" y="4266082"/>
              <a:ext cx="343303" cy="712258"/>
            </a:xfrm>
            <a:prstGeom prst="downArrow">
              <a:avLst>
                <a:gd name="adj1" fmla="val 50000"/>
                <a:gd name="adj2" fmla="val 50000"/>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grpSp>
      <p:sp>
        <p:nvSpPr>
          <p:cNvPr id="19" name="Google Shape;1484;p114"/>
          <p:cNvSpPr/>
          <p:nvPr/>
        </p:nvSpPr>
        <p:spPr>
          <a:xfrm rot="13020450">
            <a:off x="8648663" y="4261761"/>
            <a:ext cx="343446" cy="693094"/>
          </a:xfrm>
          <a:prstGeom prst="downArrow">
            <a:avLst>
              <a:gd name="adj1" fmla="val 50000"/>
              <a:gd name="adj2" fmla="val 50000"/>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grpSp>
        <p:nvGrpSpPr>
          <p:cNvPr id="31" name="Group 30">
            <a:extLst>
              <a:ext uri="{FF2B5EF4-FFF2-40B4-BE49-F238E27FC236}">
                <a16:creationId xmlns:a16="http://schemas.microsoft.com/office/drawing/2014/main" id="{BD63C1D4-0718-9749-9925-F2689039DE64}"/>
              </a:ext>
            </a:extLst>
          </p:cNvPr>
          <p:cNvGrpSpPr/>
          <p:nvPr/>
        </p:nvGrpSpPr>
        <p:grpSpPr>
          <a:xfrm>
            <a:off x="3480819" y="2930864"/>
            <a:ext cx="2250160" cy="2074715"/>
            <a:chOff x="3480819" y="2930864"/>
            <a:chExt cx="2250160" cy="2074715"/>
          </a:xfrm>
        </p:grpSpPr>
        <p:sp>
          <p:nvSpPr>
            <p:cNvPr id="17" name="Google Shape;1482;p114"/>
            <p:cNvSpPr/>
            <p:nvPr/>
          </p:nvSpPr>
          <p:spPr>
            <a:xfrm rot="13219940" flipH="1">
              <a:off x="3480819" y="4267417"/>
              <a:ext cx="314739" cy="738162"/>
            </a:xfrm>
            <a:prstGeom prst="downArrow">
              <a:avLst>
                <a:gd name="adj1" fmla="val 50000"/>
                <a:gd name="adj2" fmla="val 50000"/>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pic>
          <p:nvPicPr>
            <p:cNvPr id="20" name="Google Shape;1485;p114"/>
            <p:cNvPicPr preferRelativeResize="0"/>
            <p:nvPr/>
          </p:nvPicPr>
          <p:blipFill rotWithShape="1">
            <a:blip r:embed="rId6">
              <a:alphaModFix/>
            </a:blip>
            <a:srcRect l="1361" t="1193" r="-19" b="1794"/>
            <a:stretch/>
          </p:blipFill>
          <p:spPr>
            <a:xfrm>
              <a:off x="3780573" y="2930864"/>
              <a:ext cx="1950406" cy="1246611"/>
            </a:xfrm>
            <a:prstGeom prst="rect">
              <a:avLst/>
            </a:prstGeom>
            <a:noFill/>
            <a:ln>
              <a:noFill/>
            </a:ln>
          </p:spPr>
        </p:pic>
        <p:sp>
          <p:nvSpPr>
            <p:cNvPr id="21" name="Google Shape;1486;p114"/>
            <p:cNvSpPr txBox="1"/>
            <p:nvPr/>
          </p:nvSpPr>
          <p:spPr>
            <a:xfrm>
              <a:off x="4044129" y="4219230"/>
              <a:ext cx="1517190" cy="665334"/>
            </a:xfrm>
            <a:prstGeom prst="rect">
              <a:avLst/>
            </a:prstGeom>
            <a:noFill/>
            <a:ln>
              <a:noFill/>
            </a:ln>
          </p:spPr>
          <p:txBody>
            <a:bodyPr spcFirstLastPara="1" wrap="square" lIns="91425" tIns="45700" rIns="91425" bIns="45700" anchor="t" anchorCtr="0">
              <a:noAutofit/>
            </a:bodyPr>
            <a:lstStyle/>
            <a:p>
              <a:pPr algn="ctr"/>
              <a:r>
                <a:rPr lang="en-US" sz="1600" b="1" dirty="0">
                  <a:solidFill>
                    <a:schemeClr val="dk1"/>
                  </a:solidFill>
                  <a:latin typeface="Calibri"/>
                  <a:ea typeface="Calibri"/>
                  <a:cs typeface="Calibri"/>
                  <a:sym typeface="Calibri"/>
                </a:rPr>
                <a:t>Important for</a:t>
              </a:r>
              <a:br>
                <a:rPr lang="en-US" sz="1600" b="1" dirty="0">
                  <a:solidFill>
                    <a:schemeClr val="dk1"/>
                  </a:solidFill>
                  <a:latin typeface="Calibri"/>
                  <a:ea typeface="Calibri"/>
                  <a:cs typeface="Calibri"/>
                  <a:sym typeface="Calibri"/>
                </a:rPr>
              </a:br>
              <a:r>
                <a:rPr lang="en-US" sz="1600" b="1" dirty="0">
                  <a:solidFill>
                    <a:schemeClr val="dk1"/>
                  </a:solidFill>
                  <a:latin typeface="Calibri"/>
                  <a:ea typeface="Calibri"/>
                  <a:cs typeface="Calibri"/>
                  <a:sym typeface="Calibri"/>
                </a:rPr>
                <a:t>humans!</a:t>
              </a:r>
              <a:endParaRPr sz="1600" b="1" dirty="0">
                <a:solidFill>
                  <a:schemeClr val="dk1"/>
                </a:solidFill>
                <a:latin typeface="Calibri"/>
                <a:ea typeface="Calibri"/>
                <a:cs typeface="Calibri"/>
                <a:sym typeface="Calibri"/>
              </a:endParaRPr>
            </a:p>
          </p:txBody>
        </p:sp>
      </p:grpSp>
      <p:sp>
        <p:nvSpPr>
          <p:cNvPr id="22" name="Rectangle 21">
            <a:extLst>
              <a:ext uri="{FF2B5EF4-FFF2-40B4-BE49-F238E27FC236}">
                <a16:creationId xmlns:a16="http://schemas.microsoft.com/office/drawing/2014/main" id="{2D8E111E-2B7F-F540-8D52-AF540CEF5F5C}"/>
              </a:ext>
            </a:extLst>
          </p:cNvPr>
          <p:cNvSpPr/>
          <p:nvPr/>
        </p:nvSpPr>
        <p:spPr>
          <a:xfrm rot="19357002">
            <a:off x="-1399812" y="207562"/>
            <a:ext cx="3962400" cy="543417"/>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vignettes</a:t>
            </a:r>
          </a:p>
        </p:txBody>
      </p:sp>
      <p:grpSp>
        <p:nvGrpSpPr>
          <p:cNvPr id="28" name="Group 27">
            <a:extLst>
              <a:ext uri="{FF2B5EF4-FFF2-40B4-BE49-F238E27FC236}">
                <a16:creationId xmlns:a16="http://schemas.microsoft.com/office/drawing/2014/main" id="{B6BEB47D-9843-6144-9FB0-AB3B59E5F68E}"/>
              </a:ext>
            </a:extLst>
          </p:cNvPr>
          <p:cNvGrpSpPr/>
          <p:nvPr/>
        </p:nvGrpSpPr>
        <p:grpSpPr>
          <a:xfrm>
            <a:off x="1812254" y="1850508"/>
            <a:ext cx="8591139" cy="749321"/>
            <a:chOff x="1443288" y="1850508"/>
            <a:chExt cx="8591139" cy="749321"/>
          </a:xfrm>
        </p:grpSpPr>
        <p:sp>
          <p:nvSpPr>
            <p:cNvPr id="24" name="Rounded Rectangle 23">
              <a:extLst>
                <a:ext uri="{FF2B5EF4-FFF2-40B4-BE49-F238E27FC236}">
                  <a16:creationId xmlns:a16="http://schemas.microsoft.com/office/drawing/2014/main" id="{8C62C920-EBD6-5E40-A1ED-C0A4BAD537FC}"/>
                </a:ext>
              </a:extLst>
            </p:cNvPr>
            <p:cNvSpPr/>
            <p:nvPr/>
          </p:nvSpPr>
          <p:spPr>
            <a:xfrm>
              <a:off x="1443288" y="1850508"/>
              <a:ext cx="8591139" cy="749321"/>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2FB42852-457A-F247-A6DB-3748A8F674AC}"/>
                </a:ext>
              </a:extLst>
            </p:cNvPr>
            <p:cNvSpPr/>
            <p:nvPr/>
          </p:nvSpPr>
          <p:spPr>
            <a:xfrm>
              <a:off x="2316667" y="1931099"/>
              <a:ext cx="7404849" cy="584757"/>
            </a:xfrm>
            <a:prstGeom prst="rect">
              <a:avLst/>
            </a:prstGeom>
          </p:spPr>
          <p:txBody>
            <a:bodyPr wrap="square" lIns="91419" tIns="45711" rIns="91419" bIns="45711">
              <a:spAutoFit/>
            </a:bodyPr>
            <a:lstStyle/>
            <a:p>
              <a:r>
                <a:rPr lang="en-US" sz="1600" dirty="0"/>
                <a:t>An </a:t>
              </a:r>
              <a:r>
                <a:rPr lang="en-US" sz="1600" dirty="0">
                  <a:solidFill>
                    <a:srgbClr val="FF0000"/>
                  </a:solidFill>
                </a:rPr>
                <a:t>animal</a:t>
              </a:r>
              <a:r>
                <a:rPr lang="en-US" sz="1600" dirty="0"/>
                <a:t> grows </a:t>
              </a:r>
              <a:r>
                <a:rPr lang="en-US" sz="1600" dirty="0">
                  <a:solidFill>
                    <a:srgbClr val="FF0000"/>
                  </a:solidFill>
                </a:rPr>
                <a:t>thicker hair</a:t>
              </a:r>
              <a:r>
                <a:rPr lang="en-US" sz="1600" dirty="0"/>
                <a:t> as a season changes. This </a:t>
              </a:r>
              <a:r>
                <a:rPr lang="en-US" sz="1600" dirty="0">
                  <a:solidFill>
                    <a:srgbClr val="FF0000"/>
                  </a:solidFill>
                </a:rPr>
                <a:t>adaptation</a:t>
              </a:r>
              <a:r>
                <a:rPr lang="en-US" sz="1600" dirty="0"/>
                <a:t> helps to _______.  </a:t>
              </a:r>
              <a:br>
                <a:rPr lang="en-US" sz="1600" dirty="0"/>
              </a:br>
              <a:r>
                <a:rPr lang="en-US" sz="1600" dirty="0"/>
                <a:t>(A)  find food (B) </a:t>
              </a:r>
              <a:r>
                <a:rPr lang="en-US" sz="1600" b="1" dirty="0">
                  <a:solidFill>
                    <a:srgbClr val="008000"/>
                  </a:solidFill>
                </a:rPr>
                <a:t>keep warmer</a:t>
              </a:r>
              <a:r>
                <a:rPr lang="en-US" sz="1600" dirty="0"/>
                <a:t> (C) grow stronger (D) scape from predators</a:t>
              </a:r>
            </a:p>
          </p:txBody>
        </p:sp>
        <p:pic>
          <p:nvPicPr>
            <p:cNvPr id="26" name="Picture 25">
              <a:extLst>
                <a:ext uri="{FF2B5EF4-FFF2-40B4-BE49-F238E27FC236}">
                  <a16:creationId xmlns:a16="http://schemas.microsoft.com/office/drawing/2014/main" id="{D360D7D0-6A6D-074A-A6A9-2AD9E9E7967F}"/>
                </a:ext>
              </a:extLst>
            </p:cNvPr>
            <p:cNvPicPr>
              <a:picLocks noChangeAspect="1"/>
            </p:cNvPicPr>
            <p:nvPr/>
          </p:nvPicPr>
          <p:blipFill rotWithShape="1">
            <a:blip r:embed="rId7">
              <a:extLst>
                <a:ext uri="{28A0092B-C50C-407E-A947-70E740481C1C}">
                  <a14:useLocalDpi xmlns:a14="http://schemas.microsoft.com/office/drawing/2010/main" val="0"/>
                </a:ext>
              </a:extLst>
            </a:blip>
            <a:srcRect l="8000" t="8723" r="28896" b="4343"/>
            <a:stretch/>
          </p:blipFill>
          <p:spPr>
            <a:xfrm>
              <a:off x="1557572" y="1931099"/>
              <a:ext cx="642436" cy="590031"/>
            </a:xfrm>
            <a:prstGeom prst="rect">
              <a:avLst/>
            </a:prstGeom>
          </p:spPr>
        </p:pic>
      </p:grpSp>
      <p:sp>
        <p:nvSpPr>
          <p:cNvPr id="27" name="TextBox 26">
            <a:extLst>
              <a:ext uri="{FF2B5EF4-FFF2-40B4-BE49-F238E27FC236}">
                <a16:creationId xmlns:a16="http://schemas.microsoft.com/office/drawing/2014/main" id="{E2265A0B-6A31-8143-B692-1D2214AE5A3C}"/>
              </a:ext>
            </a:extLst>
          </p:cNvPr>
          <p:cNvSpPr txBox="1"/>
          <p:nvPr/>
        </p:nvSpPr>
        <p:spPr>
          <a:xfrm>
            <a:off x="1811774" y="1386033"/>
            <a:ext cx="8591139" cy="369332"/>
          </a:xfrm>
          <a:prstGeom prst="rect">
            <a:avLst/>
          </a:prstGeom>
          <a:solidFill>
            <a:schemeClr val="accent3">
              <a:lumMod val="20000"/>
              <a:lumOff val="80000"/>
            </a:schemeClr>
          </a:solidFill>
        </p:spPr>
        <p:txBody>
          <a:bodyPr wrap="none" rtlCol="0">
            <a:spAutoFit/>
          </a:bodyPr>
          <a:lstStyle/>
          <a:p>
            <a:r>
              <a:rPr lang="en-US" dirty="0"/>
              <a:t>Challenge for QA systems:  </a:t>
            </a:r>
            <a:r>
              <a:rPr lang="en-US" b="1" dirty="0"/>
              <a:t>Is a word in a question</a:t>
            </a:r>
            <a:r>
              <a:rPr lang="en-US" b="1" i="1" dirty="0"/>
              <a:t> </a:t>
            </a:r>
            <a:r>
              <a:rPr lang="en-US" b="1" i="1" dirty="0">
                <a:solidFill>
                  <a:srgbClr val="FF0000"/>
                </a:solidFill>
              </a:rPr>
              <a:t>important</a:t>
            </a:r>
            <a:r>
              <a:rPr lang="en-US" b="1" i="1" dirty="0"/>
              <a:t>, redundant, or distracting?</a:t>
            </a:r>
          </a:p>
        </p:txBody>
      </p:sp>
      <p:graphicFrame>
        <p:nvGraphicFramePr>
          <p:cNvPr id="29" name="Table 28">
            <a:extLst>
              <a:ext uri="{FF2B5EF4-FFF2-40B4-BE49-F238E27FC236}">
                <a16:creationId xmlns:a16="http://schemas.microsoft.com/office/drawing/2014/main" id="{28DC12B0-4176-834D-B737-85B09EF4F8E2}"/>
              </a:ext>
            </a:extLst>
          </p:cNvPr>
          <p:cNvGraphicFramePr>
            <a:graphicFrameLocks noGrp="1"/>
          </p:cNvGraphicFramePr>
          <p:nvPr>
            <p:extLst>
              <p:ext uri="{D42A27DB-BD31-4B8C-83A1-F6EECF244321}">
                <p14:modId xmlns:p14="http://schemas.microsoft.com/office/powerpoint/2010/main" val="1020314804"/>
              </p:ext>
            </p:extLst>
          </p:nvPr>
        </p:nvGraphicFramePr>
        <p:xfrm>
          <a:off x="9105454" y="3020077"/>
          <a:ext cx="2646632" cy="1310640"/>
        </p:xfrm>
        <a:graphic>
          <a:graphicData uri="http://schemas.openxmlformats.org/drawingml/2006/table">
            <a:tbl>
              <a:tblPr firstRow="1" bandRow="1">
                <a:tableStyleId>{5A111915-BE36-4E01-A7E5-04B1672EAD32}</a:tableStyleId>
              </a:tblPr>
              <a:tblGrid>
                <a:gridCol w="1005357">
                  <a:extLst>
                    <a:ext uri="{9D8B030D-6E8A-4147-A177-3AD203B41FA5}">
                      <a16:colId xmlns:a16="http://schemas.microsoft.com/office/drawing/2014/main" val="20000"/>
                    </a:ext>
                  </a:extLst>
                </a:gridCol>
                <a:gridCol w="864333">
                  <a:extLst>
                    <a:ext uri="{9D8B030D-6E8A-4147-A177-3AD203B41FA5}">
                      <a16:colId xmlns:a16="http://schemas.microsoft.com/office/drawing/2014/main" val="20001"/>
                    </a:ext>
                  </a:extLst>
                </a:gridCol>
                <a:gridCol w="776942">
                  <a:extLst>
                    <a:ext uri="{9D8B030D-6E8A-4147-A177-3AD203B41FA5}">
                      <a16:colId xmlns:a16="http://schemas.microsoft.com/office/drawing/2014/main" val="20002"/>
                    </a:ext>
                  </a:extLst>
                </a:gridCol>
              </a:tblGrid>
              <a:tr h="146522">
                <a:tc>
                  <a:txBody>
                    <a:bodyPr/>
                    <a:lstStyle/>
                    <a:p>
                      <a:r>
                        <a:rPr lang="en-US" sz="1400" dirty="0"/>
                        <a:t>Dataset</a:t>
                      </a:r>
                    </a:p>
                  </a:txBody>
                  <a:tcPr/>
                </a:tc>
                <a:tc>
                  <a:txBody>
                    <a:bodyPr/>
                    <a:lstStyle/>
                    <a:p>
                      <a:r>
                        <a:rPr lang="en-US" sz="1400" dirty="0"/>
                        <a:t>Baseline</a:t>
                      </a:r>
                    </a:p>
                  </a:txBody>
                  <a:tcPr/>
                </a:tc>
                <a:tc>
                  <a:txBody>
                    <a:bodyPr/>
                    <a:lstStyle/>
                    <a:p>
                      <a:pPr algn="ctr"/>
                      <a:r>
                        <a:rPr lang="en-US" sz="1400" dirty="0"/>
                        <a:t>With</a:t>
                      </a:r>
                      <a:r>
                        <a:rPr lang="en-US" sz="1400" baseline="0" dirty="0"/>
                        <a:t> </a:t>
                      </a:r>
                      <a:r>
                        <a:rPr lang="en-US" sz="1400" dirty="0"/>
                        <a:t>ET    </a:t>
                      </a:r>
                    </a:p>
                  </a:txBody>
                  <a:tcPr/>
                </a:tc>
                <a:extLst>
                  <a:ext uri="{0D108BD9-81ED-4DB2-BD59-A6C34878D82A}">
                    <a16:rowId xmlns:a16="http://schemas.microsoft.com/office/drawing/2014/main" val="10000"/>
                  </a:ext>
                </a:extLst>
              </a:tr>
              <a:tr h="335280">
                <a:tc>
                  <a:txBody>
                    <a:bodyPr/>
                    <a:lstStyle/>
                    <a:p>
                      <a:r>
                        <a:rPr lang="en-US" sz="1400" dirty="0"/>
                        <a:t>Regents </a:t>
                      </a:r>
                    </a:p>
                  </a:txBody>
                  <a:tcPr/>
                </a:tc>
                <a:tc>
                  <a:txBody>
                    <a:bodyPr/>
                    <a:lstStyle/>
                    <a:p>
                      <a:pPr algn="ctr"/>
                      <a:r>
                        <a:rPr lang="en-US" sz="1400" dirty="0"/>
                        <a:t>59.11</a:t>
                      </a:r>
                    </a:p>
                  </a:txBody>
                  <a:tcPr/>
                </a:tc>
                <a:tc>
                  <a:txBody>
                    <a:bodyPr/>
                    <a:lstStyle/>
                    <a:p>
                      <a:pPr algn="ctr"/>
                      <a:r>
                        <a:rPr lang="en-US" sz="1400" b="1" dirty="0"/>
                        <a:t>60.85</a:t>
                      </a:r>
                    </a:p>
                  </a:txBody>
                  <a:tcPr/>
                </a:tc>
                <a:extLst>
                  <a:ext uri="{0D108BD9-81ED-4DB2-BD59-A6C34878D82A}">
                    <a16:rowId xmlns:a16="http://schemas.microsoft.com/office/drawing/2014/main" val="10001"/>
                  </a:ext>
                </a:extLst>
              </a:tr>
              <a:tr h="335280">
                <a:tc>
                  <a:txBody>
                    <a:bodyPr/>
                    <a:lstStyle/>
                    <a:p>
                      <a:r>
                        <a:rPr lang="en-US" sz="1400" dirty="0"/>
                        <a:t>AI2Publi</a:t>
                      </a:r>
                      <a:r>
                        <a:rPr lang="en-US" sz="1400" baseline="0" dirty="0"/>
                        <a:t>c </a:t>
                      </a:r>
                      <a:endParaRPr lang="en-US" sz="1400" dirty="0"/>
                    </a:p>
                  </a:txBody>
                  <a:tcPr/>
                </a:tc>
                <a:tc>
                  <a:txBody>
                    <a:bodyPr/>
                    <a:lstStyle/>
                    <a:p>
                      <a:pPr algn="ctr"/>
                      <a:r>
                        <a:rPr lang="en-US" sz="1400" dirty="0"/>
                        <a:t>57.90</a:t>
                      </a:r>
                    </a:p>
                  </a:txBody>
                  <a:tcPr/>
                </a:tc>
                <a:tc>
                  <a:txBody>
                    <a:bodyPr/>
                    <a:lstStyle/>
                    <a:p>
                      <a:pPr algn="ctr"/>
                      <a:r>
                        <a:rPr lang="en-US" sz="1400" b="1" dirty="0"/>
                        <a:t>59.10</a:t>
                      </a:r>
                    </a:p>
                  </a:txBody>
                  <a:tcPr/>
                </a:tc>
                <a:extLst>
                  <a:ext uri="{0D108BD9-81ED-4DB2-BD59-A6C34878D82A}">
                    <a16:rowId xmlns:a16="http://schemas.microsoft.com/office/drawing/2014/main" val="10002"/>
                  </a:ext>
                </a:extLst>
              </a:tr>
              <a:tr h="335280">
                <a:tc>
                  <a:txBody>
                    <a:bodyPr/>
                    <a:lstStyle/>
                    <a:p>
                      <a:r>
                        <a:rPr lang="en-US" sz="1400" dirty="0" err="1"/>
                        <a:t>RegtsPertd</a:t>
                      </a:r>
                      <a:r>
                        <a:rPr lang="en-US" sz="1400" dirty="0"/>
                        <a:t> </a:t>
                      </a:r>
                    </a:p>
                  </a:txBody>
                  <a:tcPr/>
                </a:tc>
                <a:tc>
                  <a:txBody>
                    <a:bodyPr/>
                    <a:lstStyle/>
                    <a:p>
                      <a:pPr algn="ctr"/>
                      <a:r>
                        <a:rPr lang="en-US" sz="1400" dirty="0"/>
                        <a:t>61.84 </a:t>
                      </a:r>
                    </a:p>
                  </a:txBody>
                  <a:tcPr/>
                </a:tc>
                <a:tc>
                  <a:txBody>
                    <a:bodyPr/>
                    <a:lstStyle/>
                    <a:p>
                      <a:pPr algn="ctr"/>
                      <a:r>
                        <a:rPr lang="en-US" sz="1400" b="1" dirty="0"/>
                        <a:t> 66.84</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836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6"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6C6CA5-EF46-3B46-93A4-5C16976DE130}"/>
              </a:ext>
            </a:extLst>
          </p:cNvPr>
          <p:cNvSpPr>
            <a:spLocks noGrp="1"/>
          </p:cNvSpPr>
          <p:nvPr>
            <p:ph type="sldNum" sz="quarter" idx="12"/>
          </p:nvPr>
        </p:nvSpPr>
        <p:spPr/>
        <p:txBody>
          <a:bodyPr/>
          <a:lstStyle/>
          <a:p>
            <a:fld id="{86B4B35C-345F-9846-8E6A-29269C850829}" type="slidenum">
              <a:rPr lang="en-US" smtClean="0"/>
              <a:pPr/>
              <a:t>7</a:t>
            </a:fld>
            <a:endParaRPr lang="en-US" dirty="0"/>
          </a:p>
        </p:txBody>
      </p:sp>
      <p:sp>
        <p:nvSpPr>
          <p:cNvPr id="4" name="Title 3">
            <a:extLst>
              <a:ext uri="{FF2B5EF4-FFF2-40B4-BE49-F238E27FC236}">
                <a16:creationId xmlns:a16="http://schemas.microsoft.com/office/drawing/2014/main" id="{DA25BA1E-4823-BF4C-8967-D54C60CCBB33}"/>
              </a:ext>
            </a:extLst>
          </p:cNvPr>
          <p:cNvSpPr>
            <a:spLocks noGrp="1"/>
          </p:cNvSpPr>
          <p:nvPr>
            <p:ph type="title"/>
          </p:nvPr>
        </p:nvSpPr>
        <p:spPr/>
        <p:txBody>
          <a:bodyPr/>
          <a:lstStyle/>
          <a:p>
            <a:r>
              <a:rPr lang="en-US" dirty="0"/>
              <a:t>Challenges: small bits, but big conclusions</a:t>
            </a:r>
          </a:p>
        </p:txBody>
      </p:sp>
      <p:sp>
        <p:nvSpPr>
          <p:cNvPr id="15" name="Content Placeholder 2">
            <a:extLst>
              <a:ext uri="{FF2B5EF4-FFF2-40B4-BE49-F238E27FC236}">
                <a16:creationId xmlns:a16="http://schemas.microsoft.com/office/drawing/2014/main" id="{30ABBEF1-5016-244E-81C7-8DEF4F730643}"/>
              </a:ext>
            </a:extLst>
          </p:cNvPr>
          <p:cNvSpPr>
            <a:spLocks noGrp="1"/>
          </p:cNvSpPr>
          <p:nvPr>
            <p:ph idx="1"/>
          </p:nvPr>
        </p:nvSpPr>
        <p:spPr>
          <a:xfrm>
            <a:off x="419100" y="1584324"/>
            <a:ext cx="11394948" cy="5174285"/>
          </a:xfrm>
        </p:spPr>
        <p:txBody>
          <a:bodyPr>
            <a:normAutofit/>
          </a:bodyPr>
          <a:lstStyle/>
          <a:p>
            <a:r>
              <a:rPr lang="en-US" sz="2400" dirty="0"/>
              <a:t>“Reasoning” as the process of combining facts and beliefs, to make decisions.</a:t>
            </a:r>
          </a:p>
          <a:p>
            <a:endParaRPr lang="en-US" sz="2400" dirty="0"/>
          </a:p>
          <a:p>
            <a:pPr lvl="1"/>
            <a:r>
              <a:rPr lang="en-US" sz="2000" dirty="0">
                <a:solidFill>
                  <a:schemeClr val="accent6">
                    <a:lumMod val="50000"/>
                  </a:schemeClr>
                </a:solidFill>
              </a:rPr>
              <a:t>“What is the cause?”</a:t>
            </a:r>
          </a:p>
          <a:p>
            <a:pPr lvl="2"/>
            <a:r>
              <a:rPr lang="en-US" sz="1600" dirty="0">
                <a:solidFill>
                  <a:schemeClr val="accent6">
                    <a:lumMod val="50000"/>
                  </a:schemeClr>
                </a:solidFill>
              </a:rPr>
              <a:t>Weakening early education and awareness. </a:t>
            </a:r>
          </a:p>
          <a:p>
            <a:pPr lvl="2"/>
            <a:r>
              <a:rPr lang="en-US" sz="1600" dirty="0">
                <a:solidFill>
                  <a:schemeClr val="accent6">
                    <a:lumMod val="50000"/>
                  </a:schemeClr>
                </a:solidFill>
              </a:rPr>
              <a:t>Availability of drugs. </a:t>
            </a:r>
          </a:p>
          <a:p>
            <a:pPr lvl="2"/>
            <a:r>
              <a:rPr lang="en-US" sz="1600" dirty="0">
                <a:solidFill>
                  <a:schemeClr val="accent6">
                    <a:lumMod val="50000"/>
                  </a:schemeClr>
                </a:solidFill>
              </a:rPr>
              <a:t>Lack of border “WALL” (“90% of it is coming over the southern border”)</a:t>
            </a:r>
          </a:p>
          <a:p>
            <a:r>
              <a:rPr lang="en-US" sz="2200" dirty="0"/>
              <a:t>Many other forms of “reasoning”: </a:t>
            </a:r>
          </a:p>
          <a:p>
            <a:pPr lvl="1"/>
            <a:r>
              <a:rPr lang="en-US" sz="1800" dirty="0"/>
              <a:t>Quantitative, inductive, deductive, analogy, etc. </a:t>
            </a:r>
          </a:p>
          <a:p>
            <a:pPr marL="0" indent="0">
              <a:buNone/>
            </a:pPr>
            <a:endParaRPr lang="en-US" sz="2200" dirty="0"/>
          </a:p>
        </p:txBody>
      </p:sp>
      <p:grpSp>
        <p:nvGrpSpPr>
          <p:cNvPr id="17" name="Group 16">
            <a:extLst>
              <a:ext uri="{FF2B5EF4-FFF2-40B4-BE49-F238E27FC236}">
                <a16:creationId xmlns:a16="http://schemas.microsoft.com/office/drawing/2014/main" id="{C15813F4-15AB-1945-93DD-0CAB25D60F93}"/>
              </a:ext>
            </a:extLst>
          </p:cNvPr>
          <p:cNvGrpSpPr/>
          <p:nvPr/>
        </p:nvGrpSpPr>
        <p:grpSpPr>
          <a:xfrm>
            <a:off x="7970337" y="3999161"/>
            <a:ext cx="3729288" cy="525599"/>
            <a:chOff x="4014953" y="3239642"/>
            <a:chExt cx="3729288" cy="525599"/>
          </a:xfrm>
        </p:grpSpPr>
        <p:sp>
          <p:nvSpPr>
            <p:cNvPr id="18" name="Rounded Rectangular Callout 17">
              <a:extLst>
                <a:ext uri="{FF2B5EF4-FFF2-40B4-BE49-F238E27FC236}">
                  <a16:creationId xmlns:a16="http://schemas.microsoft.com/office/drawing/2014/main" id="{55B66792-D848-D046-86F8-C9E5DFD11AD0}"/>
                </a:ext>
              </a:extLst>
            </p:cNvPr>
            <p:cNvSpPr/>
            <p:nvPr/>
          </p:nvSpPr>
          <p:spPr>
            <a:xfrm>
              <a:off x="4014953" y="3239642"/>
              <a:ext cx="2270234" cy="525599"/>
            </a:xfrm>
            <a:prstGeom prst="wedgeRoundRectCallout">
              <a:avLst>
                <a:gd name="adj1" fmla="val -68398"/>
                <a:gd name="adj2" fmla="val 21977"/>
                <a:gd name="adj3" fmla="val 16667"/>
              </a:avLst>
            </a:prstGeom>
            <a:solidFill>
              <a:schemeClr val="accent6">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i="1" dirty="0">
                  <a:latin typeface="Merriweather Sans" charset="0"/>
                  <a:ea typeface="Merriweather Sans" charset="0"/>
                  <a:cs typeface="Merriweather Sans" charset="0"/>
                </a:rPr>
                <a:t>Abductive reasoning</a:t>
              </a:r>
            </a:p>
          </p:txBody>
        </p:sp>
        <p:sp>
          <p:nvSpPr>
            <p:cNvPr id="19" name="Rectangle 18">
              <a:extLst>
                <a:ext uri="{FF2B5EF4-FFF2-40B4-BE49-F238E27FC236}">
                  <a16:creationId xmlns:a16="http://schemas.microsoft.com/office/drawing/2014/main" id="{1B696B3A-F5B0-FB4E-B669-AFF341E7022E}"/>
                </a:ext>
              </a:extLst>
            </p:cNvPr>
            <p:cNvSpPr/>
            <p:nvPr/>
          </p:nvSpPr>
          <p:spPr>
            <a:xfrm>
              <a:off x="6285187" y="3318797"/>
              <a:ext cx="1459054" cy="323165"/>
            </a:xfrm>
            <a:prstGeom prst="rect">
              <a:avLst/>
            </a:prstGeom>
          </p:spPr>
          <p:txBody>
            <a:bodyPr wrap="none">
              <a:spAutoFit/>
            </a:bodyPr>
            <a:lstStyle/>
            <a:p>
              <a:pPr algn="ctr"/>
              <a:r>
                <a:rPr lang="en-US" sz="1500" dirty="0">
                  <a:solidFill>
                    <a:schemeClr val="bg1">
                      <a:lumMod val="50000"/>
                    </a:schemeClr>
                  </a:solidFill>
                  <a:latin typeface="Merriweather Sans" charset="0"/>
                  <a:ea typeface="Merriweather Sans" charset="0"/>
                  <a:cs typeface="Merriweather Sans" charset="0"/>
                </a:rPr>
                <a:t>[Peirce, 1883]</a:t>
              </a:r>
            </a:p>
          </p:txBody>
        </p:sp>
      </p:grpSp>
      <p:sp>
        <p:nvSpPr>
          <p:cNvPr id="24" name="Rectangle 23">
            <a:extLst>
              <a:ext uri="{FF2B5EF4-FFF2-40B4-BE49-F238E27FC236}">
                <a16:creationId xmlns:a16="http://schemas.microsoft.com/office/drawing/2014/main" id="{51920669-029F-1941-B993-E4AA85EBC4A1}"/>
              </a:ext>
            </a:extLst>
          </p:cNvPr>
          <p:cNvSpPr/>
          <p:nvPr/>
        </p:nvSpPr>
        <p:spPr>
          <a:xfrm>
            <a:off x="2318431" y="2350208"/>
            <a:ext cx="2291651" cy="323165"/>
          </a:xfrm>
          <a:prstGeom prst="rect">
            <a:avLst/>
          </a:prstGeom>
        </p:spPr>
        <p:txBody>
          <a:bodyPr wrap="square">
            <a:spAutoFit/>
          </a:bodyPr>
          <a:lstStyle/>
          <a:p>
            <a:pPr algn="ctr"/>
            <a:r>
              <a:rPr lang="en-US" sz="1500" dirty="0">
                <a:solidFill>
                  <a:schemeClr val="tx1">
                    <a:lumMod val="50000"/>
                    <a:lumOff val="50000"/>
                  </a:schemeClr>
                </a:solidFill>
                <a:latin typeface="Merriweather Sans" panose="02000503060000020004" pitchFamily="2" charset="77"/>
              </a:rPr>
              <a:t>[Johnson-Laird, 1980]</a:t>
            </a:r>
          </a:p>
        </p:txBody>
      </p:sp>
      <p:grpSp>
        <p:nvGrpSpPr>
          <p:cNvPr id="27" name="Group 26">
            <a:extLst>
              <a:ext uri="{FF2B5EF4-FFF2-40B4-BE49-F238E27FC236}">
                <a16:creationId xmlns:a16="http://schemas.microsoft.com/office/drawing/2014/main" id="{DCCCAD0B-F1F0-EB44-9E27-4841C0E554C8}"/>
              </a:ext>
            </a:extLst>
          </p:cNvPr>
          <p:cNvGrpSpPr/>
          <p:nvPr/>
        </p:nvGrpSpPr>
        <p:grpSpPr>
          <a:xfrm>
            <a:off x="5595015" y="2466849"/>
            <a:ext cx="5541233" cy="1142612"/>
            <a:chOff x="5595015" y="2466849"/>
            <a:chExt cx="5541233" cy="1142612"/>
          </a:xfrm>
        </p:grpSpPr>
        <p:sp>
          <p:nvSpPr>
            <p:cNvPr id="25" name="Rounded Rectangle 24">
              <a:extLst>
                <a:ext uri="{FF2B5EF4-FFF2-40B4-BE49-F238E27FC236}">
                  <a16:creationId xmlns:a16="http://schemas.microsoft.com/office/drawing/2014/main" id="{CDE2842C-75F8-834B-B4FF-4B75E50AA789}"/>
                </a:ext>
              </a:extLst>
            </p:cNvPr>
            <p:cNvSpPr/>
            <p:nvPr/>
          </p:nvSpPr>
          <p:spPr>
            <a:xfrm>
              <a:off x="5595015" y="2641754"/>
              <a:ext cx="5329611" cy="967707"/>
            </a:xfrm>
            <a:prstGeom prst="round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bIns="91440" rtlCol="0" anchor="ctr"/>
            <a:lstStyle/>
            <a:p>
              <a:pPr algn="ctr">
                <a:lnSpc>
                  <a:spcPct val="150000"/>
                </a:lnSpc>
                <a:spcAft>
                  <a:spcPts val="600"/>
                </a:spcAft>
              </a:pPr>
              <a:r>
                <a:rPr lang="en-US" sz="2000" i="1" dirty="0">
                  <a:latin typeface="Merriweather Sans" charset="0"/>
                  <a:ea typeface="Merriweather Sans" charset="0"/>
                  <a:cs typeface="Merriweather Sans" charset="0"/>
                </a:rPr>
                <a:t>“</a:t>
              </a:r>
              <a:r>
                <a:rPr lang="en-US" sz="2000" dirty="0">
                  <a:latin typeface="Merriweather Sans" charset="0"/>
                  <a:ea typeface="Merriweather Sans" charset="0"/>
                  <a:cs typeface="Merriweather Sans" charset="0"/>
                </a:rPr>
                <a:t>300 people are dying from </a:t>
              </a:r>
              <a:br>
                <a:rPr lang="en-US" sz="2000" dirty="0">
                  <a:latin typeface="Merriweather Sans" charset="0"/>
                  <a:ea typeface="Merriweather Sans" charset="0"/>
                  <a:cs typeface="Merriweather Sans" charset="0"/>
                </a:rPr>
              </a:br>
              <a:r>
                <a:rPr lang="en-US" sz="2000" dirty="0">
                  <a:latin typeface="Merriweather Sans" charset="0"/>
                  <a:ea typeface="Merriweather Sans" charset="0"/>
                  <a:cs typeface="Merriweather Sans" charset="0"/>
                </a:rPr>
                <a:t>heroin overdoses a week in this country</a:t>
              </a:r>
              <a:r>
                <a:rPr lang="en-US" sz="2000" i="1" dirty="0">
                  <a:latin typeface="Merriweather Sans" charset="0"/>
                  <a:ea typeface="Merriweather Sans" charset="0"/>
                  <a:cs typeface="Merriweather Sans" charset="0"/>
                </a:rPr>
                <a:t>”</a:t>
              </a:r>
            </a:p>
          </p:txBody>
        </p:sp>
        <p:pic>
          <p:nvPicPr>
            <p:cNvPr id="26" name="Picture 25">
              <a:extLst>
                <a:ext uri="{FF2B5EF4-FFF2-40B4-BE49-F238E27FC236}">
                  <a16:creationId xmlns:a16="http://schemas.microsoft.com/office/drawing/2014/main" id="{FA356EDD-1D6D-8442-9D22-41BC1EE3EB86}"/>
                </a:ext>
              </a:extLst>
            </p:cNvPr>
            <p:cNvPicPr>
              <a:picLocks noChangeAspect="1"/>
            </p:cNvPicPr>
            <p:nvPr/>
          </p:nvPicPr>
          <p:blipFill>
            <a:blip r:embed="rId3"/>
            <a:stretch>
              <a:fillRect/>
            </a:stretch>
          </p:blipFill>
          <p:spPr>
            <a:xfrm>
              <a:off x="10606988" y="2466849"/>
              <a:ext cx="529260" cy="529260"/>
            </a:xfrm>
            <a:prstGeom prst="rect">
              <a:avLst/>
            </a:prstGeom>
          </p:spPr>
        </p:pic>
      </p:grpSp>
    </p:spTree>
    <p:extLst>
      <p:ext uri="{BB962C8B-B14F-4D97-AF65-F5344CB8AC3E}">
        <p14:creationId xmlns:p14="http://schemas.microsoft.com/office/powerpoint/2010/main" val="275768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xEl>
                                              <p:pRg st="2" end="2"/>
                                            </p:txEl>
                                          </p:spTgt>
                                        </p:tgtEl>
                                        <p:attrNameLst>
                                          <p:attrName>style.visibility</p:attrName>
                                        </p:attrNameLst>
                                      </p:cBhvr>
                                      <p:to>
                                        <p:strVal val="visible"/>
                                      </p:to>
                                    </p:set>
                                    <p:animEffect transition="in" filter="fade">
                                      <p:cBhvr>
                                        <p:cTn id="18" dur="500"/>
                                        <p:tgtEl>
                                          <p:spTgt spid="15">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xEl>
                                              <p:pRg st="3" end="3"/>
                                            </p:txEl>
                                          </p:spTgt>
                                        </p:tgtEl>
                                        <p:attrNameLst>
                                          <p:attrName>style.visibility</p:attrName>
                                        </p:attrNameLst>
                                      </p:cBhvr>
                                      <p:to>
                                        <p:strVal val="visible"/>
                                      </p:to>
                                    </p:set>
                                    <p:animEffect transition="in" filter="fade">
                                      <p:cBhvr>
                                        <p:cTn id="23" dur="500"/>
                                        <p:tgtEl>
                                          <p:spTgt spid="1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xEl>
                                              <p:pRg st="4" end="4"/>
                                            </p:txEl>
                                          </p:spTgt>
                                        </p:tgtEl>
                                        <p:attrNameLst>
                                          <p:attrName>style.visibility</p:attrName>
                                        </p:attrNameLst>
                                      </p:cBhvr>
                                      <p:to>
                                        <p:strVal val="visible"/>
                                      </p:to>
                                    </p:set>
                                    <p:animEffect transition="in" filter="fade">
                                      <p:cBhvr>
                                        <p:cTn id="28" dur="500"/>
                                        <p:tgtEl>
                                          <p:spTgt spid="1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5">
                                            <p:txEl>
                                              <p:pRg st="5" end="5"/>
                                            </p:txEl>
                                          </p:spTgt>
                                        </p:tgtEl>
                                        <p:attrNameLst>
                                          <p:attrName>style.visibility</p:attrName>
                                        </p:attrNameLst>
                                      </p:cBhvr>
                                      <p:to>
                                        <p:strVal val="visible"/>
                                      </p:to>
                                    </p:set>
                                    <p:animEffect transition="in" filter="fade">
                                      <p:cBhvr>
                                        <p:cTn id="33" dur="500"/>
                                        <p:tgtEl>
                                          <p:spTgt spid="1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
                                            <p:txEl>
                                              <p:pRg st="6" end="6"/>
                                            </p:txEl>
                                          </p:spTgt>
                                        </p:tgtEl>
                                        <p:attrNameLst>
                                          <p:attrName>style.visibility</p:attrName>
                                        </p:attrNameLst>
                                      </p:cBhvr>
                                      <p:to>
                                        <p:strVal val="visible"/>
                                      </p:to>
                                    </p:set>
                                    <p:animEffect transition="in" filter="fade">
                                      <p:cBhvr>
                                        <p:cTn id="43" dur="500"/>
                                        <p:tgtEl>
                                          <p:spTgt spid="15">
                                            <p:txEl>
                                              <p:pRg st="6" end="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xEl>
                                              <p:pRg st="7" end="7"/>
                                            </p:txEl>
                                          </p:spTgt>
                                        </p:tgtEl>
                                        <p:attrNameLst>
                                          <p:attrName>style.visibility</p:attrName>
                                        </p:attrNameLst>
                                      </p:cBhvr>
                                      <p:to>
                                        <p:strVal val="visible"/>
                                      </p:to>
                                    </p:set>
                                    <p:animEffect transition="in" filter="fade">
                                      <p:cBhvr>
                                        <p:cTn id="46" dur="500"/>
                                        <p:tgtEl>
                                          <p:spTgt spid="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An exhaustive collection questions is impractical </a:t>
            </a:r>
          </a:p>
          <a:p>
            <a:r>
              <a:rPr lang="en-US" dirty="0"/>
              <a:t>Datasets available are biased samples of reality. </a:t>
            </a:r>
          </a:p>
          <a:p>
            <a:pPr lvl="1"/>
            <a:r>
              <a:rPr lang="en-US" dirty="0"/>
              <a:t>&gt;75% of SQUAD questions can be answered by the sentence that is lexically most similar to the question. </a:t>
            </a:r>
          </a:p>
          <a:p>
            <a:r>
              <a:rPr lang="en-US" dirty="0"/>
              <a:t>Results in brittleness of systems. </a:t>
            </a:r>
          </a:p>
          <a:p>
            <a:endParaRPr lang="en-US" dirty="0"/>
          </a:p>
          <a:p>
            <a:endParaRPr lang="en-US" dirty="0"/>
          </a:p>
          <a:p>
            <a:pPr lvl="1"/>
            <a:endParaRPr lang="en-US" dirty="0"/>
          </a:p>
          <a:p>
            <a:endParaRPr lang="en-US" dirty="0"/>
          </a:p>
        </p:txBody>
      </p:sp>
      <p:sp>
        <p:nvSpPr>
          <p:cNvPr id="3" name="Slide Number Placeholder 2"/>
          <p:cNvSpPr>
            <a:spLocks noGrp="1"/>
          </p:cNvSpPr>
          <p:nvPr>
            <p:ph type="sldNum" sz="quarter" idx="12"/>
          </p:nvPr>
        </p:nvSpPr>
        <p:spPr/>
        <p:txBody>
          <a:bodyPr/>
          <a:lstStyle/>
          <a:p>
            <a:fld id="{86B4B35C-345F-9846-8E6A-29269C850829}" type="slidenum">
              <a:rPr lang="en-US" smtClean="0"/>
              <a:pPr/>
              <a:t>70</a:t>
            </a:fld>
            <a:endParaRPr lang="en-US" dirty="0"/>
          </a:p>
        </p:txBody>
      </p:sp>
      <p:sp>
        <p:nvSpPr>
          <p:cNvPr id="4" name="Title 3"/>
          <p:cNvSpPr>
            <a:spLocks noGrp="1"/>
          </p:cNvSpPr>
          <p:nvPr>
            <p:ph type="title"/>
          </p:nvPr>
        </p:nvSpPr>
        <p:spPr/>
        <p:txBody>
          <a:bodyPr/>
          <a:lstStyle/>
          <a:p>
            <a:r>
              <a:rPr lang="en-US" dirty="0"/>
              <a:t>Part 2: Evaluating the progress in NLU</a:t>
            </a:r>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408" y="3735894"/>
            <a:ext cx="6115291" cy="2869382"/>
          </a:xfrm>
          <a:prstGeom prst="rect">
            <a:avLst/>
          </a:prstGeom>
        </p:spPr>
      </p:pic>
      <p:sp>
        <p:nvSpPr>
          <p:cNvPr id="6" name="Google Shape;1212;p97"/>
          <p:cNvSpPr txBox="1"/>
          <p:nvPr/>
        </p:nvSpPr>
        <p:spPr>
          <a:xfrm>
            <a:off x="1389586" y="4682910"/>
            <a:ext cx="2568955" cy="595146"/>
          </a:xfrm>
          <a:prstGeom prst="rect">
            <a:avLst/>
          </a:prstGeom>
          <a:noFill/>
          <a:ln>
            <a:noFill/>
          </a:ln>
        </p:spPr>
        <p:txBody>
          <a:bodyPr spcFirstLastPara="1" wrap="square" lIns="91425" tIns="91425" rIns="91425" bIns="91425" anchor="t" anchorCtr="0">
            <a:noAutofit/>
          </a:bodyPr>
          <a:lstStyle/>
          <a:p>
            <a:pPr algn="ctr"/>
            <a:r>
              <a:rPr lang="en-US" b="1" dirty="0">
                <a:solidFill>
                  <a:srgbClr val="999999"/>
                </a:solidFill>
              </a:rPr>
              <a:t>[Jia&amp;Liang,EMNLP’17] and many others.</a:t>
            </a:r>
            <a:endParaRPr b="1" dirty="0">
              <a:solidFill>
                <a:srgbClr val="999999"/>
              </a:solidFill>
            </a:endParaRPr>
          </a:p>
        </p:txBody>
      </p:sp>
    </p:spTree>
    <p:extLst>
      <p:ext uri="{BB962C8B-B14F-4D97-AF65-F5344CB8AC3E}">
        <p14:creationId xmlns:p14="http://schemas.microsoft.com/office/powerpoint/2010/main" val="21110025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Why do we need yet another RC dataset?</a:t>
            </a:r>
          </a:p>
        </p:txBody>
      </p:sp>
      <p:sp>
        <p:nvSpPr>
          <p:cNvPr id="3" name="Content Placeholder 2"/>
          <p:cNvSpPr>
            <a:spLocks noGrp="1"/>
          </p:cNvSpPr>
          <p:nvPr>
            <p:ph idx="1"/>
          </p:nvPr>
        </p:nvSpPr>
        <p:spPr/>
        <p:txBody>
          <a:bodyPr/>
          <a:lstStyle/>
          <a:p>
            <a:r>
              <a:rPr lang="en-US" dirty="0"/>
              <a:t>Datasets are often easy to solve.</a:t>
            </a:r>
          </a:p>
          <a:p>
            <a:pPr lvl="1"/>
            <a:r>
              <a:rPr lang="en-US" dirty="0"/>
              <a:t>Most datasets are relatively easy and can be ‘solved’ with simple lexical matching. </a:t>
            </a:r>
          </a:p>
          <a:p>
            <a:pPr lvl="1"/>
            <a:r>
              <a:rPr lang="en-US" dirty="0"/>
              <a:t>&gt;75% of SQUAD questions can be answered by the sentence that is lexically most similar to the question</a:t>
            </a:r>
          </a:p>
          <a:p>
            <a:r>
              <a:rPr lang="en-US" dirty="0"/>
              <a:t>The resulting systems are brittle </a:t>
            </a:r>
          </a:p>
        </p:txBody>
      </p:sp>
      <p:sp>
        <p:nvSpPr>
          <p:cNvPr id="4" name="Slide Number Placeholder 3"/>
          <p:cNvSpPr>
            <a:spLocks noGrp="1"/>
          </p:cNvSpPr>
          <p:nvPr>
            <p:ph type="sldNum" sz="quarter" idx="12"/>
          </p:nvPr>
        </p:nvSpPr>
        <p:spPr/>
        <p:txBody>
          <a:bodyPr/>
          <a:lstStyle/>
          <a:p>
            <a:fld id="{86B4B35C-345F-9846-8E6A-29269C850829}" type="slidenum">
              <a:rPr lang="en-US" smtClean="0"/>
              <a:pPr/>
              <a:t>71</a:t>
            </a:fld>
            <a:endParaRPr lang="en-US" dirty="0"/>
          </a:p>
        </p:txBody>
      </p:sp>
      <p:sp>
        <p:nvSpPr>
          <p:cNvPr id="5" name="Google Shape;1212;p97"/>
          <p:cNvSpPr txBox="1"/>
          <p:nvPr/>
        </p:nvSpPr>
        <p:spPr>
          <a:xfrm>
            <a:off x="7813536" y="3638069"/>
            <a:ext cx="2446200" cy="476100"/>
          </a:xfrm>
          <a:prstGeom prst="rect">
            <a:avLst/>
          </a:prstGeom>
          <a:noFill/>
          <a:ln>
            <a:noFill/>
          </a:ln>
        </p:spPr>
        <p:txBody>
          <a:bodyPr spcFirstLastPara="1" wrap="square" lIns="91425" tIns="91425" rIns="91425" bIns="91425" anchor="t" anchorCtr="0">
            <a:noAutofit/>
          </a:bodyPr>
          <a:lstStyle/>
          <a:p>
            <a:r>
              <a:rPr lang="en-US" b="1" dirty="0">
                <a:solidFill>
                  <a:srgbClr val="999999"/>
                </a:solidFill>
              </a:rPr>
              <a:t>[Jia&amp;Liang,EMNLP’17]</a:t>
            </a:r>
            <a:endParaRPr b="1" dirty="0">
              <a:solidFill>
                <a:srgbClr val="999999"/>
              </a:solidFill>
            </a:endParaRPr>
          </a:p>
        </p:txBody>
      </p:sp>
      <p:sp>
        <p:nvSpPr>
          <p:cNvPr id="6" name="Google Shape;1213;p97"/>
          <p:cNvSpPr txBox="1"/>
          <p:nvPr/>
        </p:nvSpPr>
        <p:spPr>
          <a:xfrm>
            <a:off x="8270736" y="3333269"/>
            <a:ext cx="2446200" cy="476100"/>
          </a:xfrm>
          <a:prstGeom prst="rect">
            <a:avLst/>
          </a:prstGeom>
          <a:noFill/>
          <a:ln>
            <a:noFill/>
          </a:ln>
        </p:spPr>
        <p:txBody>
          <a:bodyPr spcFirstLastPara="1" wrap="square" lIns="91425" tIns="91425" rIns="91425" bIns="91425" anchor="t" anchorCtr="0">
            <a:noAutofit/>
          </a:bodyPr>
          <a:lstStyle/>
          <a:p>
            <a:r>
              <a:rPr lang="en-US" b="1" dirty="0">
                <a:solidFill>
                  <a:srgbClr val="999999"/>
                </a:solidFill>
              </a:rPr>
              <a:t>[IJCAI’16]</a:t>
            </a:r>
            <a:endParaRPr b="1" dirty="0">
              <a:solidFill>
                <a:srgbClr val="999999"/>
              </a:solidFill>
            </a:endParaRPr>
          </a:p>
        </p:txBody>
      </p:sp>
    </p:spTree>
    <p:extLst>
      <p:ext uri="{BB962C8B-B14F-4D97-AF65-F5344CB8AC3E}">
        <p14:creationId xmlns:p14="http://schemas.microsoft.com/office/powerpoint/2010/main" val="6525032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86B4B35C-345F-9846-8E6A-29269C850829}" type="slidenum">
              <a:rPr lang="en-US" smtClean="0"/>
              <a:pPr/>
              <a:t>72</a:t>
            </a:fld>
            <a:endParaRPr lang="en-US" dirty="0"/>
          </a:p>
        </p:txBody>
      </p:sp>
      <p:sp>
        <p:nvSpPr>
          <p:cNvPr id="4" name="Title 3"/>
          <p:cNvSpPr>
            <a:spLocks noGrp="1"/>
          </p:cNvSpPr>
          <p:nvPr>
            <p:ph type="title"/>
          </p:nvPr>
        </p:nvSpPr>
        <p:spPr/>
        <p:txBody>
          <a:bodyPr/>
          <a:lstStyle/>
          <a:p>
            <a:r>
              <a:rPr lang="en-US" dirty="0"/>
              <a:t>Pushing </a:t>
            </a:r>
            <a:r>
              <a:rPr lang="en-US"/>
              <a:t>the Peaks higher</a:t>
            </a: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164" y="3289500"/>
            <a:ext cx="7277373" cy="3414647"/>
          </a:xfrm>
          <a:prstGeom prst="rect">
            <a:avLst/>
          </a:prstGeom>
        </p:spPr>
      </p:pic>
      <p:sp>
        <p:nvSpPr>
          <p:cNvPr id="6" name="Rounded Rectangle 5"/>
          <p:cNvSpPr/>
          <p:nvPr/>
        </p:nvSpPr>
        <p:spPr>
          <a:xfrm>
            <a:off x="1229714" y="1797270"/>
            <a:ext cx="9795640" cy="126100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marL="285750" marR="0" lvl="0" indent="-285750" defTabSz="914400" eaLnBrk="1" fontAlgn="auto" latinLnBrk="0" hangingPunct="1">
              <a:lnSpc>
                <a:spcPct val="150000"/>
              </a:lnSpc>
              <a:spcBef>
                <a:spcPts val="0"/>
              </a:spcBef>
              <a:spcAft>
                <a:spcPts val="0"/>
              </a:spcAft>
              <a:buClrTx/>
              <a:buSzTx/>
              <a:buFont typeface="Arial" charset="0"/>
              <a:buNone/>
              <a:tabLst/>
              <a:defRPr/>
            </a:pPr>
            <a:r>
              <a:rPr lang="en-US" sz="2000" b="1" dirty="0">
                <a:solidFill>
                  <a:schemeClr val="tx1"/>
                </a:solidFill>
                <a:latin typeface="Merriweather Sans" charset="0"/>
                <a:ea typeface="Merriweather Sans" charset="0"/>
                <a:cs typeface="Merriweather Sans" charset="0"/>
              </a:rPr>
              <a:t>Overall goal: </a:t>
            </a:r>
          </a:p>
          <a:p>
            <a:pPr marL="285750" marR="0" lvl="0" indent="-285750" defTabSz="914400" eaLnBrk="1" fontAlgn="auto" latinLnBrk="0" hangingPunct="1">
              <a:lnSpc>
                <a:spcPct val="150000"/>
              </a:lnSpc>
              <a:spcBef>
                <a:spcPts val="0"/>
              </a:spcBef>
              <a:spcAft>
                <a:spcPts val="0"/>
              </a:spcAft>
              <a:buClrTx/>
              <a:buSzTx/>
              <a:buFont typeface="Arial" charset="0"/>
              <a:buNone/>
              <a:tabLst/>
              <a:defRPr/>
            </a:pPr>
            <a:r>
              <a:rPr lang="en-US" sz="2000" dirty="0">
                <a:solidFill>
                  <a:schemeClr val="tx1"/>
                </a:solidFill>
                <a:latin typeface="Merriweather Sans" charset="0"/>
                <a:ea typeface="Merriweather Sans" charset="0"/>
                <a:cs typeface="Merriweather Sans" charset="0"/>
              </a:rPr>
              <a:t>Discovering constructions that result in </a:t>
            </a:r>
            <a:r>
              <a:rPr lang="en-US" sz="2000" u="sng" dirty="0">
                <a:solidFill>
                  <a:schemeClr val="tx1"/>
                </a:solidFill>
                <a:latin typeface="Merriweather Sans" charset="0"/>
                <a:ea typeface="Merriweather Sans" charset="0"/>
                <a:cs typeface="Merriweather Sans" charset="0"/>
              </a:rPr>
              <a:t>natural</a:t>
            </a:r>
            <a:r>
              <a:rPr lang="en-US" sz="2000" dirty="0">
                <a:solidFill>
                  <a:schemeClr val="tx1"/>
                </a:solidFill>
                <a:latin typeface="Merriweather Sans" charset="0"/>
                <a:ea typeface="Merriweather Sans" charset="0"/>
                <a:cs typeface="Merriweather Sans" charset="0"/>
              </a:rPr>
              <a:t>, yet </a:t>
            </a:r>
            <a:r>
              <a:rPr lang="en-US" sz="2000" u="sng" dirty="0">
                <a:solidFill>
                  <a:schemeClr val="tx1"/>
                </a:solidFill>
                <a:latin typeface="Merriweather Sans" charset="0"/>
                <a:ea typeface="Merriweather Sans" charset="0"/>
                <a:cs typeface="Merriweather Sans" charset="0"/>
              </a:rPr>
              <a:t>more complex </a:t>
            </a:r>
            <a:r>
              <a:rPr lang="en-US" sz="2000" dirty="0">
                <a:solidFill>
                  <a:schemeClr val="tx1"/>
                </a:solidFill>
                <a:latin typeface="Merriweather Sans" charset="0"/>
                <a:ea typeface="Merriweather Sans" charset="0"/>
                <a:cs typeface="Merriweather Sans" charset="0"/>
              </a:rPr>
              <a:t>samples. </a:t>
            </a:r>
          </a:p>
        </p:txBody>
      </p:sp>
      <p:sp>
        <p:nvSpPr>
          <p:cNvPr id="7" name="Oval 6"/>
          <p:cNvSpPr/>
          <p:nvPr/>
        </p:nvSpPr>
        <p:spPr>
          <a:xfrm>
            <a:off x="4456255" y="5295806"/>
            <a:ext cx="949124" cy="625033"/>
          </a:xfrm>
          <a:prstGeom prst="ellipse">
            <a:avLst/>
          </a:prstGeom>
          <a:solidFill>
            <a:schemeClr val="bg1">
              <a:alpha val="47000"/>
            </a:schemeClr>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10995816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Road map</a:t>
            </a:r>
          </a:p>
        </p:txBody>
      </p:sp>
      <p:sp>
        <p:nvSpPr>
          <p:cNvPr id="3" name="Content Placeholder 2"/>
          <p:cNvSpPr>
            <a:spLocks noGrp="1"/>
          </p:cNvSpPr>
          <p:nvPr>
            <p:ph idx="1"/>
          </p:nvPr>
        </p:nvSpPr>
        <p:spPr>
          <a:xfrm>
            <a:off x="494403" y="1494353"/>
            <a:ext cx="10877877" cy="4458732"/>
          </a:xfrm>
        </p:spPr>
        <p:txBody>
          <a:bodyPr>
            <a:normAutofit/>
          </a:bodyPr>
          <a:lstStyle/>
          <a:p>
            <a:r>
              <a:rPr lang="en-US" b="1"/>
              <a:t>Part </a:t>
            </a:r>
            <a:r>
              <a:rPr lang="en-US" b="1" dirty="0"/>
              <a:t>2:</a:t>
            </a:r>
            <a:r>
              <a:rPr lang="en-US" dirty="0"/>
              <a:t> Moving the Peaks Higher: More Challenging Datasets</a:t>
            </a:r>
          </a:p>
          <a:p>
            <a:pPr lvl="1"/>
            <a:r>
              <a:rPr lang="en-US" dirty="0"/>
              <a:t>A QA Benchmark for Reasoning on Multiple Sentences </a:t>
            </a:r>
            <a:r>
              <a:rPr lang="en-US" sz="1900" i="1" dirty="0">
                <a:solidFill>
                  <a:schemeClr val="accent1">
                    <a:lumMod val="75000"/>
                  </a:schemeClr>
                </a:solidFill>
              </a:rPr>
              <a:t>[NAACL’18] </a:t>
            </a:r>
            <a:endParaRPr lang="en-US" sz="1900" dirty="0"/>
          </a:p>
          <a:p>
            <a:pPr lvl="1"/>
            <a:r>
              <a:rPr lang="en-US" dirty="0">
                <a:solidFill>
                  <a:schemeClr val="bg1">
                    <a:lumMod val="65000"/>
                  </a:schemeClr>
                </a:solidFill>
              </a:rPr>
              <a:t>A QA Benchmark for Temporal Common-sense </a:t>
            </a:r>
            <a:r>
              <a:rPr lang="en-US" sz="1900" i="1" dirty="0">
                <a:solidFill>
                  <a:schemeClr val="bg1">
                    <a:lumMod val="65000"/>
                  </a:schemeClr>
                </a:solidFill>
              </a:rPr>
              <a:t>[Submitted]</a:t>
            </a:r>
            <a:endParaRPr lang="en-US" sz="1900" dirty="0">
              <a:solidFill>
                <a:schemeClr val="bg1">
                  <a:lumMod val="65000"/>
                </a:schemeClr>
              </a:solidFill>
            </a:endParaRPr>
          </a:p>
        </p:txBody>
      </p:sp>
      <p:sp>
        <p:nvSpPr>
          <p:cNvPr id="4" name="Slide Number Placeholder 3"/>
          <p:cNvSpPr>
            <a:spLocks noGrp="1"/>
          </p:cNvSpPr>
          <p:nvPr>
            <p:ph type="sldNum" sz="quarter" idx="12"/>
          </p:nvPr>
        </p:nvSpPr>
        <p:spPr/>
        <p:txBody>
          <a:bodyPr/>
          <a:lstStyle/>
          <a:p>
            <a:fld id="{86B4B35C-345F-9846-8E6A-29269C850829}" type="slidenum">
              <a:rPr lang="en-US" smtClean="0"/>
              <a:pPr/>
              <a:t>73</a:t>
            </a:fld>
            <a:endParaRPr lang="en-US" dirty="0"/>
          </a:p>
        </p:txBody>
      </p:sp>
      <p:pic>
        <p:nvPicPr>
          <p:cNvPr id="5" name="Google Shape;795;p81"/>
          <p:cNvPicPr preferRelativeResize="0"/>
          <p:nvPr/>
        </p:nvPicPr>
        <p:blipFill>
          <a:blip r:embed="rId3">
            <a:alphaModFix/>
          </a:blip>
          <a:stretch>
            <a:fillRect/>
          </a:stretch>
        </p:blipFill>
        <p:spPr>
          <a:xfrm>
            <a:off x="10403058" y="694395"/>
            <a:ext cx="1445596" cy="1599916"/>
          </a:xfrm>
          <a:prstGeom prst="rect">
            <a:avLst/>
          </a:prstGeom>
          <a:noFill/>
          <a:ln>
            <a:noFill/>
          </a:ln>
        </p:spPr>
      </p:pic>
    </p:spTree>
    <p:extLst>
      <p:ext uri="{BB962C8B-B14F-4D97-AF65-F5344CB8AC3E}">
        <p14:creationId xmlns:p14="http://schemas.microsoft.com/office/powerpoint/2010/main" val="3538223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F40DAA-7BAB-0F43-A713-D31FE8595ABB}"/>
              </a:ext>
            </a:extLst>
          </p:cNvPr>
          <p:cNvSpPr>
            <a:spLocks noGrp="1"/>
          </p:cNvSpPr>
          <p:nvPr>
            <p:ph idx="1"/>
          </p:nvPr>
        </p:nvSpPr>
        <p:spPr>
          <a:xfrm>
            <a:off x="389283" y="1474996"/>
            <a:ext cx="11394948" cy="4458732"/>
          </a:xfrm>
        </p:spPr>
        <p:txBody>
          <a:bodyPr>
            <a:normAutofit/>
          </a:bodyPr>
          <a:lstStyle/>
          <a:p>
            <a:r>
              <a:rPr lang="en-US" sz="1800" dirty="0"/>
              <a:t>The need for creating “reasoning-forcing” challenges</a:t>
            </a:r>
          </a:p>
          <a:p>
            <a:endParaRPr lang="en-US" sz="1600" dirty="0"/>
          </a:p>
          <a:p>
            <a:endParaRPr lang="en-US" sz="1600" dirty="0"/>
          </a:p>
          <a:p>
            <a:pPr marL="0" indent="0">
              <a:buNone/>
            </a:pPr>
            <a:endParaRPr lang="en-US" sz="1600" dirty="0"/>
          </a:p>
          <a:p>
            <a:r>
              <a:rPr lang="en-US" sz="1800" dirty="0"/>
              <a:t>4-step crowdsourcing </a:t>
            </a:r>
          </a:p>
          <a:p>
            <a:r>
              <a:rPr lang="en-US" sz="1800" dirty="0"/>
              <a:t>From 8 domains (fictions, news, science, </a:t>
            </a:r>
            <a:r>
              <a:rPr lang="en-US" sz="1800" dirty="0" err="1"/>
              <a:t>etc</a:t>
            </a:r>
            <a:r>
              <a:rPr lang="en-US" sz="1800" dirty="0"/>
              <a:t>) </a:t>
            </a:r>
          </a:p>
          <a:p>
            <a:pPr lvl="1"/>
            <a:r>
              <a:rPr lang="en-US" sz="1400" dirty="0"/>
              <a:t>+10k questions  </a:t>
            </a:r>
          </a:p>
          <a:p>
            <a:pPr lvl="1"/>
            <a:r>
              <a:rPr lang="en-US" sz="1400" dirty="0"/>
              <a:t>50k candidate answers </a:t>
            </a:r>
          </a:p>
          <a:p>
            <a:pPr lvl="1"/>
            <a:r>
              <a:rPr lang="en-US" sz="1400" dirty="0"/>
              <a:t>+700 paragraphs </a:t>
            </a:r>
          </a:p>
          <a:p>
            <a:endParaRPr lang="en-US" sz="1600" dirty="0"/>
          </a:p>
        </p:txBody>
      </p:sp>
      <p:sp>
        <p:nvSpPr>
          <p:cNvPr id="3" name="Slide Number Placeholder 2">
            <a:extLst>
              <a:ext uri="{FF2B5EF4-FFF2-40B4-BE49-F238E27FC236}">
                <a16:creationId xmlns:a16="http://schemas.microsoft.com/office/drawing/2014/main" id="{46564DE0-2C5D-DA4D-8132-5AFFB9479110}"/>
              </a:ext>
            </a:extLst>
          </p:cNvPr>
          <p:cNvSpPr>
            <a:spLocks noGrp="1"/>
          </p:cNvSpPr>
          <p:nvPr>
            <p:ph type="sldNum" sz="quarter" idx="12"/>
          </p:nvPr>
        </p:nvSpPr>
        <p:spPr/>
        <p:txBody>
          <a:bodyPr/>
          <a:lstStyle/>
          <a:p>
            <a:fld id="{86B4B35C-345F-9846-8E6A-29269C850829}" type="slidenum">
              <a:rPr lang="en-US" smtClean="0"/>
              <a:pPr/>
              <a:t>74</a:t>
            </a:fld>
            <a:endParaRPr lang="en-US" dirty="0"/>
          </a:p>
        </p:txBody>
      </p:sp>
      <p:sp>
        <p:nvSpPr>
          <p:cNvPr id="4" name="Title 3">
            <a:extLst>
              <a:ext uri="{FF2B5EF4-FFF2-40B4-BE49-F238E27FC236}">
                <a16:creationId xmlns:a16="http://schemas.microsoft.com/office/drawing/2014/main" id="{AF36625A-87B2-2140-8EC2-A02EAB6A5A2D}"/>
              </a:ext>
            </a:extLst>
          </p:cNvPr>
          <p:cNvSpPr>
            <a:spLocks noGrp="1"/>
          </p:cNvSpPr>
          <p:nvPr>
            <p:ph type="title"/>
          </p:nvPr>
        </p:nvSpPr>
        <p:spPr/>
        <p:txBody>
          <a:bodyPr>
            <a:noAutofit/>
          </a:bodyPr>
          <a:lstStyle/>
          <a:p>
            <a:r>
              <a:rPr lang="en-US" sz="2800" dirty="0"/>
              <a:t>A Benchmark for Reasoning over Multiple Sentences</a:t>
            </a:r>
            <a:r>
              <a:rPr lang="en-US" sz="3200" dirty="0"/>
              <a:t> </a:t>
            </a:r>
            <a:r>
              <a:rPr lang="en-US" sz="2000" dirty="0">
                <a:latin typeface="Futura Medium" charset="0"/>
                <a:ea typeface="Futura Medium" charset="0"/>
                <a:cs typeface="Futura Medium" charset="0"/>
              </a:rPr>
              <a:t>[</a:t>
            </a:r>
            <a:r>
              <a:rPr lang="en-US" sz="2000" b="1" dirty="0">
                <a:solidFill>
                  <a:srgbClr val="0070C0"/>
                </a:solidFill>
                <a:latin typeface="Futura Medium" charset="0"/>
                <a:ea typeface="Futura Medium" charset="0"/>
                <a:cs typeface="Futura Medium" charset="0"/>
              </a:rPr>
              <a:t>K</a:t>
            </a:r>
            <a:r>
              <a:rPr lang="en-US" sz="2000" dirty="0">
                <a:latin typeface="Futura Medium" charset="0"/>
                <a:ea typeface="Futura Medium" charset="0"/>
                <a:cs typeface="Futura Medium" charset="0"/>
              </a:rPr>
              <a:t>CRUR’18]</a:t>
            </a:r>
            <a:endParaRPr lang="en-US" sz="2800" dirty="0"/>
          </a:p>
        </p:txBody>
      </p:sp>
      <p:sp>
        <p:nvSpPr>
          <p:cNvPr id="5" name="Rectangle 4">
            <a:extLst>
              <a:ext uri="{FF2B5EF4-FFF2-40B4-BE49-F238E27FC236}">
                <a16:creationId xmlns:a16="http://schemas.microsoft.com/office/drawing/2014/main" id="{0C8E059B-2920-C045-841C-34946572E643}"/>
              </a:ext>
            </a:extLst>
          </p:cNvPr>
          <p:cNvSpPr/>
          <p:nvPr/>
        </p:nvSpPr>
        <p:spPr>
          <a:xfrm rot="19357002">
            <a:off x="-1399812" y="207562"/>
            <a:ext cx="3962400" cy="543417"/>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vignettes</a:t>
            </a:r>
          </a:p>
        </p:txBody>
      </p:sp>
      <p:pic>
        <p:nvPicPr>
          <p:cNvPr id="20" name="Content Placeholder 17">
            <a:extLst>
              <a:ext uri="{FF2B5EF4-FFF2-40B4-BE49-F238E27FC236}">
                <a16:creationId xmlns:a16="http://schemas.microsoft.com/office/drawing/2014/main" id="{2B928CEA-D015-324D-87F3-91762B9CFB6B}"/>
              </a:ext>
            </a:extLst>
          </p:cNvPr>
          <p:cNvPicPr>
            <a:picLocks noChangeAspect="1"/>
          </p:cNvPicPr>
          <p:nvPr/>
        </p:nvPicPr>
        <p:blipFill>
          <a:blip r:embed="rId2"/>
          <a:stretch>
            <a:fillRect/>
          </a:stretch>
        </p:blipFill>
        <p:spPr>
          <a:xfrm>
            <a:off x="6732480" y="1846159"/>
            <a:ext cx="5001287" cy="4378930"/>
          </a:xfrm>
          <a:prstGeom prst="rect">
            <a:avLst/>
          </a:prstGeom>
        </p:spPr>
      </p:pic>
      <p:sp>
        <p:nvSpPr>
          <p:cNvPr id="21" name="Google Shape;1259;p99">
            <a:extLst>
              <a:ext uri="{FF2B5EF4-FFF2-40B4-BE49-F238E27FC236}">
                <a16:creationId xmlns:a16="http://schemas.microsoft.com/office/drawing/2014/main" id="{2D1F330F-C3A8-4E4C-ACB6-55D851DF7625}"/>
              </a:ext>
            </a:extLst>
          </p:cNvPr>
          <p:cNvSpPr txBox="1"/>
          <p:nvPr/>
        </p:nvSpPr>
        <p:spPr>
          <a:xfrm>
            <a:off x="1618987" y="2230625"/>
            <a:ext cx="3003415" cy="1079073"/>
          </a:xfrm>
          <a:prstGeom prst="roundRect">
            <a:avLst/>
          </a:prstGeom>
          <a:solidFill>
            <a:schemeClr val="bg1">
              <a:lumMod val="95000"/>
            </a:schemeClr>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t" anchorCtr="0">
            <a:noAutofit/>
          </a:bodyPr>
          <a:lstStyle/>
          <a:p>
            <a:pPr algn="ctr"/>
            <a:r>
              <a:rPr lang="en-US" sz="1600" b="1" dirty="0">
                <a:solidFill>
                  <a:schemeClr val="tx1"/>
                </a:solidFill>
              </a:rPr>
              <a:t>“Multi-sentence” hypothesis: </a:t>
            </a:r>
            <a:endParaRPr sz="1600" b="1" dirty="0">
              <a:solidFill>
                <a:schemeClr val="tx1"/>
              </a:solidFill>
            </a:endParaRPr>
          </a:p>
          <a:p>
            <a:pPr algn="ctr">
              <a:buClr>
                <a:schemeClr val="dk1"/>
              </a:buClr>
              <a:buSzPts val="1100"/>
            </a:pPr>
            <a:r>
              <a:rPr lang="en-US" sz="1600" i="1" dirty="0">
                <a:solidFill>
                  <a:schemeClr val="tx1"/>
                </a:solidFill>
              </a:rPr>
              <a:t>Questions that require multiple sentences tend to be “hard”. </a:t>
            </a:r>
            <a:endParaRPr sz="1600" i="1" dirty="0">
              <a:solidFill>
                <a:schemeClr val="tx1"/>
              </a:solidFill>
            </a:endParaRPr>
          </a:p>
        </p:txBody>
      </p:sp>
      <p:sp>
        <p:nvSpPr>
          <p:cNvPr id="22" name="Google Shape;1211;p100">
            <a:extLst>
              <a:ext uri="{FF2B5EF4-FFF2-40B4-BE49-F238E27FC236}">
                <a16:creationId xmlns:a16="http://schemas.microsoft.com/office/drawing/2014/main" id="{E4BD3210-0B9B-0F4D-A296-742C9997E4F9}"/>
              </a:ext>
            </a:extLst>
          </p:cNvPr>
          <p:cNvSpPr txBox="1"/>
          <p:nvPr/>
        </p:nvSpPr>
        <p:spPr>
          <a:xfrm>
            <a:off x="1199861" y="5868928"/>
            <a:ext cx="3640494" cy="482176"/>
          </a:xfrm>
          <a:prstGeom prst="roundRect">
            <a:avLst/>
          </a:prstGeom>
          <a:solidFill>
            <a:schemeClr val="bg1">
              <a:lumMod val="95000"/>
            </a:schemeClr>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Consolas"/>
                <a:ea typeface="Consolas"/>
                <a:cs typeface="Consolas"/>
                <a:sym typeface="Consolas"/>
              </a:rPr>
              <a:t>https://</a:t>
            </a:r>
            <a:r>
              <a:rPr lang="en-US" dirty="0" err="1">
                <a:latin typeface="Consolas"/>
                <a:ea typeface="Consolas"/>
                <a:cs typeface="Consolas"/>
                <a:sym typeface="Consolas"/>
              </a:rPr>
              <a:t>cogcomp.org</a:t>
            </a:r>
            <a:r>
              <a:rPr lang="en-US" dirty="0">
                <a:latin typeface="Consolas"/>
                <a:ea typeface="Consolas"/>
                <a:cs typeface="Consolas"/>
                <a:sym typeface="Consolas"/>
              </a:rPr>
              <a:t>/</a:t>
            </a:r>
            <a:r>
              <a:rPr lang="en-US" dirty="0" err="1">
                <a:latin typeface="Consolas"/>
                <a:ea typeface="Consolas"/>
                <a:cs typeface="Consolas"/>
                <a:sym typeface="Consolas"/>
              </a:rPr>
              <a:t>multirc</a:t>
            </a:r>
            <a:endParaRPr dirty="0">
              <a:latin typeface="Consolas"/>
              <a:ea typeface="Consolas"/>
              <a:cs typeface="Consolas"/>
              <a:sym typeface="Consolas"/>
            </a:endParaRPr>
          </a:p>
        </p:txBody>
      </p:sp>
      <p:cxnSp>
        <p:nvCxnSpPr>
          <p:cNvPr id="23" name="Straight Arrow Connector 22">
            <a:extLst>
              <a:ext uri="{FF2B5EF4-FFF2-40B4-BE49-F238E27FC236}">
                <a16:creationId xmlns:a16="http://schemas.microsoft.com/office/drawing/2014/main" id="{CCE54749-039C-7A4F-B64E-264C1FD5E872}"/>
              </a:ext>
            </a:extLst>
          </p:cNvPr>
          <p:cNvCxnSpPr>
            <a:cxnSpLocks/>
          </p:cNvCxnSpPr>
          <p:nvPr/>
        </p:nvCxnSpPr>
        <p:spPr>
          <a:xfrm>
            <a:off x="10657012" y="2574232"/>
            <a:ext cx="0" cy="597725"/>
          </a:xfrm>
          <a:prstGeom prst="straightConnector1">
            <a:avLst/>
          </a:prstGeom>
          <a:ln w="34925">
            <a:solidFill>
              <a:srgbClr val="4285F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8326A2C-392F-7742-82BF-13BC9B919C2A}"/>
              </a:ext>
            </a:extLst>
          </p:cNvPr>
          <p:cNvCxnSpPr>
            <a:cxnSpLocks/>
          </p:cNvCxnSpPr>
          <p:nvPr/>
        </p:nvCxnSpPr>
        <p:spPr>
          <a:xfrm>
            <a:off x="10971228" y="3705026"/>
            <a:ext cx="0" cy="1403685"/>
          </a:xfrm>
          <a:prstGeom prst="straightConnector1">
            <a:avLst/>
          </a:prstGeom>
          <a:ln w="34925">
            <a:solidFill>
              <a:srgbClr val="DB4437"/>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2844356-F300-5A44-978A-BBA3C48729A8}"/>
              </a:ext>
            </a:extLst>
          </p:cNvPr>
          <p:cNvSpPr/>
          <p:nvPr/>
        </p:nvSpPr>
        <p:spPr>
          <a:xfrm>
            <a:off x="10111978" y="6094776"/>
            <a:ext cx="1479892" cy="246221"/>
          </a:xfrm>
          <a:prstGeom prst="rect">
            <a:avLst/>
          </a:prstGeom>
        </p:spPr>
        <p:txBody>
          <a:bodyPr wrap="none">
            <a:spAutoFit/>
          </a:bodyPr>
          <a:lstStyle/>
          <a:p>
            <a:pPr algn="ctr"/>
            <a:r>
              <a:rPr lang="en-US" sz="1000" dirty="0">
                <a:solidFill>
                  <a:schemeClr val="bg1">
                    <a:lumMod val="50000"/>
                  </a:schemeClr>
                </a:solidFill>
                <a:latin typeface="Merriweather Sans" charset="0"/>
                <a:ea typeface="Merriweather Sans" charset="0"/>
                <a:cs typeface="Merriweather Sans" charset="0"/>
              </a:rPr>
              <a:t>[Radford et al, 2018]</a:t>
            </a:r>
          </a:p>
        </p:txBody>
      </p:sp>
    </p:spTree>
    <p:extLst>
      <p:ext uri="{BB962C8B-B14F-4D97-AF65-F5344CB8AC3E}">
        <p14:creationId xmlns:p14="http://schemas.microsoft.com/office/powerpoint/2010/main" val="4769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
                                            <p:txEl>
                                              <p:pRg st="5" end="5"/>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1000"/>
                                        <p:tgtEl>
                                          <p:spTgt spid="22"/>
                                        </p:tgtEl>
                                      </p:cBhvr>
                                    </p:animEffec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Road map</a:t>
            </a:r>
          </a:p>
        </p:txBody>
      </p:sp>
      <p:sp>
        <p:nvSpPr>
          <p:cNvPr id="3" name="Content Placeholder 2"/>
          <p:cNvSpPr>
            <a:spLocks noGrp="1"/>
          </p:cNvSpPr>
          <p:nvPr>
            <p:ph idx="1"/>
          </p:nvPr>
        </p:nvSpPr>
        <p:spPr>
          <a:xfrm>
            <a:off x="783770" y="1584325"/>
            <a:ext cx="10877877" cy="4458732"/>
          </a:xfrm>
        </p:spPr>
        <p:txBody>
          <a:bodyPr>
            <a:normAutofit/>
          </a:bodyPr>
          <a:lstStyle/>
          <a:p>
            <a:endParaRPr lang="en-US" dirty="0"/>
          </a:p>
          <a:p>
            <a:r>
              <a:rPr lang="en-US" b="1" dirty="0"/>
              <a:t>Part 2:</a:t>
            </a:r>
            <a:r>
              <a:rPr lang="en-US" dirty="0"/>
              <a:t> Moving the Peaks Higher: More Challenging Datasets</a:t>
            </a:r>
          </a:p>
          <a:p>
            <a:pPr lvl="1"/>
            <a:r>
              <a:rPr lang="en-US" dirty="0">
                <a:solidFill>
                  <a:schemeClr val="bg1">
                    <a:lumMod val="65000"/>
                  </a:schemeClr>
                </a:solidFill>
              </a:rPr>
              <a:t>A QA Benchmark for Reasoning on Multiple Sentences </a:t>
            </a:r>
            <a:r>
              <a:rPr lang="en-US" sz="1900" i="1" dirty="0">
                <a:solidFill>
                  <a:schemeClr val="bg1">
                    <a:lumMod val="65000"/>
                  </a:schemeClr>
                </a:solidFill>
              </a:rPr>
              <a:t>[NAACL’18] </a:t>
            </a:r>
            <a:endParaRPr lang="en-US" sz="1900" dirty="0">
              <a:solidFill>
                <a:schemeClr val="bg1">
                  <a:lumMod val="65000"/>
                </a:schemeClr>
              </a:solidFill>
            </a:endParaRPr>
          </a:p>
          <a:p>
            <a:pPr lvl="1"/>
            <a:r>
              <a:rPr lang="en-US" dirty="0"/>
              <a:t>A QA Benchmark for Temporal Common-sense </a:t>
            </a:r>
            <a:r>
              <a:rPr lang="en-US" sz="1900" i="1" dirty="0">
                <a:solidFill>
                  <a:schemeClr val="accent1">
                    <a:lumMod val="75000"/>
                  </a:schemeClr>
                </a:solidFill>
              </a:rPr>
              <a:t>[Submitted]</a:t>
            </a:r>
            <a:endParaRPr lang="en-US" sz="1900"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75</a:t>
            </a:fld>
            <a:endParaRPr lang="en-US" dirty="0"/>
          </a:p>
        </p:txBody>
      </p:sp>
      <p:pic>
        <p:nvPicPr>
          <p:cNvPr id="5" name="Google Shape;795;p81"/>
          <p:cNvPicPr preferRelativeResize="0"/>
          <p:nvPr/>
        </p:nvPicPr>
        <p:blipFill>
          <a:blip r:embed="rId3">
            <a:alphaModFix/>
          </a:blip>
          <a:stretch>
            <a:fillRect/>
          </a:stretch>
        </p:blipFill>
        <p:spPr>
          <a:xfrm>
            <a:off x="10403058" y="1323845"/>
            <a:ext cx="1445596" cy="1599916"/>
          </a:xfrm>
          <a:prstGeom prst="rect">
            <a:avLst/>
          </a:prstGeom>
          <a:noFill/>
          <a:ln>
            <a:noFill/>
          </a:ln>
        </p:spPr>
      </p:pic>
    </p:spTree>
    <p:extLst>
      <p:ext uri="{BB962C8B-B14F-4D97-AF65-F5344CB8AC3E}">
        <p14:creationId xmlns:p14="http://schemas.microsoft.com/office/powerpoint/2010/main" val="18187317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796925" y="1584325"/>
            <a:ext cx="11395075" cy="4459288"/>
          </a:xfrm>
        </p:spPr>
        <p:txBody>
          <a:bodyPr/>
          <a:lstStyle/>
          <a:p>
            <a:endParaRPr lang="en-US" dirty="0"/>
          </a:p>
          <a:p>
            <a:endParaRPr lang="en-US" dirty="0"/>
          </a:p>
          <a:p>
            <a:endParaRPr lang="en-US" dirty="0"/>
          </a:p>
          <a:p>
            <a:endParaRPr lang="en-US" dirty="0"/>
          </a:p>
        </p:txBody>
      </p:sp>
      <p:sp>
        <p:nvSpPr>
          <p:cNvPr id="3" name="Slide Number Placeholder 2"/>
          <p:cNvSpPr>
            <a:spLocks noGrp="1"/>
          </p:cNvSpPr>
          <p:nvPr>
            <p:ph type="sldNum" sz="quarter" idx="4294967295"/>
          </p:nvPr>
        </p:nvSpPr>
        <p:spPr>
          <a:xfrm>
            <a:off x="9243060" y="6270625"/>
            <a:ext cx="2743200" cy="365125"/>
          </a:xfrm>
        </p:spPr>
        <p:txBody>
          <a:bodyPr/>
          <a:lstStyle/>
          <a:p>
            <a:fld id="{86B4B35C-345F-9846-8E6A-29269C850829}" type="slidenum">
              <a:rPr lang="en-US" sz="1700" smtClean="0">
                <a:latin typeface="Merriweather Sans" charset="0"/>
                <a:ea typeface="Merriweather Sans" charset="0"/>
                <a:cs typeface="Merriweather Sans" charset="0"/>
              </a:rPr>
              <a:pPr/>
              <a:t>76</a:t>
            </a:fld>
            <a:endParaRPr lang="en-US" sz="1700" dirty="0">
              <a:latin typeface="Merriweather Sans" charset="0"/>
              <a:ea typeface="Merriweather Sans" charset="0"/>
              <a:cs typeface="Merriweather Sans" charset="0"/>
            </a:endParaRPr>
          </a:p>
        </p:txBody>
      </p:sp>
      <p:sp>
        <p:nvSpPr>
          <p:cNvPr id="6" name="Rectangle 5"/>
          <p:cNvSpPr/>
          <p:nvPr/>
        </p:nvSpPr>
        <p:spPr>
          <a:xfrm>
            <a:off x="2911687" y="5529857"/>
            <a:ext cx="6837128" cy="923330"/>
          </a:xfrm>
          <a:prstGeom prst="rect">
            <a:avLst/>
          </a:prstGeom>
        </p:spPr>
        <p:txBody>
          <a:bodyPr wrap="none">
            <a:spAutoFit/>
          </a:bodyPr>
          <a:lstStyle/>
          <a:p>
            <a:r>
              <a:rPr lang="en-US" sz="5400" dirty="0">
                <a:latin typeface="Merriweather Sans" charset="0"/>
                <a:ea typeface="Merriweather Sans" charset="0"/>
                <a:cs typeface="Merriweather Sans" charset="0"/>
              </a:rPr>
              <a:t>“Aristotle’s Laptop”</a:t>
            </a:r>
          </a:p>
        </p:txBody>
      </p:sp>
      <p:pic>
        <p:nvPicPr>
          <p:cNvPr id="4" name="Picture 3">
            <a:extLst>
              <a:ext uri="{FF2B5EF4-FFF2-40B4-BE49-F238E27FC236}">
                <a16:creationId xmlns:a16="http://schemas.microsoft.com/office/drawing/2014/main" id="{C3A9F778-32F1-8B47-B004-72143FF8C2E6}"/>
              </a:ext>
            </a:extLst>
          </p:cNvPr>
          <p:cNvPicPr>
            <a:picLocks noChangeAspect="1"/>
          </p:cNvPicPr>
          <p:nvPr/>
        </p:nvPicPr>
        <p:blipFill rotWithShape="1">
          <a:blip r:embed="rId3"/>
          <a:srcRect l="17486" t="14269" r="16051" b="20708"/>
          <a:stretch/>
        </p:blipFill>
        <p:spPr>
          <a:xfrm>
            <a:off x="2911687" y="814387"/>
            <a:ext cx="6837128" cy="4459288"/>
          </a:xfrm>
          <a:prstGeom prst="rect">
            <a:avLst/>
          </a:prstGeom>
        </p:spPr>
      </p:pic>
    </p:spTree>
    <p:extLst>
      <p:ext uri="{BB962C8B-B14F-4D97-AF65-F5344CB8AC3E}">
        <p14:creationId xmlns:p14="http://schemas.microsoft.com/office/powerpoint/2010/main" val="6271264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12D752-4A85-CA48-BC4C-03078B4AB156}"/>
              </a:ext>
            </a:extLst>
          </p:cNvPr>
          <p:cNvSpPr>
            <a:spLocks noGrp="1"/>
          </p:cNvSpPr>
          <p:nvPr>
            <p:ph idx="1"/>
          </p:nvPr>
        </p:nvSpPr>
        <p:spPr/>
        <p:txBody>
          <a:bodyPr/>
          <a:lstStyle/>
          <a:p>
            <a:r>
              <a:rPr lang="en-US" dirty="0"/>
              <a:t>[Loosely-defined] types of knowledge </a:t>
            </a:r>
          </a:p>
          <a:p>
            <a:pPr lvl="1"/>
            <a:endParaRPr lang="en-US" dirty="0"/>
          </a:p>
          <a:p>
            <a:pPr lvl="1"/>
            <a:r>
              <a:rPr lang="en-US" dirty="0"/>
              <a:t>Encyclopedic knowledge </a:t>
            </a:r>
          </a:p>
          <a:p>
            <a:pPr lvl="1"/>
            <a:endParaRPr lang="en-US" dirty="0"/>
          </a:p>
          <a:p>
            <a:pPr lvl="1"/>
            <a:endParaRPr lang="en-US" dirty="0"/>
          </a:p>
          <a:p>
            <a:pPr lvl="1"/>
            <a:r>
              <a:rPr lang="en-US" dirty="0"/>
              <a:t>Common-sense knowledge </a:t>
            </a:r>
          </a:p>
          <a:p>
            <a:endParaRPr lang="en-US" dirty="0"/>
          </a:p>
          <a:p>
            <a:pPr marL="0" indent="0">
              <a:buNone/>
            </a:pPr>
            <a:endParaRPr lang="en-US" dirty="0"/>
          </a:p>
          <a:p>
            <a:endParaRPr lang="en-US" dirty="0"/>
          </a:p>
        </p:txBody>
      </p:sp>
      <p:sp>
        <p:nvSpPr>
          <p:cNvPr id="3" name="Slide Number Placeholder 2">
            <a:extLst>
              <a:ext uri="{FF2B5EF4-FFF2-40B4-BE49-F238E27FC236}">
                <a16:creationId xmlns:a16="http://schemas.microsoft.com/office/drawing/2014/main" id="{21F7175E-B5B3-7641-BC31-825697F17482}"/>
              </a:ext>
            </a:extLst>
          </p:cNvPr>
          <p:cNvSpPr>
            <a:spLocks noGrp="1"/>
          </p:cNvSpPr>
          <p:nvPr>
            <p:ph type="sldNum" sz="quarter" idx="12"/>
          </p:nvPr>
        </p:nvSpPr>
        <p:spPr/>
        <p:txBody>
          <a:bodyPr/>
          <a:lstStyle/>
          <a:p>
            <a:fld id="{86B4B35C-345F-9846-8E6A-29269C850829}" type="slidenum">
              <a:rPr lang="en-US" smtClean="0"/>
              <a:pPr/>
              <a:t>77</a:t>
            </a:fld>
            <a:endParaRPr lang="en-US" dirty="0"/>
          </a:p>
        </p:txBody>
      </p:sp>
      <p:sp>
        <p:nvSpPr>
          <p:cNvPr id="4" name="Title 3">
            <a:extLst>
              <a:ext uri="{FF2B5EF4-FFF2-40B4-BE49-F238E27FC236}">
                <a16:creationId xmlns:a16="http://schemas.microsoft.com/office/drawing/2014/main" id="{4ABB75BE-9696-FE43-ADAF-0DEC3013E69C}"/>
              </a:ext>
            </a:extLst>
          </p:cNvPr>
          <p:cNvSpPr>
            <a:spLocks noGrp="1"/>
          </p:cNvSpPr>
          <p:nvPr>
            <p:ph type="title"/>
          </p:nvPr>
        </p:nvSpPr>
        <p:spPr/>
        <p:txBody>
          <a:bodyPr/>
          <a:lstStyle/>
          <a:p>
            <a:r>
              <a:rPr lang="en-US" dirty="0"/>
              <a:t>Common-sense</a:t>
            </a:r>
          </a:p>
        </p:txBody>
      </p:sp>
      <p:sp>
        <p:nvSpPr>
          <p:cNvPr id="5" name="TextBox 4">
            <a:extLst>
              <a:ext uri="{FF2B5EF4-FFF2-40B4-BE49-F238E27FC236}">
                <a16:creationId xmlns:a16="http://schemas.microsoft.com/office/drawing/2014/main" id="{BCDB7620-C708-EC47-8CB3-9D11B1285AF8}"/>
              </a:ext>
            </a:extLst>
          </p:cNvPr>
          <p:cNvSpPr txBox="1"/>
          <p:nvPr/>
        </p:nvSpPr>
        <p:spPr>
          <a:xfrm>
            <a:off x="5775155" y="2697615"/>
            <a:ext cx="5342021" cy="1070080"/>
          </a:xfrm>
          <a:prstGeom prst="roundRect">
            <a:avLst/>
          </a:prstGeom>
          <a:solidFill>
            <a:schemeClr val="bg1">
              <a:lumMod val="95000"/>
            </a:schemeClr>
          </a:solidFill>
        </p:spPr>
        <p:txBody>
          <a:bodyPr wrap="square" rtlCol="0">
            <a:spAutoFit/>
          </a:bodyPr>
          <a:lstStyle/>
          <a:p>
            <a:pPr marL="342900" indent="-342900">
              <a:lnSpc>
                <a:spcPct val="150000"/>
              </a:lnSpc>
              <a:buFont typeface="Arial" panose="020B0604020202020204" pitchFamily="34" charset="0"/>
              <a:buChar char="•"/>
            </a:pPr>
            <a:r>
              <a:rPr lang="en-US" sz="2000" i="1" dirty="0">
                <a:latin typeface="Merriweather Sans" panose="02000503060000020004" pitchFamily="2" charset="77"/>
              </a:rPr>
              <a:t>The capital city of Venezuela is Caracas. </a:t>
            </a:r>
          </a:p>
          <a:p>
            <a:pPr marL="342900" indent="-342900">
              <a:lnSpc>
                <a:spcPct val="150000"/>
              </a:lnSpc>
              <a:buFont typeface="Arial" panose="020B0604020202020204" pitchFamily="34" charset="0"/>
              <a:buChar char="•"/>
            </a:pPr>
            <a:r>
              <a:rPr lang="en-US" sz="2000" i="1" dirty="0">
                <a:latin typeface="Merriweather Sans" panose="02000503060000020004" pitchFamily="2" charset="77"/>
              </a:rPr>
              <a:t>Obama is born in Honolulu, HI. </a:t>
            </a:r>
          </a:p>
        </p:txBody>
      </p:sp>
      <p:sp>
        <p:nvSpPr>
          <p:cNvPr id="6" name="TextBox 5">
            <a:extLst>
              <a:ext uri="{FF2B5EF4-FFF2-40B4-BE49-F238E27FC236}">
                <a16:creationId xmlns:a16="http://schemas.microsoft.com/office/drawing/2014/main" id="{5DF518D9-E177-324B-A608-F56E334992D4}"/>
              </a:ext>
            </a:extLst>
          </p:cNvPr>
          <p:cNvSpPr txBox="1"/>
          <p:nvPr/>
        </p:nvSpPr>
        <p:spPr>
          <a:xfrm>
            <a:off x="5422231" y="4545977"/>
            <a:ext cx="6458507" cy="1580858"/>
          </a:xfrm>
          <a:prstGeom prst="roundRect">
            <a:avLst/>
          </a:prstGeom>
          <a:solidFill>
            <a:schemeClr val="bg1">
              <a:lumMod val="95000"/>
            </a:schemeClr>
          </a:solidFill>
        </p:spPr>
        <p:txBody>
          <a:bodyPr wrap="square" rtlCol="0">
            <a:spAutoFit/>
          </a:bodyPr>
          <a:lstStyle/>
          <a:p>
            <a:pPr marL="342900" indent="-342900">
              <a:lnSpc>
                <a:spcPct val="150000"/>
              </a:lnSpc>
              <a:buFont typeface="Arial" panose="020B0604020202020204" pitchFamily="34" charset="0"/>
              <a:buChar char="•"/>
            </a:pPr>
            <a:r>
              <a:rPr lang="en-US" sz="2000" i="1" dirty="0">
                <a:latin typeface="Merriweather Sans" panose="02000503060000020004" pitchFamily="2" charset="77"/>
              </a:rPr>
              <a:t>If you lived thousands of years ago, you’re unlikely to be alive now. </a:t>
            </a:r>
          </a:p>
          <a:p>
            <a:pPr marL="342900" indent="-342900">
              <a:lnSpc>
                <a:spcPct val="150000"/>
              </a:lnSpc>
              <a:buFont typeface="Arial" panose="020B0604020202020204" pitchFamily="34" charset="0"/>
              <a:buChar char="•"/>
            </a:pPr>
            <a:r>
              <a:rPr lang="en-US" sz="2000" i="1" dirty="0">
                <a:latin typeface="Merriweather Sans" panose="02000503060000020004" pitchFamily="2" charset="77"/>
              </a:rPr>
              <a:t>Laptops didn’t exist, before they were invented. </a:t>
            </a:r>
          </a:p>
        </p:txBody>
      </p:sp>
    </p:spTree>
    <p:extLst>
      <p:ext uri="{BB962C8B-B14F-4D97-AF65-F5344CB8AC3E}">
        <p14:creationId xmlns:p14="http://schemas.microsoft.com/office/powerpoint/2010/main" val="403445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914953-436C-1E43-8A7F-22F3FB5C4CE7}"/>
              </a:ext>
            </a:extLst>
          </p:cNvPr>
          <p:cNvSpPr>
            <a:spLocks noGrp="1"/>
          </p:cNvSpPr>
          <p:nvPr>
            <p:ph idx="1"/>
          </p:nvPr>
        </p:nvSpPr>
        <p:spPr/>
        <p:txBody>
          <a:bodyPr/>
          <a:lstStyle/>
          <a:p>
            <a:r>
              <a:rPr lang="en-US" dirty="0"/>
              <a:t>Many early works </a:t>
            </a:r>
          </a:p>
          <a:p>
            <a:pPr lvl="1"/>
            <a:r>
              <a:rPr lang="en-US" dirty="0"/>
              <a:t>Since the early days of AI</a:t>
            </a:r>
          </a:p>
          <a:p>
            <a:pPr lvl="1"/>
            <a:r>
              <a:rPr lang="en-US" dirty="0"/>
              <a:t>Ambitious projects </a:t>
            </a:r>
          </a:p>
          <a:p>
            <a:r>
              <a:rPr lang="en-US" dirty="0"/>
              <a:t>Recent years: </a:t>
            </a:r>
          </a:p>
          <a:p>
            <a:pPr lvl="1"/>
            <a:r>
              <a:rPr lang="en-US" dirty="0"/>
              <a:t>Winograd Schema Challenge </a:t>
            </a:r>
          </a:p>
          <a:p>
            <a:pPr lvl="1"/>
            <a:endParaRPr lang="en-US" dirty="0"/>
          </a:p>
          <a:p>
            <a:pPr lvl="1"/>
            <a:endParaRPr lang="en-US" dirty="0"/>
          </a:p>
        </p:txBody>
      </p:sp>
      <p:sp>
        <p:nvSpPr>
          <p:cNvPr id="3" name="Slide Number Placeholder 2">
            <a:extLst>
              <a:ext uri="{FF2B5EF4-FFF2-40B4-BE49-F238E27FC236}">
                <a16:creationId xmlns:a16="http://schemas.microsoft.com/office/drawing/2014/main" id="{C587A6D7-4666-4F40-B979-44D327BDB644}"/>
              </a:ext>
            </a:extLst>
          </p:cNvPr>
          <p:cNvSpPr>
            <a:spLocks noGrp="1"/>
          </p:cNvSpPr>
          <p:nvPr>
            <p:ph type="sldNum" sz="quarter" idx="12"/>
          </p:nvPr>
        </p:nvSpPr>
        <p:spPr>
          <a:xfrm>
            <a:off x="9105454" y="6270288"/>
            <a:ext cx="2743200" cy="365125"/>
          </a:xfrm>
        </p:spPr>
        <p:txBody>
          <a:bodyPr/>
          <a:lstStyle/>
          <a:p>
            <a:fld id="{86B4B35C-345F-9846-8E6A-29269C850829}" type="slidenum">
              <a:rPr lang="en-US" smtClean="0"/>
              <a:pPr/>
              <a:t>78</a:t>
            </a:fld>
            <a:endParaRPr lang="en-US" dirty="0"/>
          </a:p>
        </p:txBody>
      </p:sp>
      <p:sp>
        <p:nvSpPr>
          <p:cNvPr id="4" name="Title 3">
            <a:extLst>
              <a:ext uri="{FF2B5EF4-FFF2-40B4-BE49-F238E27FC236}">
                <a16:creationId xmlns:a16="http://schemas.microsoft.com/office/drawing/2014/main" id="{75AB340E-7380-2643-8197-2BB62B31DECB}"/>
              </a:ext>
            </a:extLst>
          </p:cNvPr>
          <p:cNvSpPr>
            <a:spLocks noGrp="1"/>
          </p:cNvSpPr>
          <p:nvPr>
            <p:ph type="title"/>
          </p:nvPr>
        </p:nvSpPr>
        <p:spPr/>
        <p:txBody>
          <a:bodyPr/>
          <a:lstStyle/>
          <a:p>
            <a:r>
              <a:rPr lang="en-US" dirty="0"/>
              <a:t>Common-sense; a short history</a:t>
            </a:r>
          </a:p>
        </p:txBody>
      </p:sp>
      <p:sp>
        <p:nvSpPr>
          <p:cNvPr id="5" name="Rectangle 4">
            <a:extLst>
              <a:ext uri="{FF2B5EF4-FFF2-40B4-BE49-F238E27FC236}">
                <a16:creationId xmlns:a16="http://schemas.microsoft.com/office/drawing/2014/main" id="{E7A90115-A632-A245-A479-4AF9488A5280}"/>
              </a:ext>
            </a:extLst>
          </p:cNvPr>
          <p:cNvSpPr/>
          <p:nvPr/>
        </p:nvSpPr>
        <p:spPr>
          <a:xfrm>
            <a:off x="5056147" y="4226467"/>
            <a:ext cx="4427815" cy="369332"/>
          </a:xfrm>
          <a:prstGeom prst="rect">
            <a:avLst/>
          </a:prstGeom>
        </p:spPr>
        <p:txBody>
          <a:bodyPr wrap="none">
            <a:spAutoFit/>
          </a:bodyPr>
          <a:lstStyle/>
          <a:p>
            <a:pPr algn="ctr"/>
            <a:r>
              <a:rPr lang="en-US" dirty="0">
                <a:solidFill>
                  <a:schemeClr val="bg1">
                    <a:lumMod val="50000"/>
                  </a:schemeClr>
                </a:solidFill>
                <a:latin typeface="Merriweather Sans" charset="0"/>
                <a:ea typeface="Merriweather Sans" charset="0"/>
                <a:cs typeface="Merriweather Sans" charset="0"/>
              </a:rPr>
              <a:t>[Levesque, 2014; Peng, </a:t>
            </a:r>
            <a:r>
              <a:rPr lang="en-US" dirty="0">
                <a:solidFill>
                  <a:srgbClr val="1360B2"/>
                </a:solidFill>
                <a:latin typeface="Merriweather Sans" charset="0"/>
                <a:ea typeface="Merriweather Sans" charset="0"/>
                <a:cs typeface="Merriweather Sans" charset="0"/>
              </a:rPr>
              <a:t>K</a:t>
            </a:r>
            <a:r>
              <a:rPr lang="en-US" dirty="0">
                <a:solidFill>
                  <a:schemeClr val="bg1">
                    <a:lumMod val="50000"/>
                  </a:schemeClr>
                </a:solidFill>
                <a:latin typeface="Merriweather Sans" charset="0"/>
                <a:ea typeface="Merriweather Sans" charset="0"/>
                <a:cs typeface="Merriweather Sans" charset="0"/>
              </a:rPr>
              <a:t>, Roth, 2015]</a:t>
            </a:r>
          </a:p>
        </p:txBody>
      </p:sp>
      <p:sp>
        <p:nvSpPr>
          <p:cNvPr id="14" name="Rectangle 13">
            <a:extLst>
              <a:ext uri="{FF2B5EF4-FFF2-40B4-BE49-F238E27FC236}">
                <a16:creationId xmlns:a16="http://schemas.microsoft.com/office/drawing/2014/main" id="{42FAD26D-7B7A-A34C-AE59-EC71343EE69F}"/>
              </a:ext>
            </a:extLst>
          </p:cNvPr>
          <p:cNvSpPr/>
          <p:nvPr/>
        </p:nvSpPr>
        <p:spPr>
          <a:xfrm>
            <a:off x="4747764" y="2382988"/>
            <a:ext cx="4280339" cy="369332"/>
          </a:xfrm>
          <a:prstGeom prst="rect">
            <a:avLst/>
          </a:prstGeom>
        </p:spPr>
        <p:txBody>
          <a:bodyPr wrap="none">
            <a:spAutoFit/>
          </a:bodyPr>
          <a:lstStyle/>
          <a:p>
            <a:pPr algn="ctr"/>
            <a:r>
              <a:rPr lang="en-US" dirty="0">
                <a:solidFill>
                  <a:schemeClr val="bg1">
                    <a:lumMod val="50000"/>
                  </a:schemeClr>
                </a:solidFill>
                <a:latin typeface="Merriweather Sans" charset="0"/>
                <a:ea typeface="Merriweather Sans" charset="0"/>
                <a:cs typeface="Merriweather Sans" charset="0"/>
              </a:rPr>
              <a:t>[McCarthy, 68; </a:t>
            </a:r>
            <a:r>
              <a:rPr lang="en-US" dirty="0" err="1">
                <a:solidFill>
                  <a:schemeClr val="bg1">
                    <a:lumMod val="50000"/>
                  </a:schemeClr>
                </a:solidFill>
                <a:latin typeface="Merriweather Sans" charset="0"/>
                <a:ea typeface="Merriweather Sans" charset="0"/>
                <a:cs typeface="Merriweather Sans" charset="0"/>
              </a:rPr>
              <a:t>Charniak</a:t>
            </a:r>
            <a:r>
              <a:rPr lang="en-US" dirty="0">
                <a:solidFill>
                  <a:schemeClr val="bg1">
                    <a:lumMod val="50000"/>
                  </a:schemeClr>
                </a:solidFill>
                <a:latin typeface="Merriweather Sans" charset="0"/>
                <a:ea typeface="Merriweather Sans" charset="0"/>
                <a:cs typeface="Merriweather Sans" charset="0"/>
              </a:rPr>
              <a:t>, 77; others]</a:t>
            </a:r>
          </a:p>
        </p:txBody>
      </p:sp>
      <p:grpSp>
        <p:nvGrpSpPr>
          <p:cNvPr id="8" name="Group 7">
            <a:extLst>
              <a:ext uri="{FF2B5EF4-FFF2-40B4-BE49-F238E27FC236}">
                <a16:creationId xmlns:a16="http://schemas.microsoft.com/office/drawing/2014/main" id="{63D0E626-6710-0A43-BA8C-EFF953E7B6F7}"/>
              </a:ext>
            </a:extLst>
          </p:cNvPr>
          <p:cNvGrpSpPr/>
          <p:nvPr/>
        </p:nvGrpSpPr>
        <p:grpSpPr>
          <a:xfrm>
            <a:off x="1758346" y="5037066"/>
            <a:ext cx="7405535" cy="1049672"/>
            <a:chOff x="1827917" y="3749520"/>
            <a:chExt cx="7405535" cy="1049672"/>
          </a:xfrm>
        </p:grpSpPr>
        <p:sp>
          <p:nvSpPr>
            <p:cNvPr id="7" name="Rounded Rectangle 6">
              <a:extLst>
                <a:ext uri="{FF2B5EF4-FFF2-40B4-BE49-F238E27FC236}">
                  <a16:creationId xmlns:a16="http://schemas.microsoft.com/office/drawing/2014/main" id="{B8B442EC-A7B7-7D4C-8280-CC0A8E74CAF3}"/>
                </a:ext>
              </a:extLst>
            </p:cNvPr>
            <p:cNvSpPr/>
            <p:nvPr/>
          </p:nvSpPr>
          <p:spPr>
            <a:xfrm>
              <a:off x="1827918" y="3749520"/>
              <a:ext cx="7405534" cy="442674"/>
            </a:xfrm>
            <a:prstGeom prst="roundRect">
              <a:avLst/>
            </a:prstGeom>
            <a:solidFill>
              <a:schemeClr val="bg1">
                <a:lumMod val="95000"/>
              </a:schemeClr>
            </a:solidFill>
          </p:spPr>
          <p:txBody>
            <a:bodyPr wrap="square">
              <a:spAutoFit/>
            </a:bodyPr>
            <a:lstStyle/>
            <a:p>
              <a:r>
                <a:rPr lang="en-US" sz="2000" dirty="0">
                  <a:latin typeface="Merriweather Sans" charset="0"/>
                  <a:ea typeface="Merriweather Sans" charset="0"/>
                  <a:cs typeface="Merriweather Sans" charset="0"/>
                </a:rPr>
                <a:t>“Jack pulled up a picture of Aristotle on his laptop”</a:t>
              </a:r>
            </a:p>
          </p:txBody>
        </p:sp>
        <p:sp>
          <p:nvSpPr>
            <p:cNvPr id="9" name="Google Shape;823;p83">
              <a:extLst>
                <a:ext uri="{FF2B5EF4-FFF2-40B4-BE49-F238E27FC236}">
                  <a16:creationId xmlns:a16="http://schemas.microsoft.com/office/drawing/2014/main" id="{AAB4F892-F1E7-9341-9B26-C27139BEDCC1}"/>
                </a:ext>
              </a:extLst>
            </p:cNvPr>
            <p:cNvSpPr/>
            <p:nvPr/>
          </p:nvSpPr>
          <p:spPr>
            <a:xfrm>
              <a:off x="6825589" y="3808924"/>
              <a:ext cx="425443" cy="335109"/>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 name="Google Shape;823;p83">
              <a:extLst>
                <a:ext uri="{FF2B5EF4-FFF2-40B4-BE49-F238E27FC236}">
                  <a16:creationId xmlns:a16="http://schemas.microsoft.com/office/drawing/2014/main" id="{F06CA09C-2D58-394C-B75A-A2F03CE28418}"/>
                </a:ext>
              </a:extLst>
            </p:cNvPr>
            <p:cNvSpPr/>
            <p:nvPr/>
          </p:nvSpPr>
          <p:spPr>
            <a:xfrm>
              <a:off x="2034055" y="3796252"/>
              <a:ext cx="538147" cy="333035"/>
            </a:xfrm>
            <a:prstGeom prst="roundRect">
              <a:avLst>
                <a:gd name="adj" fmla="val 37839"/>
              </a:avLst>
            </a:prstGeom>
            <a:solidFill>
              <a:schemeClr val="tx1">
                <a:lumMod val="95000"/>
                <a:lumOff val="5000"/>
                <a:alpha val="26000"/>
              </a:scheme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 name="Google Shape;823;p83">
              <a:extLst>
                <a:ext uri="{FF2B5EF4-FFF2-40B4-BE49-F238E27FC236}">
                  <a16:creationId xmlns:a16="http://schemas.microsoft.com/office/drawing/2014/main" id="{444EBE5C-311D-1549-B5A9-B24B9E428F34}"/>
                </a:ext>
              </a:extLst>
            </p:cNvPr>
            <p:cNvSpPr/>
            <p:nvPr/>
          </p:nvSpPr>
          <p:spPr>
            <a:xfrm>
              <a:off x="5334679" y="3782952"/>
              <a:ext cx="1086252" cy="379767"/>
            </a:xfrm>
            <a:prstGeom prst="roundRect">
              <a:avLst>
                <a:gd name="adj" fmla="val 37839"/>
              </a:avLst>
            </a:prstGeom>
            <a:solidFill>
              <a:schemeClr val="tx1">
                <a:lumMod val="95000"/>
                <a:lumOff val="5000"/>
                <a:alpha val="26000"/>
              </a:scheme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 name="Rounded Rectangle 14">
              <a:extLst>
                <a:ext uri="{FF2B5EF4-FFF2-40B4-BE49-F238E27FC236}">
                  <a16:creationId xmlns:a16="http://schemas.microsoft.com/office/drawing/2014/main" id="{9C069F51-093F-254E-B618-64ABA07339A6}"/>
                </a:ext>
              </a:extLst>
            </p:cNvPr>
            <p:cNvSpPr/>
            <p:nvPr/>
          </p:nvSpPr>
          <p:spPr>
            <a:xfrm>
              <a:off x="1827917" y="4356518"/>
              <a:ext cx="7405534" cy="442674"/>
            </a:xfrm>
            <a:prstGeom prst="roundRect">
              <a:avLst/>
            </a:prstGeom>
            <a:solidFill>
              <a:schemeClr val="bg1">
                <a:lumMod val="95000"/>
              </a:schemeClr>
            </a:solidFill>
          </p:spPr>
          <p:txBody>
            <a:bodyPr wrap="square">
              <a:spAutoFit/>
            </a:bodyPr>
            <a:lstStyle/>
            <a:p>
              <a:r>
                <a:rPr lang="en-US" sz="2000" dirty="0">
                  <a:latin typeface="Merriweather Sans" charset="0"/>
                  <a:ea typeface="Merriweather Sans" charset="0"/>
                  <a:cs typeface="Merriweather Sans" charset="0"/>
                </a:rPr>
                <a:t>“Jack pulled up a picture of Aristotle from his biography”</a:t>
              </a:r>
            </a:p>
          </p:txBody>
        </p:sp>
        <p:sp>
          <p:nvSpPr>
            <p:cNvPr id="16" name="Google Shape;823;p83">
              <a:extLst>
                <a:ext uri="{FF2B5EF4-FFF2-40B4-BE49-F238E27FC236}">
                  <a16:creationId xmlns:a16="http://schemas.microsoft.com/office/drawing/2014/main" id="{1ACD1E27-72A5-D047-BBC6-73E04D9514DF}"/>
                </a:ext>
              </a:extLst>
            </p:cNvPr>
            <p:cNvSpPr/>
            <p:nvPr/>
          </p:nvSpPr>
          <p:spPr>
            <a:xfrm>
              <a:off x="7086781" y="4415750"/>
              <a:ext cx="467821" cy="321040"/>
            </a:xfrm>
            <a:prstGeom prst="roundRect">
              <a:avLst>
                <a:gd name="adj" fmla="val 37839"/>
              </a:avLst>
            </a:prstGeom>
            <a:solidFill>
              <a:srgbClr val="00D116">
                <a:alpha val="26275"/>
              </a:srgb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 name="Google Shape;823;p83">
              <a:extLst>
                <a:ext uri="{FF2B5EF4-FFF2-40B4-BE49-F238E27FC236}">
                  <a16:creationId xmlns:a16="http://schemas.microsoft.com/office/drawing/2014/main" id="{59588552-6E00-1740-80B6-5A99098D436F}"/>
                </a:ext>
              </a:extLst>
            </p:cNvPr>
            <p:cNvSpPr/>
            <p:nvPr/>
          </p:nvSpPr>
          <p:spPr>
            <a:xfrm>
              <a:off x="2009520" y="4403250"/>
              <a:ext cx="562682" cy="331514"/>
            </a:xfrm>
            <a:prstGeom prst="roundRect">
              <a:avLst>
                <a:gd name="adj" fmla="val 37839"/>
              </a:avLst>
            </a:prstGeom>
            <a:solidFill>
              <a:schemeClr val="tx1">
                <a:lumMod val="95000"/>
                <a:lumOff val="5000"/>
                <a:alpha val="26000"/>
              </a:scheme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 name="Google Shape;823;p83">
              <a:extLst>
                <a:ext uri="{FF2B5EF4-FFF2-40B4-BE49-F238E27FC236}">
                  <a16:creationId xmlns:a16="http://schemas.microsoft.com/office/drawing/2014/main" id="{100BF8DB-EFA1-A74C-BF49-E64ED88144BF}"/>
                </a:ext>
              </a:extLst>
            </p:cNvPr>
            <p:cNvSpPr/>
            <p:nvPr/>
          </p:nvSpPr>
          <p:spPr>
            <a:xfrm>
              <a:off x="5310979" y="4389951"/>
              <a:ext cx="1109952" cy="331514"/>
            </a:xfrm>
            <a:prstGeom prst="roundRect">
              <a:avLst>
                <a:gd name="adj" fmla="val 37839"/>
              </a:avLst>
            </a:prstGeom>
            <a:solidFill>
              <a:schemeClr val="tx1">
                <a:lumMod val="95000"/>
                <a:lumOff val="5000"/>
                <a:alpha val="26000"/>
              </a:scheme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12" name="Rectangle 11">
            <a:extLst>
              <a:ext uri="{FF2B5EF4-FFF2-40B4-BE49-F238E27FC236}">
                <a16:creationId xmlns:a16="http://schemas.microsoft.com/office/drawing/2014/main" id="{6FFF37C1-9D72-9344-81FB-DB36C82CE993}"/>
              </a:ext>
            </a:extLst>
          </p:cNvPr>
          <p:cNvSpPr/>
          <p:nvPr/>
        </p:nvSpPr>
        <p:spPr>
          <a:xfrm>
            <a:off x="3850528" y="2973580"/>
            <a:ext cx="2411238" cy="369332"/>
          </a:xfrm>
          <a:prstGeom prst="rect">
            <a:avLst/>
          </a:prstGeom>
        </p:spPr>
        <p:txBody>
          <a:bodyPr wrap="none">
            <a:spAutoFit/>
          </a:bodyPr>
          <a:lstStyle/>
          <a:p>
            <a:r>
              <a:rPr lang="en-US" dirty="0">
                <a:solidFill>
                  <a:schemeClr val="bg1">
                    <a:lumMod val="50000"/>
                  </a:schemeClr>
                </a:solidFill>
                <a:latin typeface="Merriweather Sans" charset="0"/>
                <a:ea typeface="Merriweather Sans" charset="0"/>
                <a:cs typeface="Merriweather Sans" charset="0"/>
              </a:rPr>
              <a:t>[</a:t>
            </a:r>
            <a:r>
              <a:rPr lang="en-US" dirty="0" err="1">
                <a:solidFill>
                  <a:schemeClr val="bg1">
                    <a:lumMod val="50000"/>
                  </a:schemeClr>
                </a:solidFill>
                <a:latin typeface="Merriweather Sans" charset="0"/>
                <a:ea typeface="Merriweather Sans" charset="0"/>
                <a:cs typeface="Merriweather Sans" charset="0"/>
              </a:rPr>
              <a:t>Lenant</a:t>
            </a:r>
            <a:r>
              <a:rPr lang="en-US" dirty="0">
                <a:solidFill>
                  <a:schemeClr val="bg1">
                    <a:lumMod val="50000"/>
                  </a:schemeClr>
                </a:solidFill>
                <a:latin typeface="Merriweather Sans" charset="0"/>
                <a:ea typeface="Merriweather Sans" charset="0"/>
                <a:cs typeface="Merriweather Sans" charset="0"/>
              </a:rPr>
              <a:t>, 85; others]</a:t>
            </a:r>
            <a:endParaRPr lang="en-US" dirty="0"/>
          </a:p>
        </p:txBody>
      </p:sp>
      <p:sp>
        <p:nvSpPr>
          <p:cNvPr id="13" name="Rounded Rectangular Callout 12">
            <a:extLst>
              <a:ext uri="{FF2B5EF4-FFF2-40B4-BE49-F238E27FC236}">
                <a16:creationId xmlns:a16="http://schemas.microsoft.com/office/drawing/2014/main" id="{6B075F98-1030-B646-9543-12DA22C1634E}"/>
              </a:ext>
            </a:extLst>
          </p:cNvPr>
          <p:cNvSpPr/>
          <p:nvPr/>
        </p:nvSpPr>
        <p:spPr>
          <a:xfrm>
            <a:off x="9722333" y="4993082"/>
            <a:ext cx="2268630" cy="1602575"/>
          </a:xfrm>
          <a:prstGeom prst="wedgeRoundRectCallout">
            <a:avLst>
              <a:gd name="adj1" fmla="val -71609"/>
              <a:gd name="adj2" fmla="val -16119"/>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i="1" dirty="0">
                <a:solidFill>
                  <a:schemeClr val="tx1"/>
                </a:solidFill>
                <a:latin typeface="Merriweather Sans" panose="02000503060000020004" pitchFamily="2" charset="77"/>
              </a:rPr>
              <a:t>Incentivizing </a:t>
            </a:r>
            <a:br>
              <a:rPr lang="en-US" i="1" dirty="0">
                <a:solidFill>
                  <a:schemeClr val="tx1"/>
                </a:solidFill>
                <a:latin typeface="Merriweather Sans" panose="02000503060000020004" pitchFamily="2" charset="77"/>
              </a:rPr>
            </a:br>
            <a:r>
              <a:rPr lang="en-US" i="1" dirty="0">
                <a:solidFill>
                  <a:schemeClr val="tx1"/>
                </a:solidFill>
                <a:latin typeface="Merriweather Sans" panose="02000503060000020004" pitchFamily="2" charset="77"/>
              </a:rPr>
              <a:t>common-sense understanding </a:t>
            </a:r>
            <a:br>
              <a:rPr lang="en-US" i="1" dirty="0">
                <a:solidFill>
                  <a:schemeClr val="tx1"/>
                </a:solidFill>
                <a:latin typeface="Merriweather Sans" panose="02000503060000020004" pitchFamily="2" charset="77"/>
              </a:rPr>
            </a:br>
            <a:r>
              <a:rPr lang="en-US" i="1" dirty="0">
                <a:solidFill>
                  <a:schemeClr val="tx1"/>
                </a:solidFill>
                <a:latin typeface="Merriweather Sans" panose="02000503060000020004" pitchFamily="2" charset="77"/>
              </a:rPr>
              <a:t>as a high-level and well-defined task. </a:t>
            </a:r>
          </a:p>
        </p:txBody>
      </p:sp>
    </p:spTree>
    <p:extLst>
      <p:ext uri="{BB962C8B-B14F-4D97-AF65-F5344CB8AC3E}">
        <p14:creationId xmlns:p14="http://schemas.microsoft.com/office/powerpoint/2010/main" val="292128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14" grpId="0"/>
      <p:bldP spid="12" grpId="0"/>
      <p:bldP spid="1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Temporal Common-sense </a:t>
            </a:r>
          </a:p>
        </p:txBody>
      </p:sp>
      <p:sp>
        <p:nvSpPr>
          <p:cNvPr id="3" name="Content Placeholder 2"/>
          <p:cNvSpPr>
            <a:spLocks noGrp="1"/>
          </p:cNvSpPr>
          <p:nvPr>
            <p:ph idx="1"/>
          </p:nvPr>
        </p:nvSpPr>
        <p:spPr/>
        <p:txBody>
          <a:bodyPr/>
          <a:lstStyle/>
          <a:p>
            <a:r>
              <a:rPr lang="en-US" dirty="0"/>
              <a:t>Understanding “time” is a key ability in many NLU tasks. </a:t>
            </a:r>
          </a:p>
        </p:txBody>
      </p:sp>
      <p:sp>
        <p:nvSpPr>
          <p:cNvPr id="4" name="Slide Number Placeholder 3"/>
          <p:cNvSpPr>
            <a:spLocks noGrp="1"/>
          </p:cNvSpPr>
          <p:nvPr>
            <p:ph type="sldNum" sz="quarter" idx="12"/>
          </p:nvPr>
        </p:nvSpPr>
        <p:spPr/>
        <p:txBody>
          <a:bodyPr/>
          <a:lstStyle/>
          <a:p>
            <a:fld id="{86B4B35C-345F-9846-8E6A-29269C850829}" type="slidenum">
              <a:rPr lang="en-US" smtClean="0"/>
              <a:pPr/>
              <a:t>79</a:t>
            </a:fld>
            <a:endParaRPr lang="en-US" dirty="0"/>
          </a:p>
        </p:txBody>
      </p:sp>
      <p:sp>
        <p:nvSpPr>
          <p:cNvPr id="5" name="Rectangle 4"/>
          <p:cNvSpPr/>
          <p:nvPr/>
        </p:nvSpPr>
        <p:spPr>
          <a:xfrm>
            <a:off x="1381334" y="2552593"/>
            <a:ext cx="7210628" cy="1015663"/>
          </a:xfrm>
          <a:prstGeom prst="rect">
            <a:avLst/>
          </a:prstGeom>
          <a:solidFill>
            <a:schemeClr val="bg1">
              <a:lumMod val="95000"/>
            </a:schemeClr>
          </a:solidFill>
        </p:spPr>
        <p:txBody>
          <a:bodyPr wrap="square">
            <a:spAutoFit/>
          </a:bodyPr>
          <a:lstStyle/>
          <a:p>
            <a:pPr>
              <a:lnSpc>
                <a:spcPct val="150000"/>
              </a:lnSpc>
            </a:pPr>
            <a:r>
              <a:rPr lang="en-US" sz="2000" dirty="0">
                <a:latin typeface="Merriweather Sans" charset="0"/>
                <a:ea typeface="Merriweather Sans" charset="0"/>
                <a:cs typeface="Merriweather Sans" charset="0"/>
              </a:rPr>
              <a:t>“Going to barbershop” takes a couple of </a:t>
            </a:r>
            <a:r>
              <a:rPr lang="en-US" sz="2000" b="1" dirty="0">
                <a:latin typeface="Merriweather Sans" charset="0"/>
                <a:ea typeface="Merriweather Sans" charset="0"/>
                <a:cs typeface="Merriweather Sans" charset="0"/>
              </a:rPr>
              <a:t>hours</a:t>
            </a:r>
          </a:p>
          <a:p>
            <a:pPr>
              <a:lnSpc>
                <a:spcPct val="150000"/>
              </a:lnSpc>
            </a:pPr>
            <a:r>
              <a:rPr lang="en-US" sz="2000" dirty="0">
                <a:latin typeface="Merriweather Sans" charset="0"/>
                <a:ea typeface="Merriweather Sans" charset="0"/>
                <a:cs typeface="Merriweather Sans" charset="0"/>
              </a:rPr>
              <a:t>“Going to college” takes a couple of </a:t>
            </a:r>
            <a:r>
              <a:rPr lang="en-US" sz="2000" b="1" dirty="0">
                <a:latin typeface="Merriweather Sans" charset="0"/>
                <a:ea typeface="Merriweather Sans" charset="0"/>
                <a:cs typeface="Merriweather Sans" charset="0"/>
              </a:rPr>
              <a:t>years</a:t>
            </a:r>
            <a:r>
              <a:rPr lang="en-US" sz="2000" dirty="0">
                <a:latin typeface="Merriweather Sans" charset="0"/>
                <a:ea typeface="Merriweather Sans" charset="0"/>
                <a:cs typeface="Merriweather Sans" charset="0"/>
              </a:rPr>
              <a:t> </a:t>
            </a:r>
          </a:p>
        </p:txBody>
      </p:sp>
      <p:sp>
        <p:nvSpPr>
          <p:cNvPr id="6" name="Rectangle 5"/>
          <p:cNvSpPr/>
          <p:nvPr/>
        </p:nvSpPr>
        <p:spPr>
          <a:xfrm>
            <a:off x="1397376" y="3847683"/>
            <a:ext cx="7210628" cy="923330"/>
          </a:xfrm>
          <a:prstGeom prst="rect">
            <a:avLst/>
          </a:prstGeom>
          <a:solidFill>
            <a:schemeClr val="bg1">
              <a:lumMod val="95000"/>
            </a:schemeClr>
          </a:solidFill>
        </p:spPr>
        <p:txBody>
          <a:bodyPr wrap="none">
            <a:spAutoFit/>
          </a:bodyPr>
          <a:lstStyle/>
          <a:p>
            <a:pPr>
              <a:lnSpc>
                <a:spcPct val="150000"/>
              </a:lnSpc>
            </a:pPr>
            <a:r>
              <a:rPr lang="en-US" dirty="0">
                <a:latin typeface="Merriweather Sans" charset="0"/>
                <a:ea typeface="Merriweather Sans" charset="0"/>
                <a:cs typeface="Merriweather Sans" charset="0"/>
              </a:rPr>
              <a:t>“Take a trip to Africa” happens once in a few </a:t>
            </a:r>
            <a:r>
              <a:rPr lang="en-US" b="1" dirty="0">
                <a:latin typeface="Merriweather Sans" charset="0"/>
                <a:ea typeface="Merriweather Sans" charset="0"/>
                <a:cs typeface="Merriweather Sans" charset="0"/>
              </a:rPr>
              <a:t>years </a:t>
            </a:r>
          </a:p>
          <a:p>
            <a:pPr>
              <a:lnSpc>
                <a:spcPct val="150000"/>
              </a:lnSpc>
            </a:pPr>
            <a:r>
              <a:rPr lang="en-US" dirty="0">
                <a:latin typeface="Merriweather Sans" charset="0"/>
                <a:ea typeface="Merriweather Sans" charset="0"/>
                <a:cs typeface="Merriweather Sans" charset="0"/>
              </a:rPr>
              <a:t>“Take a trip to parent’s” happens every few </a:t>
            </a:r>
            <a:r>
              <a:rPr lang="en-US" b="1" dirty="0">
                <a:latin typeface="Merriweather Sans" charset="0"/>
                <a:ea typeface="Merriweather Sans" charset="0"/>
                <a:cs typeface="Merriweather Sans" charset="0"/>
              </a:rPr>
              <a:t>weeks</a:t>
            </a:r>
            <a:r>
              <a:rPr lang="en-US" dirty="0">
                <a:latin typeface="Merriweather Sans" charset="0"/>
                <a:ea typeface="Merriweather Sans" charset="0"/>
                <a:cs typeface="Merriweather Sans" charset="0"/>
              </a:rPr>
              <a:t> or </a:t>
            </a:r>
            <a:r>
              <a:rPr lang="en-US" b="1" dirty="0">
                <a:latin typeface="Merriweather Sans" charset="0"/>
                <a:ea typeface="Merriweather Sans" charset="0"/>
                <a:cs typeface="Merriweather Sans" charset="0"/>
              </a:rPr>
              <a:t>months </a:t>
            </a:r>
          </a:p>
        </p:txBody>
      </p:sp>
      <p:sp>
        <p:nvSpPr>
          <p:cNvPr id="7" name="Rectangle 6"/>
          <p:cNvSpPr/>
          <p:nvPr/>
        </p:nvSpPr>
        <p:spPr>
          <a:xfrm>
            <a:off x="1381334" y="5023669"/>
            <a:ext cx="7210628" cy="923330"/>
          </a:xfrm>
          <a:prstGeom prst="rect">
            <a:avLst/>
          </a:prstGeom>
          <a:solidFill>
            <a:schemeClr val="bg1">
              <a:lumMod val="95000"/>
            </a:schemeClr>
          </a:solidFill>
        </p:spPr>
        <p:txBody>
          <a:bodyPr wrap="square">
            <a:spAutoFit/>
          </a:bodyPr>
          <a:lstStyle/>
          <a:p>
            <a:pPr>
              <a:lnSpc>
                <a:spcPct val="150000"/>
              </a:lnSpc>
            </a:pPr>
            <a:r>
              <a:rPr lang="en-US" dirty="0">
                <a:latin typeface="Merriweather Sans" charset="0"/>
                <a:ea typeface="Merriweather Sans" charset="0"/>
                <a:cs typeface="Merriweather Sans" charset="0"/>
              </a:rPr>
              <a:t>“Going to work” usually happens around </a:t>
            </a:r>
            <a:r>
              <a:rPr lang="en-US" b="1" dirty="0">
                <a:latin typeface="Merriweather Sans" charset="0"/>
                <a:ea typeface="Merriweather Sans" charset="0"/>
                <a:cs typeface="Merriweather Sans" charset="0"/>
              </a:rPr>
              <a:t>morning </a:t>
            </a:r>
            <a:r>
              <a:rPr lang="en-US" dirty="0">
                <a:latin typeface="Merriweather Sans" charset="0"/>
                <a:ea typeface="Merriweather Sans" charset="0"/>
                <a:cs typeface="Merriweather Sans" charset="0"/>
              </a:rPr>
              <a:t>time</a:t>
            </a:r>
          </a:p>
          <a:p>
            <a:pPr>
              <a:lnSpc>
                <a:spcPct val="150000"/>
              </a:lnSpc>
            </a:pPr>
            <a:r>
              <a:rPr lang="en-US" dirty="0">
                <a:latin typeface="Merriweather Sans" charset="0"/>
                <a:ea typeface="Merriweather Sans" charset="0"/>
                <a:cs typeface="Merriweather Sans" charset="0"/>
              </a:rPr>
              <a:t>“Going to a bar” usually happens around </a:t>
            </a:r>
            <a:r>
              <a:rPr lang="en-US" b="1" dirty="0">
                <a:latin typeface="Merriweather Sans" charset="0"/>
                <a:ea typeface="Merriweather Sans" charset="0"/>
                <a:cs typeface="Merriweather Sans" charset="0"/>
              </a:rPr>
              <a:t>evening/night</a:t>
            </a:r>
            <a:r>
              <a:rPr lang="en-US" dirty="0">
                <a:latin typeface="Merriweather Sans" charset="0"/>
                <a:ea typeface="Merriweather Sans" charset="0"/>
                <a:cs typeface="Merriweather Sans" charset="0"/>
              </a:rPr>
              <a:t> time</a:t>
            </a:r>
          </a:p>
        </p:txBody>
      </p:sp>
      <p:sp>
        <p:nvSpPr>
          <p:cNvPr id="8" name="Rounded Rectangle 7"/>
          <p:cNvSpPr/>
          <p:nvPr/>
        </p:nvSpPr>
        <p:spPr>
          <a:xfrm>
            <a:off x="8908982" y="2810052"/>
            <a:ext cx="2013857" cy="5007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Event duration</a:t>
            </a:r>
          </a:p>
        </p:txBody>
      </p:sp>
      <p:sp>
        <p:nvSpPr>
          <p:cNvPr id="9" name="Rounded Rectangle 8"/>
          <p:cNvSpPr/>
          <p:nvPr/>
        </p:nvSpPr>
        <p:spPr>
          <a:xfrm>
            <a:off x="8925024" y="4058648"/>
            <a:ext cx="2013857" cy="5007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Event frequency</a:t>
            </a:r>
          </a:p>
        </p:txBody>
      </p:sp>
      <p:sp>
        <p:nvSpPr>
          <p:cNvPr id="10" name="Rounded Rectangle 9"/>
          <p:cNvSpPr/>
          <p:nvPr/>
        </p:nvSpPr>
        <p:spPr>
          <a:xfrm>
            <a:off x="8908981" y="5219136"/>
            <a:ext cx="2013857" cy="5007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Absolute time</a:t>
            </a:r>
          </a:p>
        </p:txBody>
      </p:sp>
    </p:spTree>
    <p:extLst>
      <p:ext uri="{BB962C8B-B14F-4D97-AF65-F5344CB8AC3E}">
        <p14:creationId xmlns:p14="http://schemas.microsoft.com/office/powerpoint/2010/main" val="83752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2174" y="327598"/>
            <a:ext cx="11988800" cy="884277"/>
          </a:xfrm>
        </p:spPr>
        <p:txBody>
          <a:bodyPr/>
          <a:lstStyle/>
          <a:p>
            <a:r>
              <a:rPr lang="en-US" dirty="0"/>
              <a:t>Natural Language Understanding</a:t>
            </a:r>
          </a:p>
        </p:txBody>
      </p:sp>
      <p:sp>
        <p:nvSpPr>
          <p:cNvPr id="3" name="Content Placeholder 2"/>
          <p:cNvSpPr>
            <a:spLocks noGrp="1"/>
          </p:cNvSpPr>
          <p:nvPr>
            <p:ph idx="1"/>
          </p:nvPr>
        </p:nvSpPr>
        <p:spPr/>
        <p:txBody>
          <a:bodyPr>
            <a:normAutofit fontScale="85000" lnSpcReduction="20000"/>
          </a:bodyPr>
          <a:lstStyle/>
          <a:p>
            <a:r>
              <a:rPr lang="en-US" dirty="0"/>
              <a:t>Interpret a given text similar to humans.</a:t>
            </a:r>
          </a:p>
          <a:p>
            <a:endParaRPr lang="en-US" dirty="0"/>
          </a:p>
          <a:p>
            <a:endParaRPr lang="en-US" dirty="0"/>
          </a:p>
          <a:p>
            <a:r>
              <a:rPr lang="en-US" dirty="0"/>
              <a:t>Omnipresent.</a:t>
            </a:r>
          </a:p>
          <a:p>
            <a:endParaRPr lang="en-US" dirty="0"/>
          </a:p>
          <a:p>
            <a:pPr marL="0" indent="0">
              <a:buNone/>
            </a:pPr>
            <a:endParaRPr lang="en-US" dirty="0"/>
          </a:p>
          <a:p>
            <a:r>
              <a:rPr lang="en-US" dirty="0"/>
              <a:t>At least 60 years of Research. </a:t>
            </a:r>
          </a:p>
          <a:p>
            <a:pPr lvl="1"/>
            <a:r>
              <a:rPr lang="en-US" dirty="0"/>
              <a:t>Still far from </a:t>
            </a:r>
            <a:r>
              <a:rPr lang="en-US" sz="2400" dirty="0"/>
              <a:t>exhibiting human-like intelligence</a:t>
            </a:r>
            <a:r>
              <a:rPr lang="en-US" dirty="0"/>
              <a:t>. </a:t>
            </a:r>
          </a:p>
          <a:p>
            <a:endParaRPr lang="en-US" dirty="0"/>
          </a:p>
          <a:p>
            <a:endParaRPr lang="en-US"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8</a:t>
            </a:fld>
            <a:endParaRPr lang="en-US" dirty="0"/>
          </a:p>
        </p:txBody>
      </p:sp>
      <p:grpSp>
        <p:nvGrpSpPr>
          <p:cNvPr id="7" name="Group 6">
            <a:extLst>
              <a:ext uri="{FF2B5EF4-FFF2-40B4-BE49-F238E27FC236}">
                <a16:creationId xmlns:a16="http://schemas.microsoft.com/office/drawing/2014/main" id="{49C59843-01A4-CB42-ADAC-24E5F680470F}"/>
              </a:ext>
            </a:extLst>
          </p:cNvPr>
          <p:cNvGrpSpPr/>
          <p:nvPr/>
        </p:nvGrpSpPr>
        <p:grpSpPr>
          <a:xfrm>
            <a:off x="3431801" y="3212148"/>
            <a:ext cx="8427452" cy="1383051"/>
            <a:chOff x="3431801" y="3212148"/>
            <a:chExt cx="8427452" cy="1383051"/>
          </a:xfrm>
        </p:grpSpPr>
        <p:pic>
          <p:nvPicPr>
            <p:cNvPr id="5" name="Google Shape;1973;p145"/>
            <p:cNvPicPr preferRelativeResize="0"/>
            <p:nvPr/>
          </p:nvPicPr>
          <p:blipFill rotWithShape="1">
            <a:blip r:embed="rId3">
              <a:alphaModFix/>
            </a:blip>
            <a:srcRect/>
            <a:stretch/>
          </p:blipFill>
          <p:spPr>
            <a:xfrm>
              <a:off x="5452240" y="3302045"/>
              <a:ext cx="828239" cy="856185"/>
            </a:xfrm>
            <a:prstGeom prst="rect">
              <a:avLst/>
            </a:prstGeom>
            <a:noFill/>
            <a:ln>
              <a:noFill/>
            </a:ln>
          </p:spPr>
        </p:pic>
        <p:grpSp>
          <p:nvGrpSpPr>
            <p:cNvPr id="8" name="Google Shape;1976;p145"/>
            <p:cNvGrpSpPr/>
            <p:nvPr/>
          </p:nvGrpSpPr>
          <p:grpSpPr>
            <a:xfrm>
              <a:off x="6594153" y="3212148"/>
              <a:ext cx="5265100" cy="1238923"/>
              <a:chOff x="4536925" y="3694612"/>
              <a:chExt cx="3548301" cy="736988"/>
            </a:xfrm>
          </p:grpSpPr>
          <p:pic>
            <p:nvPicPr>
              <p:cNvPr id="9" name="Google Shape;1977;p145"/>
              <p:cNvPicPr preferRelativeResize="0"/>
              <p:nvPr/>
            </p:nvPicPr>
            <p:blipFill>
              <a:blip r:embed="rId4">
                <a:alphaModFix/>
              </a:blip>
              <a:stretch>
                <a:fillRect/>
              </a:stretch>
            </p:blipFill>
            <p:spPr>
              <a:xfrm>
                <a:off x="4554375" y="3703600"/>
                <a:ext cx="3530852" cy="728000"/>
              </a:xfrm>
              <a:prstGeom prst="rect">
                <a:avLst/>
              </a:prstGeom>
              <a:noFill/>
              <a:ln>
                <a:noFill/>
              </a:ln>
            </p:spPr>
          </p:pic>
          <p:pic>
            <p:nvPicPr>
              <p:cNvPr id="10" name="Google Shape;1978;p145"/>
              <p:cNvPicPr preferRelativeResize="0"/>
              <p:nvPr/>
            </p:nvPicPr>
            <p:blipFill>
              <a:blip r:embed="rId5">
                <a:alphaModFix/>
              </a:blip>
              <a:stretch>
                <a:fillRect/>
              </a:stretch>
            </p:blipFill>
            <p:spPr>
              <a:xfrm>
                <a:off x="4536925" y="3694612"/>
                <a:ext cx="685550" cy="158538"/>
              </a:xfrm>
              <a:prstGeom prst="rect">
                <a:avLst/>
              </a:prstGeom>
              <a:noFill/>
              <a:ln>
                <a:noFill/>
              </a:ln>
            </p:spPr>
          </p:pic>
        </p:grpSp>
        <p:pic>
          <p:nvPicPr>
            <p:cNvPr id="7170" name="Picture 2" descr="mage result for google assistant"/>
            <p:cNvPicPr>
              <a:picLocks noChangeAspect="1" noChangeArrowheads="1"/>
            </p:cNvPicPr>
            <p:nvPr/>
          </p:nvPicPr>
          <p:blipFill rotWithShape="1">
            <a:blip r:embed="rId6">
              <a:extLst>
                <a:ext uri="{28A0092B-C50C-407E-A947-70E740481C1C}">
                  <a14:useLocalDpi xmlns:a14="http://schemas.microsoft.com/office/drawing/2010/main" val="0"/>
                </a:ext>
              </a:extLst>
            </a:blip>
            <a:srcRect l="12402" t="26023" r="8800" b="27402"/>
            <a:stretch/>
          </p:blipFill>
          <p:spPr bwMode="auto">
            <a:xfrm>
              <a:off x="3431801" y="3215456"/>
              <a:ext cx="2334368" cy="13797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69" name="Group 7168"/>
          <p:cNvGrpSpPr/>
          <p:nvPr/>
        </p:nvGrpSpPr>
        <p:grpSpPr>
          <a:xfrm>
            <a:off x="8019709" y="1596754"/>
            <a:ext cx="3255897" cy="1037862"/>
            <a:chOff x="3743664" y="2068006"/>
            <a:chExt cx="3255897" cy="1037862"/>
          </a:xfrm>
        </p:grpSpPr>
        <p:pic>
          <p:nvPicPr>
            <p:cNvPr id="12" name="Google Shape;1258;p104" descr="Related image"/>
            <p:cNvPicPr preferRelativeResize="0"/>
            <p:nvPr/>
          </p:nvPicPr>
          <p:blipFill>
            <a:blip r:embed="rId7">
              <a:alphaModFix/>
            </a:blip>
            <a:stretch>
              <a:fillRect/>
            </a:stretch>
          </p:blipFill>
          <p:spPr>
            <a:xfrm>
              <a:off x="6024262" y="2068006"/>
              <a:ext cx="975299" cy="1037862"/>
            </a:xfrm>
            <a:prstGeom prst="rect">
              <a:avLst/>
            </a:prstGeom>
            <a:noFill/>
            <a:ln>
              <a:noFill/>
            </a:ln>
          </p:spPr>
        </p:pic>
        <p:grpSp>
          <p:nvGrpSpPr>
            <p:cNvPr id="13" name="Google Shape;814;p124"/>
            <p:cNvGrpSpPr/>
            <p:nvPr/>
          </p:nvGrpSpPr>
          <p:grpSpPr>
            <a:xfrm>
              <a:off x="3743664" y="2143879"/>
              <a:ext cx="482990" cy="810186"/>
              <a:chOff x="7156175" y="1836125"/>
              <a:chExt cx="718151" cy="1204376"/>
            </a:xfrm>
          </p:grpSpPr>
          <p:pic>
            <p:nvPicPr>
              <p:cNvPr id="14" name="Google Shape;815;p124" descr="Related image"/>
              <p:cNvPicPr preferRelativeResize="0"/>
              <p:nvPr/>
            </p:nvPicPr>
            <p:blipFill rotWithShape="1">
              <a:blip r:embed="rId8">
                <a:alphaModFix/>
              </a:blip>
              <a:srcRect l="78597" t="36300" b="24770"/>
              <a:stretch/>
            </p:blipFill>
            <p:spPr>
              <a:xfrm>
                <a:off x="7266050" y="1934100"/>
                <a:ext cx="608276" cy="1106401"/>
              </a:xfrm>
              <a:prstGeom prst="rect">
                <a:avLst/>
              </a:prstGeom>
              <a:noFill/>
              <a:ln>
                <a:noFill/>
              </a:ln>
            </p:spPr>
          </p:pic>
          <p:sp>
            <p:nvSpPr>
              <p:cNvPr id="15" name="Google Shape;816;p124"/>
              <p:cNvSpPr/>
              <p:nvPr/>
            </p:nvSpPr>
            <p:spPr>
              <a:xfrm>
                <a:off x="7156175" y="1836125"/>
                <a:ext cx="196200" cy="4761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2" descr="mage result for turing test"/>
            <p:cNvPicPr>
              <a:picLocks noChangeAspect="1" noChangeArrowheads="1"/>
            </p:cNvPicPr>
            <p:nvPr/>
          </p:nvPicPr>
          <p:blipFill rotWithShape="1">
            <a:blip r:embed="rId9">
              <a:extLst>
                <a:ext uri="{28A0092B-C50C-407E-A947-70E740481C1C}">
                  <a14:useLocalDpi xmlns:a14="http://schemas.microsoft.com/office/drawing/2010/main" val="0"/>
                </a:ext>
              </a:extLst>
            </a:blip>
            <a:srcRect l="38865" t="43461" r="41866" b="41893"/>
            <a:stretch/>
          </p:blipFill>
          <p:spPr bwMode="auto">
            <a:xfrm>
              <a:off x="4814320" y="2217097"/>
              <a:ext cx="772886" cy="72934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a:stCxn id="14" idx="3"/>
              <a:endCxn id="16" idx="1"/>
            </p:cNvCxnSpPr>
            <p:nvPr/>
          </p:nvCxnSpPr>
          <p:spPr>
            <a:xfrm flipV="1">
              <a:off x="4226654" y="2581769"/>
              <a:ext cx="587666" cy="15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12" idx="1"/>
              <a:endCxn id="16" idx="3"/>
            </p:cNvCxnSpPr>
            <p:nvPr/>
          </p:nvCxnSpPr>
          <p:spPr>
            <a:xfrm flipH="1" flipV="1">
              <a:off x="5587206" y="2581769"/>
              <a:ext cx="437056" cy="51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6" name="Rectangle 5">
            <a:extLst>
              <a:ext uri="{FF2B5EF4-FFF2-40B4-BE49-F238E27FC236}">
                <a16:creationId xmlns:a16="http://schemas.microsoft.com/office/drawing/2014/main" id="{53C08405-6B4A-2842-B912-37CAD4C27B40}"/>
              </a:ext>
            </a:extLst>
          </p:cNvPr>
          <p:cNvSpPr/>
          <p:nvPr/>
        </p:nvSpPr>
        <p:spPr>
          <a:xfrm>
            <a:off x="7214848" y="5464175"/>
            <a:ext cx="980589" cy="461665"/>
          </a:xfrm>
          <a:prstGeom prst="rect">
            <a:avLst/>
          </a:prstGeom>
        </p:spPr>
        <p:txBody>
          <a:bodyPr wrap="none">
            <a:spAutoFit/>
          </a:bodyPr>
          <a:lstStyle/>
          <a:p>
            <a:r>
              <a:rPr lang="en-US" sz="2400" b="1" dirty="0"/>
              <a:t>Why?</a:t>
            </a:r>
            <a:r>
              <a:rPr lang="en-US" sz="2400" dirty="0"/>
              <a:t> </a:t>
            </a:r>
          </a:p>
        </p:txBody>
      </p:sp>
    </p:spTree>
    <p:extLst>
      <p:ext uri="{BB962C8B-B14F-4D97-AF65-F5344CB8AC3E}">
        <p14:creationId xmlns:p14="http://schemas.microsoft.com/office/powerpoint/2010/main" val="341391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69"/>
                                        </p:tgtEl>
                                        <p:attrNameLst>
                                          <p:attrName>style.visibility</p:attrName>
                                        </p:attrNameLst>
                                      </p:cBhvr>
                                      <p:to>
                                        <p:strVal val="visible"/>
                                      </p:to>
                                    </p:set>
                                    <p:animEffect transition="in" filter="fade">
                                      <p:cBhvr>
                                        <p:cTn id="10" dur="500"/>
                                        <p:tgtEl>
                                          <p:spTgt spid="71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Measuring “temporal common-sense” as QA</a:t>
            </a:r>
          </a:p>
        </p:txBody>
      </p:sp>
      <p:sp>
        <p:nvSpPr>
          <p:cNvPr id="3" name="Content Placeholder 2"/>
          <p:cNvSpPr>
            <a:spLocks noGrp="1"/>
          </p:cNvSpPr>
          <p:nvPr>
            <p:ph idx="1"/>
          </p:nvPr>
        </p:nvSpPr>
        <p:spPr/>
        <p:txBody>
          <a:bodyPr>
            <a:normAutofit/>
          </a:bodyPr>
          <a:lstStyle/>
          <a:p>
            <a:r>
              <a:rPr lang="en-US" dirty="0"/>
              <a:t>A dataset of natural language questions </a:t>
            </a:r>
          </a:p>
          <a:p>
            <a:pPr lvl="1"/>
            <a:r>
              <a:rPr lang="en-US" dirty="0"/>
              <a:t>Questions about a “temporal” understanding </a:t>
            </a:r>
          </a:p>
          <a:p>
            <a:pPr lvl="2"/>
            <a:r>
              <a:rPr lang="en-US" dirty="0"/>
              <a:t>About 1k questions and 8k candidate answers </a:t>
            </a:r>
          </a:p>
          <a:p>
            <a:pPr lvl="2"/>
            <a:r>
              <a:rPr lang="en-US" dirty="0"/>
              <a:t>5 temporal phenomena: </a:t>
            </a:r>
          </a:p>
          <a:p>
            <a:pPr lvl="3"/>
            <a:r>
              <a:rPr lang="en-US" dirty="0"/>
              <a:t>Event duration, event frequency, absolute time point, event ordering, stationary vs transient </a:t>
            </a:r>
          </a:p>
          <a:p>
            <a:pPr lvl="1"/>
            <a:endParaRPr lang="en-US"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80</a:t>
            </a:fld>
            <a:endParaRPr lang="en-US" dirty="0"/>
          </a:p>
        </p:txBody>
      </p:sp>
      <p:sp>
        <p:nvSpPr>
          <p:cNvPr id="5" name="Google Shape;804;p82"/>
          <p:cNvSpPr/>
          <p:nvPr/>
        </p:nvSpPr>
        <p:spPr>
          <a:xfrm>
            <a:off x="1239857" y="4537301"/>
            <a:ext cx="8632556" cy="1738229"/>
          </a:xfrm>
          <a:prstGeom prst="foldedCorner">
            <a:avLst>
              <a:gd name="adj" fmla="val 16667"/>
            </a:avLst>
          </a:prstGeom>
          <a:solidFill>
            <a:srgbClr val="DAEEF3"/>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nSpc>
                <a:spcPts val="2880"/>
              </a:lnSpc>
              <a:buClr>
                <a:schemeClr val="dk1"/>
              </a:buClr>
            </a:pPr>
            <a:r>
              <a:rPr lang="en-US" sz="2400" b="1" i="1" dirty="0">
                <a:solidFill>
                  <a:schemeClr val="dk1"/>
                </a:solidFill>
              </a:rPr>
              <a:t>Scenario: </a:t>
            </a:r>
            <a:r>
              <a:rPr lang="en-US" sz="2400" i="1" dirty="0"/>
              <a:t>I clapped her shoulder to show I was not laughing at her. </a:t>
            </a:r>
            <a:endParaRPr lang="en-US" sz="2400" b="1" i="1" dirty="0">
              <a:solidFill>
                <a:schemeClr val="dk1"/>
              </a:solidFill>
            </a:endParaRPr>
          </a:p>
          <a:p>
            <a:pPr>
              <a:lnSpc>
                <a:spcPts val="2880"/>
              </a:lnSpc>
              <a:buClr>
                <a:schemeClr val="dk1"/>
              </a:buClr>
            </a:pPr>
            <a:r>
              <a:rPr lang="en-US" sz="2400" b="1" i="1" dirty="0">
                <a:solidFill>
                  <a:schemeClr val="dk1"/>
                </a:solidFill>
              </a:rPr>
              <a:t>Question: </a:t>
            </a:r>
            <a:r>
              <a:rPr lang="en-US" sz="2400" i="1" dirty="0"/>
              <a:t>How long did they laugh?</a:t>
            </a:r>
            <a:endParaRPr lang="en-US" sz="2400" b="1" dirty="0">
              <a:solidFill>
                <a:schemeClr val="dk1"/>
              </a:solidFill>
            </a:endParaRPr>
          </a:p>
          <a:p>
            <a:pPr>
              <a:lnSpc>
                <a:spcPts val="2880"/>
              </a:lnSpc>
              <a:buClr>
                <a:schemeClr val="dk1"/>
              </a:buClr>
            </a:pPr>
            <a:r>
              <a:rPr lang="en-US" sz="2400" b="1" i="1" dirty="0">
                <a:solidFill>
                  <a:schemeClr val="dk1"/>
                </a:solidFill>
              </a:rPr>
              <a:t>Candidates:</a:t>
            </a:r>
            <a:r>
              <a:rPr lang="en-US" sz="2400" dirty="0">
                <a:solidFill>
                  <a:schemeClr val="dk1"/>
                </a:solidFill>
              </a:rPr>
              <a:t> </a:t>
            </a:r>
            <a:br>
              <a:rPr lang="en-US" sz="2400" dirty="0">
                <a:solidFill>
                  <a:schemeClr val="dk1"/>
                </a:solidFill>
              </a:rPr>
            </a:br>
            <a:r>
              <a:rPr lang="en-US" sz="2400" dirty="0">
                <a:solidFill>
                  <a:schemeClr val="dk1"/>
                </a:solidFill>
              </a:rPr>
              <a:t>      (A) </a:t>
            </a:r>
            <a:r>
              <a:rPr lang="en-US" sz="2400" dirty="0"/>
              <a:t>for a few days     </a:t>
            </a:r>
            <a:r>
              <a:rPr lang="en-US" sz="2400" dirty="0">
                <a:solidFill>
                  <a:schemeClr val="dk1"/>
                </a:solidFill>
              </a:rPr>
              <a:t>(B) </a:t>
            </a:r>
            <a:r>
              <a:rPr lang="en-US" sz="2400" dirty="0"/>
              <a:t>20 minutes</a:t>
            </a:r>
            <a:r>
              <a:rPr lang="en-US" sz="2400" dirty="0">
                <a:solidFill>
                  <a:schemeClr val="dk1"/>
                </a:solidFill>
              </a:rPr>
              <a:t>     </a:t>
            </a:r>
            <a:r>
              <a:rPr lang="en-US" sz="2400" b="1" dirty="0">
                <a:solidFill>
                  <a:schemeClr val="dk1"/>
                </a:solidFill>
              </a:rPr>
              <a:t>(C) </a:t>
            </a:r>
            <a:r>
              <a:rPr lang="en-US" sz="2400" b="1" dirty="0"/>
              <a:t>for a few minutes</a:t>
            </a:r>
            <a:endParaRPr lang="en-US" sz="2400" dirty="0">
              <a:solidFill>
                <a:schemeClr val="dk1"/>
              </a:solidFill>
            </a:endParaRPr>
          </a:p>
        </p:txBody>
      </p:sp>
      <p:pic>
        <p:nvPicPr>
          <p:cNvPr id="6" name="Picture 5">
            <a:extLst>
              <a:ext uri="{FF2B5EF4-FFF2-40B4-BE49-F238E27FC236}">
                <a16:creationId xmlns:a16="http://schemas.microsoft.com/office/drawing/2014/main" id="{E6389997-9EE1-8645-ABF4-E16475A5FFEB}"/>
              </a:ext>
            </a:extLst>
          </p:cNvPr>
          <p:cNvPicPr>
            <a:picLocks noChangeAspect="1"/>
          </p:cNvPicPr>
          <p:nvPr/>
        </p:nvPicPr>
        <p:blipFill>
          <a:blip r:embed="rId3"/>
          <a:stretch>
            <a:fillRect/>
          </a:stretch>
        </p:blipFill>
        <p:spPr>
          <a:xfrm rot="182369">
            <a:off x="10045731" y="4813818"/>
            <a:ext cx="1549400" cy="1176792"/>
          </a:xfrm>
          <a:prstGeom prst="rect">
            <a:avLst/>
          </a:prstGeom>
        </p:spPr>
      </p:pic>
    </p:spTree>
    <p:extLst>
      <p:ext uri="{BB962C8B-B14F-4D97-AF65-F5344CB8AC3E}">
        <p14:creationId xmlns:p14="http://schemas.microsoft.com/office/powerpoint/2010/main" val="36724208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Measuring “temporal common-sense” as QA</a:t>
            </a:r>
          </a:p>
        </p:txBody>
      </p:sp>
      <p:sp>
        <p:nvSpPr>
          <p:cNvPr id="3" name="Content Placeholder 2"/>
          <p:cNvSpPr>
            <a:spLocks noGrp="1"/>
          </p:cNvSpPr>
          <p:nvPr>
            <p:ph idx="1"/>
          </p:nvPr>
        </p:nvSpPr>
        <p:spPr/>
        <p:txBody>
          <a:bodyPr>
            <a:normAutofit/>
          </a:bodyPr>
          <a:lstStyle/>
          <a:p>
            <a:r>
              <a:rPr lang="en-US" dirty="0"/>
              <a:t>A dataset of natural language questions </a:t>
            </a:r>
          </a:p>
          <a:p>
            <a:pPr lvl="1"/>
            <a:r>
              <a:rPr lang="en-US" dirty="0"/>
              <a:t>Questions about a “temporal” understanding </a:t>
            </a:r>
          </a:p>
          <a:p>
            <a:pPr lvl="2"/>
            <a:r>
              <a:rPr lang="en-US" dirty="0"/>
              <a:t>About 1k questions and 8k candidate answers </a:t>
            </a:r>
          </a:p>
          <a:p>
            <a:pPr lvl="2"/>
            <a:r>
              <a:rPr lang="en-US" dirty="0"/>
              <a:t>5 temporal phenomena: </a:t>
            </a:r>
          </a:p>
          <a:p>
            <a:pPr lvl="3"/>
            <a:r>
              <a:rPr lang="en-US" dirty="0"/>
              <a:t>Event duration, event frequency, absolute time point, event ordering, stationary vs transient </a:t>
            </a:r>
          </a:p>
          <a:p>
            <a:pPr lvl="1"/>
            <a:endParaRPr lang="en-US"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81</a:t>
            </a:fld>
            <a:endParaRPr lang="en-US" dirty="0"/>
          </a:p>
        </p:txBody>
      </p:sp>
      <p:sp>
        <p:nvSpPr>
          <p:cNvPr id="5" name="Google Shape;804;p82"/>
          <p:cNvSpPr/>
          <p:nvPr/>
        </p:nvSpPr>
        <p:spPr>
          <a:xfrm>
            <a:off x="1208868" y="4363115"/>
            <a:ext cx="9382809" cy="2067914"/>
          </a:xfrm>
          <a:prstGeom prst="foldedCorner">
            <a:avLst>
              <a:gd name="adj" fmla="val 16667"/>
            </a:avLst>
          </a:prstGeom>
          <a:solidFill>
            <a:srgbClr val="DAEEF3"/>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nSpc>
                <a:spcPts val="2880"/>
              </a:lnSpc>
              <a:buClr>
                <a:schemeClr val="dk1"/>
              </a:buClr>
            </a:pPr>
            <a:r>
              <a:rPr lang="en-US" sz="2400" b="1" i="1" dirty="0">
                <a:solidFill>
                  <a:schemeClr val="dk1"/>
                </a:solidFill>
              </a:rPr>
              <a:t>Scenario: </a:t>
            </a:r>
            <a:r>
              <a:rPr lang="en-US" sz="2400" i="1" dirty="0"/>
              <a:t>With the amount of money </a:t>
            </a:r>
            <a:r>
              <a:rPr lang="en-US" sz="2400" i="1" dirty="0" err="1"/>
              <a:t>Diggler</a:t>
            </a:r>
            <a:r>
              <a:rPr lang="en-US" sz="2400" i="1" dirty="0"/>
              <a:t> was making he was able to support both his and Rothchild's addictions. </a:t>
            </a:r>
            <a:br>
              <a:rPr lang="en-US" sz="2400" i="1" dirty="0"/>
            </a:br>
            <a:r>
              <a:rPr lang="en-US" sz="2400" b="1" i="1" dirty="0">
                <a:solidFill>
                  <a:schemeClr val="dk1"/>
                </a:solidFill>
              </a:rPr>
              <a:t>Question: </a:t>
            </a:r>
            <a:r>
              <a:rPr lang="en-US" sz="2400" i="1" dirty="0"/>
              <a:t>What time did </a:t>
            </a:r>
            <a:r>
              <a:rPr lang="en-US" sz="2400" i="1" dirty="0" err="1"/>
              <a:t>Diggler</a:t>
            </a:r>
            <a:r>
              <a:rPr lang="en-US" sz="2400" i="1" dirty="0"/>
              <a:t> go to work? </a:t>
            </a:r>
            <a:br>
              <a:rPr lang="en-US" sz="2400" i="1" dirty="0"/>
            </a:br>
            <a:r>
              <a:rPr lang="en-US" sz="2400" b="1" i="1" dirty="0">
                <a:solidFill>
                  <a:schemeClr val="dk1"/>
                </a:solidFill>
              </a:rPr>
              <a:t>Candidates:</a:t>
            </a:r>
            <a:r>
              <a:rPr lang="en-US" sz="2400" dirty="0">
                <a:solidFill>
                  <a:schemeClr val="dk1"/>
                </a:solidFill>
              </a:rPr>
              <a:t> </a:t>
            </a:r>
          </a:p>
          <a:p>
            <a:pPr>
              <a:lnSpc>
                <a:spcPts val="2880"/>
              </a:lnSpc>
              <a:buClr>
                <a:schemeClr val="dk1"/>
              </a:buClr>
            </a:pPr>
            <a:r>
              <a:rPr lang="en-US" sz="2000" dirty="0">
                <a:solidFill>
                  <a:schemeClr val="dk1"/>
                </a:solidFill>
              </a:rPr>
              <a:t>      (A) </a:t>
            </a:r>
            <a:r>
              <a:rPr lang="en-US" sz="2000" dirty="0"/>
              <a:t>at eight in the late night    </a:t>
            </a:r>
            <a:r>
              <a:rPr lang="en-US" sz="2000" dirty="0">
                <a:solidFill>
                  <a:schemeClr val="dk1"/>
                </a:solidFill>
              </a:rPr>
              <a:t>(B) </a:t>
            </a:r>
            <a:r>
              <a:rPr lang="en-US" sz="2000" dirty="0"/>
              <a:t>he leaves around 3 am</a:t>
            </a:r>
            <a:r>
              <a:rPr lang="en-US" sz="2000" dirty="0">
                <a:solidFill>
                  <a:schemeClr val="dk1"/>
                </a:solidFill>
              </a:rPr>
              <a:t>   </a:t>
            </a:r>
            <a:r>
              <a:rPr lang="en-US" sz="2000" b="1" dirty="0">
                <a:solidFill>
                  <a:schemeClr val="dk1"/>
                </a:solidFill>
              </a:rPr>
              <a:t>(C) </a:t>
            </a:r>
            <a:r>
              <a:rPr lang="en-US" sz="2000" b="1" dirty="0"/>
              <a:t>he leaves around 8 am</a:t>
            </a:r>
            <a:endParaRPr lang="en-US" sz="2000" dirty="0">
              <a:solidFill>
                <a:schemeClr val="dk1"/>
              </a:solidFill>
            </a:endParaRPr>
          </a:p>
        </p:txBody>
      </p:sp>
      <p:pic>
        <p:nvPicPr>
          <p:cNvPr id="7" name="Picture 6">
            <a:extLst>
              <a:ext uri="{FF2B5EF4-FFF2-40B4-BE49-F238E27FC236}">
                <a16:creationId xmlns:a16="http://schemas.microsoft.com/office/drawing/2014/main" id="{6F14E43C-7E5C-524E-A420-2C5DBC3D20AC}"/>
              </a:ext>
            </a:extLst>
          </p:cNvPr>
          <p:cNvPicPr>
            <a:picLocks noChangeAspect="1"/>
          </p:cNvPicPr>
          <p:nvPr/>
        </p:nvPicPr>
        <p:blipFill>
          <a:blip r:embed="rId3"/>
          <a:stretch>
            <a:fillRect/>
          </a:stretch>
        </p:blipFill>
        <p:spPr>
          <a:xfrm>
            <a:off x="10713546" y="4640230"/>
            <a:ext cx="1191374" cy="1421873"/>
          </a:xfrm>
          <a:prstGeom prst="rect">
            <a:avLst/>
          </a:prstGeom>
        </p:spPr>
      </p:pic>
    </p:spTree>
    <p:extLst>
      <p:ext uri="{BB962C8B-B14F-4D97-AF65-F5344CB8AC3E}">
        <p14:creationId xmlns:p14="http://schemas.microsoft.com/office/powerpoint/2010/main" val="24374543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Measuring “temporal common-sense” as QA</a:t>
            </a:r>
          </a:p>
        </p:txBody>
      </p:sp>
      <p:sp>
        <p:nvSpPr>
          <p:cNvPr id="3" name="Content Placeholder 2"/>
          <p:cNvSpPr>
            <a:spLocks noGrp="1"/>
          </p:cNvSpPr>
          <p:nvPr>
            <p:ph idx="1"/>
          </p:nvPr>
        </p:nvSpPr>
        <p:spPr/>
        <p:txBody>
          <a:bodyPr>
            <a:normAutofit/>
          </a:bodyPr>
          <a:lstStyle/>
          <a:p>
            <a:r>
              <a:rPr lang="en-US" dirty="0"/>
              <a:t>A dataset of natural language questions </a:t>
            </a:r>
          </a:p>
          <a:p>
            <a:pPr lvl="1"/>
            <a:r>
              <a:rPr lang="en-US" dirty="0"/>
              <a:t>Questions about a “temporal” understanding </a:t>
            </a:r>
          </a:p>
          <a:p>
            <a:pPr lvl="2"/>
            <a:r>
              <a:rPr lang="en-US" dirty="0"/>
              <a:t>About 1k questions and 8k candidate answers </a:t>
            </a:r>
          </a:p>
          <a:p>
            <a:pPr lvl="2"/>
            <a:r>
              <a:rPr lang="en-US" dirty="0"/>
              <a:t>5 temporal phenomena: </a:t>
            </a:r>
          </a:p>
          <a:p>
            <a:pPr lvl="3"/>
            <a:r>
              <a:rPr lang="en-US" dirty="0"/>
              <a:t>Event duration, event frequency, absolute time point, event ordering, stationary vs transient </a:t>
            </a:r>
          </a:p>
          <a:p>
            <a:pPr lvl="1"/>
            <a:endParaRPr lang="en-US"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82</a:t>
            </a:fld>
            <a:endParaRPr lang="en-US" dirty="0"/>
          </a:p>
        </p:txBody>
      </p:sp>
      <p:sp>
        <p:nvSpPr>
          <p:cNvPr id="5" name="Google Shape;804;p82"/>
          <p:cNvSpPr/>
          <p:nvPr/>
        </p:nvSpPr>
        <p:spPr>
          <a:xfrm>
            <a:off x="1262270" y="4472443"/>
            <a:ext cx="9033490" cy="1997929"/>
          </a:xfrm>
          <a:prstGeom prst="foldedCorner">
            <a:avLst>
              <a:gd name="adj" fmla="val 16667"/>
            </a:avLst>
          </a:prstGeom>
          <a:solidFill>
            <a:srgbClr val="DAEEF3"/>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nSpc>
                <a:spcPts val="2880"/>
              </a:lnSpc>
              <a:buClr>
                <a:schemeClr val="dk1"/>
              </a:buClr>
            </a:pPr>
            <a:r>
              <a:rPr lang="en-US" sz="2400" b="1" i="1" dirty="0">
                <a:solidFill>
                  <a:schemeClr val="dk1"/>
                </a:solidFill>
              </a:rPr>
              <a:t>Scenario: </a:t>
            </a:r>
            <a:r>
              <a:rPr lang="en-US" sz="2400" i="1" dirty="0">
                <a:solidFill>
                  <a:schemeClr val="dk1"/>
                </a:solidFill>
              </a:rPr>
              <a:t>She checked the kitchen, but didn't find anything missing there except for a clock. </a:t>
            </a:r>
          </a:p>
          <a:p>
            <a:pPr>
              <a:lnSpc>
                <a:spcPts val="2880"/>
              </a:lnSpc>
              <a:buClr>
                <a:schemeClr val="dk1"/>
              </a:buClr>
            </a:pPr>
            <a:r>
              <a:rPr lang="en-US" sz="2400" b="1" i="1" dirty="0">
                <a:solidFill>
                  <a:schemeClr val="dk1"/>
                </a:solidFill>
              </a:rPr>
              <a:t>Question: </a:t>
            </a:r>
            <a:r>
              <a:rPr lang="en-US" sz="2400" i="1" dirty="0">
                <a:solidFill>
                  <a:schemeClr val="dk1"/>
                </a:solidFill>
              </a:rPr>
              <a:t>Why was she checking for missing items?</a:t>
            </a:r>
            <a:r>
              <a:rPr lang="en-US" sz="2400" b="1" i="1" dirty="0">
                <a:solidFill>
                  <a:schemeClr val="dk1"/>
                </a:solidFill>
              </a:rPr>
              <a:t> </a:t>
            </a:r>
            <a:br>
              <a:rPr lang="en-US" sz="2400" b="1" i="1" dirty="0">
                <a:solidFill>
                  <a:schemeClr val="dk1"/>
                </a:solidFill>
              </a:rPr>
            </a:br>
            <a:r>
              <a:rPr lang="en-US" sz="2400" b="1" i="1" dirty="0">
                <a:solidFill>
                  <a:schemeClr val="dk1"/>
                </a:solidFill>
              </a:rPr>
              <a:t>Candidates:</a:t>
            </a:r>
            <a:r>
              <a:rPr lang="en-US" sz="2400" dirty="0">
                <a:solidFill>
                  <a:schemeClr val="dk1"/>
                </a:solidFill>
              </a:rPr>
              <a:t> </a:t>
            </a:r>
          </a:p>
          <a:p>
            <a:pPr>
              <a:lnSpc>
                <a:spcPts val="2880"/>
              </a:lnSpc>
              <a:buClr>
                <a:schemeClr val="dk1"/>
              </a:buClr>
            </a:pPr>
            <a:r>
              <a:rPr lang="en-US" sz="2000" dirty="0">
                <a:solidFill>
                  <a:schemeClr val="dk1"/>
                </a:solidFill>
              </a:rPr>
              <a:t>  </a:t>
            </a:r>
            <a:r>
              <a:rPr lang="en-US" sz="2000" b="1" dirty="0">
                <a:solidFill>
                  <a:schemeClr val="dk1"/>
                </a:solidFill>
              </a:rPr>
              <a:t>(A) her window had been broken 	      	</a:t>
            </a:r>
            <a:r>
              <a:rPr lang="en-US" sz="2000" dirty="0">
                <a:solidFill>
                  <a:schemeClr val="dk1"/>
                </a:solidFill>
              </a:rPr>
              <a:t>(B) someone tied her hands </a:t>
            </a:r>
            <a:endParaRPr lang="en-US" sz="2000" b="1" dirty="0">
              <a:solidFill>
                <a:schemeClr val="dk1"/>
              </a:solidFill>
            </a:endParaRPr>
          </a:p>
        </p:txBody>
      </p:sp>
      <p:pic>
        <p:nvPicPr>
          <p:cNvPr id="6" name="Picture 5">
            <a:extLst>
              <a:ext uri="{FF2B5EF4-FFF2-40B4-BE49-F238E27FC236}">
                <a16:creationId xmlns:a16="http://schemas.microsoft.com/office/drawing/2014/main" id="{CF6AE391-1980-7D40-A5F9-6922677F8442}"/>
              </a:ext>
            </a:extLst>
          </p:cNvPr>
          <p:cNvPicPr>
            <a:picLocks noChangeAspect="1"/>
          </p:cNvPicPr>
          <p:nvPr/>
        </p:nvPicPr>
        <p:blipFill>
          <a:blip r:embed="rId3"/>
          <a:stretch>
            <a:fillRect/>
          </a:stretch>
        </p:blipFill>
        <p:spPr>
          <a:xfrm>
            <a:off x="10477054" y="4516815"/>
            <a:ext cx="1155700" cy="1739900"/>
          </a:xfrm>
          <a:prstGeom prst="rect">
            <a:avLst/>
          </a:prstGeom>
        </p:spPr>
      </p:pic>
    </p:spTree>
    <p:extLst>
      <p:ext uri="{BB962C8B-B14F-4D97-AF65-F5344CB8AC3E}">
        <p14:creationId xmlns:p14="http://schemas.microsoft.com/office/powerpoint/2010/main" val="26639098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Measuring “temporal common-sense” as QA</a:t>
            </a:r>
          </a:p>
        </p:txBody>
      </p:sp>
      <p:sp>
        <p:nvSpPr>
          <p:cNvPr id="3" name="Content Placeholder 2"/>
          <p:cNvSpPr>
            <a:spLocks noGrp="1"/>
          </p:cNvSpPr>
          <p:nvPr>
            <p:ph idx="1"/>
          </p:nvPr>
        </p:nvSpPr>
        <p:spPr/>
        <p:txBody>
          <a:bodyPr>
            <a:normAutofit/>
          </a:bodyPr>
          <a:lstStyle/>
          <a:p>
            <a:r>
              <a:rPr lang="en-US" dirty="0"/>
              <a:t>A dataset of natural language questions </a:t>
            </a:r>
          </a:p>
          <a:p>
            <a:pPr lvl="1"/>
            <a:r>
              <a:rPr lang="en-US" dirty="0"/>
              <a:t>Questions about a “temporal” understanding </a:t>
            </a:r>
          </a:p>
          <a:p>
            <a:pPr lvl="2"/>
            <a:r>
              <a:rPr lang="en-US" dirty="0"/>
              <a:t>About 1k questions and 8k candidate answers </a:t>
            </a:r>
          </a:p>
          <a:p>
            <a:pPr lvl="2"/>
            <a:r>
              <a:rPr lang="en-US" dirty="0"/>
              <a:t>5 temporal phenomena: </a:t>
            </a:r>
          </a:p>
          <a:p>
            <a:pPr lvl="3"/>
            <a:r>
              <a:rPr lang="en-US" dirty="0"/>
              <a:t>Event duration, event frequency, absolute time point, event ordering, stationary vs transient </a:t>
            </a:r>
          </a:p>
          <a:p>
            <a:pPr lvl="1"/>
            <a:endParaRPr lang="en-US"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83</a:t>
            </a:fld>
            <a:endParaRPr lang="en-US" dirty="0"/>
          </a:p>
        </p:txBody>
      </p:sp>
      <p:sp>
        <p:nvSpPr>
          <p:cNvPr id="5" name="Google Shape;804;p82"/>
          <p:cNvSpPr/>
          <p:nvPr/>
        </p:nvSpPr>
        <p:spPr>
          <a:xfrm>
            <a:off x="1286359" y="4258334"/>
            <a:ext cx="8400084" cy="2399783"/>
          </a:xfrm>
          <a:prstGeom prst="foldedCorner">
            <a:avLst>
              <a:gd name="adj" fmla="val 16667"/>
            </a:avLst>
          </a:prstGeom>
          <a:solidFill>
            <a:srgbClr val="DAEEF3"/>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nSpc>
                <a:spcPts val="2880"/>
              </a:lnSpc>
              <a:buClr>
                <a:schemeClr val="dk1"/>
              </a:buClr>
            </a:pPr>
            <a:r>
              <a:rPr lang="en-US" sz="2400" b="1" i="1" dirty="0">
                <a:solidFill>
                  <a:schemeClr val="dk1"/>
                </a:solidFill>
              </a:rPr>
              <a:t>Scenario: </a:t>
            </a:r>
            <a:r>
              <a:rPr lang="en-US" sz="2400" i="1" dirty="0"/>
              <a:t>They then took a boat to Africa and Asia, where they went on a trip through the mountains. </a:t>
            </a:r>
            <a:endParaRPr lang="en-US" sz="2400" b="1" i="1" dirty="0">
              <a:solidFill>
                <a:schemeClr val="dk1"/>
              </a:solidFill>
            </a:endParaRPr>
          </a:p>
          <a:p>
            <a:pPr>
              <a:lnSpc>
                <a:spcPts val="2880"/>
              </a:lnSpc>
              <a:buClr>
                <a:schemeClr val="dk1"/>
              </a:buClr>
            </a:pPr>
            <a:r>
              <a:rPr lang="en-US" sz="2400" b="1" i="1" dirty="0">
                <a:solidFill>
                  <a:schemeClr val="dk1"/>
                </a:solidFill>
              </a:rPr>
              <a:t>Question: </a:t>
            </a:r>
            <a:r>
              <a:rPr lang="en-US" sz="2400" i="1" dirty="0"/>
              <a:t>How often do they go on trips? </a:t>
            </a:r>
            <a:endParaRPr lang="en-US" sz="2400" b="1" dirty="0">
              <a:solidFill>
                <a:schemeClr val="dk1"/>
              </a:solidFill>
            </a:endParaRPr>
          </a:p>
          <a:p>
            <a:pPr>
              <a:lnSpc>
                <a:spcPts val="2880"/>
              </a:lnSpc>
              <a:buClr>
                <a:schemeClr val="dk1"/>
              </a:buClr>
            </a:pPr>
            <a:r>
              <a:rPr lang="en-US" sz="2400" b="1" i="1" dirty="0">
                <a:solidFill>
                  <a:schemeClr val="dk1"/>
                </a:solidFill>
              </a:rPr>
              <a:t>Candidates:</a:t>
            </a:r>
            <a:r>
              <a:rPr lang="en-US" sz="2400" dirty="0">
                <a:solidFill>
                  <a:schemeClr val="dk1"/>
                </a:solidFill>
              </a:rPr>
              <a:t> </a:t>
            </a:r>
            <a:br>
              <a:rPr lang="en-US" sz="2400" dirty="0">
                <a:solidFill>
                  <a:schemeClr val="dk1"/>
                </a:solidFill>
              </a:rPr>
            </a:br>
            <a:r>
              <a:rPr lang="en-US" sz="2400" dirty="0">
                <a:solidFill>
                  <a:schemeClr val="dk1"/>
                </a:solidFill>
              </a:rPr>
              <a:t>	(A) </a:t>
            </a:r>
            <a:r>
              <a:rPr lang="en-US" sz="2400" dirty="0"/>
              <a:t>every night 	</a:t>
            </a:r>
            <a:r>
              <a:rPr lang="en-US" sz="2400" b="1" dirty="0">
                <a:solidFill>
                  <a:schemeClr val="dk1"/>
                </a:solidFill>
              </a:rPr>
              <a:t>(B) </a:t>
            </a:r>
            <a:r>
              <a:rPr lang="en-US" sz="2400" b="1" dirty="0"/>
              <a:t>once a year</a:t>
            </a:r>
            <a:r>
              <a:rPr lang="en-US" sz="2400" b="1" dirty="0">
                <a:solidFill>
                  <a:schemeClr val="dk1"/>
                </a:solidFill>
              </a:rPr>
              <a:t> </a:t>
            </a:r>
            <a:br>
              <a:rPr lang="en-US" sz="2400" b="1" dirty="0">
                <a:solidFill>
                  <a:schemeClr val="dk1"/>
                </a:solidFill>
              </a:rPr>
            </a:br>
            <a:r>
              <a:rPr lang="en-US" sz="2400" b="1" dirty="0">
                <a:solidFill>
                  <a:schemeClr val="dk1"/>
                </a:solidFill>
              </a:rPr>
              <a:t>	(C) </a:t>
            </a:r>
            <a:r>
              <a:rPr lang="en-US" sz="2400" b="1" dirty="0"/>
              <a:t>twice a year</a:t>
            </a:r>
            <a:r>
              <a:rPr lang="en-US" sz="2400" b="1" dirty="0">
                <a:solidFill>
                  <a:schemeClr val="dk1"/>
                </a:solidFill>
              </a:rPr>
              <a:t> 	</a:t>
            </a:r>
            <a:r>
              <a:rPr lang="en-US" sz="2400" dirty="0">
                <a:solidFill>
                  <a:schemeClr val="dk1"/>
                </a:solidFill>
              </a:rPr>
              <a:t>(D) </a:t>
            </a:r>
            <a:r>
              <a:rPr lang="en-US" sz="2400" dirty="0"/>
              <a:t>once a week</a:t>
            </a:r>
            <a:endParaRPr lang="en-US" sz="2400" dirty="0">
              <a:solidFill>
                <a:schemeClr val="dk1"/>
              </a:solidFill>
            </a:endParaRPr>
          </a:p>
        </p:txBody>
      </p:sp>
      <p:pic>
        <p:nvPicPr>
          <p:cNvPr id="1026" name="Picture 2" descr="mage result for tr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4196" y="4474829"/>
            <a:ext cx="1681843" cy="1681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8242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err="1"/>
              <a:t>TacoQA</a:t>
            </a:r>
            <a:r>
              <a:rPr lang="en-US" dirty="0"/>
              <a:t>: construction overview</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84</a:t>
            </a:fld>
            <a:endParaRPr lang="en-US" dirty="0"/>
          </a:p>
        </p:txBody>
      </p:sp>
      <p:sp>
        <p:nvSpPr>
          <p:cNvPr id="5" name="Google Shape;1470;p114"/>
          <p:cNvSpPr txBox="1">
            <a:spLocks/>
          </p:cNvSpPr>
          <p:nvPr/>
        </p:nvSpPr>
        <p:spPr>
          <a:xfrm>
            <a:off x="1523227" y="5241615"/>
            <a:ext cx="2401570" cy="541758"/>
          </a:xfrm>
          <a:prstGeom prst="rect">
            <a:avLst/>
          </a:prstGeom>
        </p:spPr>
        <p:txBody>
          <a:bodyPr spcFirstLastPara="1" vert="horz" wrap="square" lIns="91425" tIns="45700" rIns="91425" bIns="45700" rtlCol="0" anchor="t" anchorCtr="0">
            <a:noAutofit/>
          </a:bodyPr>
          <a:lstStyle>
            <a:defPPr>
              <a:defRPr lang="en-US"/>
            </a:defPPr>
            <a:lvl1pPr marL="0" algn="r" defTabSz="914400" rtl="0" eaLnBrk="1" latinLnBrk="0" hangingPunct="1">
              <a:defRPr sz="1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Clr>
                <a:srgbClr val="000000"/>
              </a:buClr>
            </a:pPr>
            <a:fld id="{00000000-1234-1234-1234-123412341234}" type="slidenum">
              <a:rPr lang="is-IS" smtClean="0"/>
              <a:pPr algn="l">
                <a:buClr>
                  <a:srgbClr val="000000"/>
                </a:buClr>
              </a:pPr>
              <a:t>84</a:t>
            </a:fld>
            <a:endParaRPr lang="is-IS"/>
          </a:p>
        </p:txBody>
      </p:sp>
      <p:sp>
        <p:nvSpPr>
          <p:cNvPr id="6" name="Google Shape;1471;p114"/>
          <p:cNvSpPr/>
          <p:nvPr/>
        </p:nvSpPr>
        <p:spPr>
          <a:xfrm>
            <a:off x="419100" y="1688479"/>
            <a:ext cx="11353800" cy="4458732"/>
          </a:xfrm>
          <a:prstGeom prst="rect">
            <a:avLst/>
          </a:prstGeom>
          <a:solidFill>
            <a:srgbClr val="DCE6F2"/>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7" name="Google Shape;1472;p114"/>
          <p:cNvSpPr/>
          <p:nvPr/>
        </p:nvSpPr>
        <p:spPr>
          <a:xfrm>
            <a:off x="268086" y="4368477"/>
            <a:ext cx="2583342" cy="1427523"/>
          </a:xfrm>
          <a:prstGeom prst="cloudCallout">
            <a:avLst>
              <a:gd name="adj1" fmla="val -13591"/>
              <a:gd name="adj2" fmla="val -23433"/>
            </a:avLst>
          </a:prstGeom>
          <a:gradFill>
            <a:gsLst>
              <a:gs pos="0">
                <a:srgbClr val="DAFEA4"/>
              </a:gs>
              <a:gs pos="35000">
                <a:srgbClr val="E3FEBF"/>
              </a:gs>
              <a:gs pos="100000">
                <a:srgbClr val="F4FEE6"/>
              </a:gs>
            </a:gsLst>
            <a:lin ang="16200038" scaled="0"/>
          </a:gradFill>
          <a:ln w="9525" cap="flat" cmpd="sng">
            <a:solidFill>
              <a:srgbClr val="97B853"/>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0" tIns="0" rIns="0" bIns="0" anchor="ctr" anchorCtr="0">
            <a:noAutofit/>
          </a:bodyPr>
          <a:lstStyle/>
          <a:p>
            <a:pPr algn="ctr"/>
            <a:r>
              <a:rPr lang="en-US" sz="2000" b="1" dirty="0">
                <a:solidFill>
                  <a:schemeClr val="dk1"/>
                </a:solidFill>
                <a:latin typeface="Calibri"/>
                <a:ea typeface="Calibri"/>
                <a:cs typeface="Calibri"/>
                <a:sym typeface="Calibri"/>
              </a:rPr>
              <a:t>Define the task and the desired questions </a:t>
            </a:r>
            <a:endParaRPr sz="2000" b="1" dirty="0">
              <a:solidFill>
                <a:schemeClr val="dk1"/>
              </a:solidFill>
              <a:latin typeface="Calibri"/>
              <a:ea typeface="Calibri"/>
              <a:cs typeface="Calibri"/>
              <a:sym typeface="Calibri"/>
            </a:endParaRPr>
          </a:p>
        </p:txBody>
      </p:sp>
      <p:pic>
        <p:nvPicPr>
          <p:cNvPr id="12" name="Google Shape;1477;p114"/>
          <p:cNvPicPr preferRelativeResize="0"/>
          <p:nvPr/>
        </p:nvPicPr>
        <p:blipFill rotWithShape="1">
          <a:blip r:embed="rId3">
            <a:alphaModFix/>
          </a:blip>
          <a:srcRect/>
          <a:stretch/>
        </p:blipFill>
        <p:spPr>
          <a:xfrm>
            <a:off x="1815806" y="1919777"/>
            <a:ext cx="1766603" cy="869394"/>
          </a:xfrm>
          <a:prstGeom prst="rect">
            <a:avLst/>
          </a:prstGeom>
          <a:noFill/>
          <a:ln>
            <a:noFill/>
          </a:ln>
        </p:spPr>
      </p:pic>
      <p:sp>
        <p:nvSpPr>
          <p:cNvPr id="15" name="Google Shape;1480;p114"/>
          <p:cNvSpPr txBox="1"/>
          <p:nvPr/>
        </p:nvSpPr>
        <p:spPr>
          <a:xfrm>
            <a:off x="1454761" y="2819058"/>
            <a:ext cx="2488691" cy="665334"/>
          </a:xfrm>
          <a:prstGeom prst="rect">
            <a:avLst/>
          </a:prstGeom>
          <a:noFill/>
          <a:ln>
            <a:noFill/>
          </a:ln>
        </p:spPr>
        <p:txBody>
          <a:bodyPr spcFirstLastPara="1" wrap="square" lIns="91425" tIns="45700" rIns="91425" bIns="45700" anchor="t" anchorCtr="0">
            <a:noAutofit/>
          </a:bodyPr>
          <a:lstStyle/>
          <a:p>
            <a:pPr algn="ctr"/>
            <a:r>
              <a:rPr lang="en-US" sz="1600" b="1" dirty="0">
                <a:solidFill>
                  <a:schemeClr val="dk1"/>
                </a:solidFill>
                <a:latin typeface="Calibri"/>
                <a:ea typeface="Calibri"/>
                <a:cs typeface="Calibri"/>
                <a:sym typeface="Calibri"/>
              </a:rPr>
              <a:t>Find the qualified annotators</a:t>
            </a:r>
            <a:endParaRPr sz="1600" b="1" dirty="0">
              <a:solidFill>
                <a:schemeClr val="dk1"/>
              </a:solidFill>
              <a:latin typeface="Calibri"/>
              <a:ea typeface="Calibri"/>
              <a:cs typeface="Calibri"/>
              <a:sym typeface="Calibri"/>
            </a:endParaRPr>
          </a:p>
        </p:txBody>
      </p:sp>
      <p:sp>
        <p:nvSpPr>
          <p:cNvPr id="16" name="Google Shape;1481;p114"/>
          <p:cNvSpPr/>
          <p:nvPr/>
        </p:nvSpPr>
        <p:spPr>
          <a:xfrm rot="13401544">
            <a:off x="1650573" y="3383890"/>
            <a:ext cx="343419" cy="717564"/>
          </a:xfrm>
          <a:prstGeom prst="downArrow">
            <a:avLst>
              <a:gd name="adj1" fmla="val 50000"/>
              <a:gd name="adj2" fmla="val 50000"/>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17" name="Google Shape;1482;p114"/>
          <p:cNvSpPr/>
          <p:nvPr/>
        </p:nvSpPr>
        <p:spPr>
          <a:xfrm rot="19378074" flipH="1">
            <a:off x="3557225" y="3442632"/>
            <a:ext cx="343303" cy="659375"/>
          </a:xfrm>
          <a:prstGeom prst="downArrow">
            <a:avLst>
              <a:gd name="adj1" fmla="val 50000"/>
              <a:gd name="adj2" fmla="val 50000"/>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18" name="Google Shape;1483;p114"/>
          <p:cNvSpPr/>
          <p:nvPr/>
        </p:nvSpPr>
        <p:spPr>
          <a:xfrm rot="13114176" flipH="1">
            <a:off x="5743673" y="3396656"/>
            <a:ext cx="343303" cy="681054"/>
          </a:xfrm>
          <a:prstGeom prst="downArrow">
            <a:avLst>
              <a:gd name="adj1" fmla="val 50000"/>
              <a:gd name="adj2" fmla="val 50000"/>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19" name="Google Shape;1484;p114"/>
          <p:cNvSpPr/>
          <p:nvPr/>
        </p:nvSpPr>
        <p:spPr>
          <a:xfrm rot="19105994">
            <a:off x="7581483" y="3445021"/>
            <a:ext cx="343446" cy="666506"/>
          </a:xfrm>
          <a:prstGeom prst="downArrow">
            <a:avLst>
              <a:gd name="adj1" fmla="val 50000"/>
              <a:gd name="adj2" fmla="val 50000"/>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grpSp>
        <p:nvGrpSpPr>
          <p:cNvPr id="8" name="Group 7">
            <a:extLst>
              <a:ext uri="{FF2B5EF4-FFF2-40B4-BE49-F238E27FC236}">
                <a16:creationId xmlns:a16="http://schemas.microsoft.com/office/drawing/2014/main" id="{CA93EA2D-D8AB-124E-ABC2-954FFA8282C5}"/>
              </a:ext>
            </a:extLst>
          </p:cNvPr>
          <p:cNvGrpSpPr/>
          <p:nvPr/>
        </p:nvGrpSpPr>
        <p:grpSpPr>
          <a:xfrm>
            <a:off x="5350917" y="2044583"/>
            <a:ext cx="2802083" cy="980186"/>
            <a:chOff x="4883879" y="1884993"/>
            <a:chExt cx="2802083" cy="980186"/>
          </a:xfrm>
        </p:grpSpPr>
        <p:sp>
          <p:nvSpPr>
            <p:cNvPr id="10" name="Google Shape;1475;p114"/>
            <p:cNvSpPr txBox="1"/>
            <p:nvPr/>
          </p:nvSpPr>
          <p:spPr>
            <a:xfrm>
              <a:off x="5764503" y="1966929"/>
              <a:ext cx="1921459" cy="898250"/>
            </a:xfrm>
            <a:prstGeom prst="rect">
              <a:avLst/>
            </a:prstGeom>
            <a:noFill/>
            <a:ln>
              <a:noFill/>
            </a:ln>
          </p:spPr>
          <p:txBody>
            <a:bodyPr spcFirstLastPara="1" wrap="square" lIns="91425" tIns="45700" rIns="91425" bIns="45700" anchor="t" anchorCtr="0">
              <a:noAutofit/>
            </a:bodyPr>
            <a:lstStyle/>
            <a:p>
              <a:r>
                <a:rPr lang="en-US" sz="1600" b="1" dirty="0">
                  <a:solidFill>
                    <a:schemeClr val="dk1"/>
                  </a:solidFill>
                  <a:latin typeface="Calibri"/>
                  <a:ea typeface="Calibri"/>
                  <a:cs typeface="Calibri"/>
                  <a:sym typeface="Calibri"/>
                </a:rPr>
                <a:t>Verify the question quality and their temporal category</a:t>
              </a:r>
              <a:endParaRPr sz="1600" b="1" dirty="0">
                <a:solidFill>
                  <a:schemeClr val="dk1"/>
                </a:solidFill>
                <a:latin typeface="Calibri"/>
                <a:ea typeface="Calibri"/>
                <a:cs typeface="Calibri"/>
                <a:sym typeface="Calibri"/>
              </a:endParaRPr>
            </a:p>
          </p:txBody>
        </p:sp>
        <p:pic>
          <p:nvPicPr>
            <p:cNvPr id="6148" name="Picture 4" desc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r="11639" b="13658"/>
            <a:stretch/>
          </p:blipFill>
          <p:spPr bwMode="auto">
            <a:xfrm>
              <a:off x="4883879" y="1884993"/>
              <a:ext cx="915349" cy="894434"/>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Rectangle 21"/>
          <p:cNvSpPr/>
          <p:nvPr/>
        </p:nvSpPr>
        <p:spPr>
          <a:xfrm>
            <a:off x="3116744" y="5121524"/>
            <a:ext cx="3879588" cy="830997"/>
          </a:xfrm>
          <a:prstGeom prst="rect">
            <a:avLst/>
          </a:prstGeom>
          <a:solidFill>
            <a:schemeClr val="bg1">
              <a:lumMod val="95000"/>
            </a:schemeClr>
          </a:solidFill>
        </p:spPr>
        <p:txBody>
          <a:bodyPr wrap="none">
            <a:spAutoFit/>
          </a:bodyPr>
          <a:lstStyle/>
          <a:p>
            <a:pPr>
              <a:buClr>
                <a:schemeClr val="dk1"/>
              </a:buClr>
            </a:pPr>
            <a:r>
              <a:rPr lang="en-US" b="1" i="1" dirty="0"/>
              <a:t>Q: </a:t>
            </a:r>
            <a:r>
              <a:rPr lang="en-US" sz="2400" dirty="0">
                <a:latin typeface="Libian TC" panose="02010600040101010101" pitchFamily="2" charset="-120"/>
                <a:ea typeface="Libian TC" panose="02010600040101010101" pitchFamily="2" charset="-120"/>
                <a:cs typeface="MV Boli" panose="020F0502020204030204" pitchFamily="34" charset="0"/>
              </a:rPr>
              <a:t>How often do they go on trips? </a:t>
            </a:r>
          </a:p>
          <a:p>
            <a:pPr>
              <a:buClr>
                <a:schemeClr val="dk1"/>
              </a:buClr>
            </a:pPr>
            <a:r>
              <a:rPr lang="en-US" b="1" i="1" dirty="0"/>
              <a:t>A: </a:t>
            </a:r>
            <a:r>
              <a:rPr lang="en-US" sz="2400" dirty="0">
                <a:latin typeface="Libian TC" panose="02010600040101010101" pitchFamily="2" charset="-120"/>
                <a:ea typeface="Libian TC" panose="02010600040101010101" pitchFamily="2" charset="-120"/>
                <a:cs typeface="MV Boli" panose="020F0502020204030204" pitchFamily="34" charset="0"/>
              </a:rPr>
              <a:t>Once a year</a:t>
            </a:r>
          </a:p>
        </p:txBody>
      </p:sp>
      <p:sp>
        <p:nvSpPr>
          <p:cNvPr id="26" name="Google Shape;1484;p114"/>
          <p:cNvSpPr/>
          <p:nvPr/>
        </p:nvSpPr>
        <p:spPr>
          <a:xfrm rot="13124971">
            <a:off x="10040063" y="3432336"/>
            <a:ext cx="343446" cy="628885"/>
          </a:xfrm>
          <a:prstGeom prst="downArrow">
            <a:avLst>
              <a:gd name="adj1" fmla="val 50000"/>
              <a:gd name="adj2" fmla="val 50000"/>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grpSp>
        <p:nvGrpSpPr>
          <p:cNvPr id="11" name="Group 10">
            <a:extLst>
              <a:ext uri="{FF2B5EF4-FFF2-40B4-BE49-F238E27FC236}">
                <a16:creationId xmlns:a16="http://schemas.microsoft.com/office/drawing/2014/main" id="{D4453AE2-22B8-7E4D-A491-0AEB78F4F9CF}"/>
              </a:ext>
            </a:extLst>
          </p:cNvPr>
          <p:cNvGrpSpPr/>
          <p:nvPr/>
        </p:nvGrpSpPr>
        <p:grpSpPr>
          <a:xfrm>
            <a:off x="8068903" y="3795704"/>
            <a:ext cx="1972874" cy="2308891"/>
            <a:chOff x="7642885" y="3657740"/>
            <a:chExt cx="1972874" cy="2308891"/>
          </a:xfrm>
        </p:grpSpPr>
        <p:sp>
          <p:nvSpPr>
            <p:cNvPr id="25" name="Google Shape;1479;p114"/>
            <p:cNvSpPr txBox="1"/>
            <p:nvPr/>
          </p:nvSpPr>
          <p:spPr>
            <a:xfrm>
              <a:off x="7739131" y="3657740"/>
              <a:ext cx="1727298" cy="945601"/>
            </a:xfrm>
            <a:prstGeom prst="rect">
              <a:avLst/>
            </a:prstGeom>
            <a:noFill/>
            <a:ln>
              <a:noFill/>
            </a:ln>
          </p:spPr>
          <p:txBody>
            <a:bodyPr spcFirstLastPara="1" wrap="square" lIns="91425" tIns="45700" rIns="91425" bIns="45700" anchor="t" anchorCtr="0">
              <a:noAutofit/>
            </a:bodyPr>
            <a:lstStyle/>
            <a:p>
              <a:pPr algn="ctr"/>
              <a:r>
                <a:rPr lang="en-US" sz="1600" b="1" dirty="0">
                  <a:solidFill>
                    <a:schemeClr val="dk1"/>
                  </a:solidFill>
                  <a:latin typeface="Calibri"/>
                  <a:ea typeface="Calibri"/>
                  <a:cs typeface="Calibri"/>
                  <a:sym typeface="Calibri"/>
                </a:rPr>
                <a:t>Candidate answer expansion</a:t>
              </a:r>
              <a:endParaRPr sz="1600" b="1" dirty="0">
                <a:solidFill>
                  <a:schemeClr val="dk1"/>
                </a:solidFill>
                <a:latin typeface="Calibri"/>
                <a:ea typeface="Calibri"/>
                <a:cs typeface="Calibri"/>
                <a:sym typeface="Calibri"/>
              </a:endParaRPr>
            </a:p>
          </p:txBody>
        </p:sp>
        <p:sp>
          <p:nvSpPr>
            <p:cNvPr id="27" name="Rectangle 26"/>
            <p:cNvSpPr/>
            <p:nvPr/>
          </p:nvSpPr>
          <p:spPr>
            <a:xfrm>
              <a:off x="7642885" y="4258471"/>
              <a:ext cx="1972874" cy="1708160"/>
            </a:xfrm>
            <a:prstGeom prst="rect">
              <a:avLst/>
            </a:prstGeom>
            <a:solidFill>
              <a:schemeClr val="bg1">
                <a:lumMod val="95000"/>
              </a:schemeClr>
            </a:solidFill>
          </p:spPr>
          <p:txBody>
            <a:bodyPr wrap="square">
              <a:spAutoFit/>
            </a:bodyPr>
            <a:lstStyle/>
            <a:p>
              <a:pPr algn="ctr">
                <a:buClr>
                  <a:schemeClr val="dk1"/>
                </a:buClr>
              </a:pPr>
              <a:r>
                <a:rPr lang="en-US" sz="2100" dirty="0">
                  <a:latin typeface="Libian TC" panose="02010600040101010101" pitchFamily="2" charset="-120"/>
                  <a:ea typeface="Libian TC" panose="02010600040101010101" pitchFamily="2" charset="-120"/>
                  <a:cs typeface="Lucida Handwriting" charset="0"/>
                </a:rPr>
                <a:t>Once a month</a:t>
              </a:r>
            </a:p>
            <a:p>
              <a:pPr algn="ctr">
                <a:buClr>
                  <a:schemeClr val="dk1"/>
                </a:buClr>
              </a:pPr>
              <a:r>
                <a:rPr lang="en-US" sz="2100" dirty="0">
                  <a:latin typeface="Libian TC" panose="02010600040101010101" pitchFamily="2" charset="-120"/>
                  <a:ea typeface="Libian TC" panose="02010600040101010101" pitchFamily="2" charset="-120"/>
                  <a:cs typeface="Lucida Handwriting" charset="0"/>
                </a:rPr>
                <a:t>Once a decade</a:t>
              </a:r>
            </a:p>
            <a:p>
              <a:pPr algn="ctr">
                <a:buClr>
                  <a:schemeClr val="dk1"/>
                </a:buClr>
              </a:pPr>
              <a:r>
                <a:rPr lang="en-US" sz="2100" dirty="0">
                  <a:latin typeface="Libian TC" panose="02010600040101010101" pitchFamily="2" charset="-120"/>
                  <a:ea typeface="Libian TC" panose="02010600040101010101" pitchFamily="2" charset="-120"/>
                  <a:cs typeface="Lucida Handwriting" charset="0"/>
                </a:rPr>
                <a:t>Twice a year</a:t>
              </a:r>
            </a:p>
            <a:p>
              <a:pPr algn="ctr">
                <a:buClr>
                  <a:schemeClr val="dk1"/>
                </a:buClr>
              </a:pPr>
              <a:r>
                <a:rPr lang="en-US" sz="2100" dirty="0">
                  <a:latin typeface="Libian TC" panose="02010600040101010101" pitchFamily="2" charset="-120"/>
                  <a:ea typeface="Libian TC" panose="02010600040101010101" pitchFamily="2" charset="-120"/>
                  <a:cs typeface="Lucida Handwriting" charset="0"/>
                </a:rPr>
                <a:t>Never</a:t>
              </a:r>
            </a:p>
            <a:p>
              <a:pPr algn="ctr">
                <a:buClr>
                  <a:schemeClr val="dk1"/>
                </a:buClr>
              </a:pPr>
              <a:r>
                <a:rPr lang="en-US" sz="2100" dirty="0">
                  <a:latin typeface="Libian TC" panose="02010600040101010101" pitchFamily="2" charset="-120"/>
                  <a:ea typeface="Libian TC" panose="02010600040101010101" pitchFamily="2" charset="-120"/>
                  <a:cs typeface="Lucida Handwriting" charset="0"/>
                </a:rPr>
                <a:t>Rarely</a:t>
              </a:r>
            </a:p>
          </p:txBody>
        </p:sp>
      </p:grpSp>
      <p:grpSp>
        <p:nvGrpSpPr>
          <p:cNvPr id="9" name="Group 8">
            <a:extLst>
              <a:ext uri="{FF2B5EF4-FFF2-40B4-BE49-F238E27FC236}">
                <a16:creationId xmlns:a16="http://schemas.microsoft.com/office/drawing/2014/main" id="{D20B6A05-5191-3744-A914-C2CE43988452}"/>
              </a:ext>
            </a:extLst>
          </p:cNvPr>
          <p:cNvGrpSpPr/>
          <p:nvPr/>
        </p:nvGrpSpPr>
        <p:grpSpPr>
          <a:xfrm>
            <a:off x="3729212" y="4248688"/>
            <a:ext cx="2925718" cy="762619"/>
            <a:chOff x="3572048" y="4191537"/>
            <a:chExt cx="2925718" cy="762619"/>
          </a:xfrm>
        </p:grpSpPr>
        <p:sp>
          <p:nvSpPr>
            <p:cNvPr id="21" name="Google Shape;1486;p114"/>
            <p:cNvSpPr txBox="1"/>
            <p:nvPr/>
          </p:nvSpPr>
          <p:spPr>
            <a:xfrm>
              <a:off x="3572048" y="4191537"/>
              <a:ext cx="2329749" cy="665334"/>
            </a:xfrm>
            <a:prstGeom prst="rect">
              <a:avLst/>
            </a:prstGeom>
            <a:noFill/>
            <a:ln>
              <a:noFill/>
            </a:ln>
          </p:spPr>
          <p:txBody>
            <a:bodyPr spcFirstLastPara="1" wrap="square" lIns="91425" tIns="45700" rIns="91425" bIns="45700" anchor="t" anchorCtr="0">
              <a:noAutofit/>
            </a:bodyPr>
            <a:lstStyle/>
            <a:p>
              <a:pPr algn="ctr"/>
              <a:r>
                <a:rPr lang="en-US" sz="1600" b="1" dirty="0">
                  <a:solidFill>
                    <a:schemeClr val="dk1"/>
                  </a:solidFill>
                  <a:latin typeface="Calibri"/>
                  <a:ea typeface="Calibri"/>
                  <a:cs typeface="Calibri"/>
                  <a:sym typeface="Calibri"/>
                </a:rPr>
                <a:t>Generate questions, given scenarios, for each temporal phenomena</a:t>
              </a:r>
              <a:endParaRPr sz="1600" b="1" dirty="0">
                <a:solidFill>
                  <a:schemeClr val="dk1"/>
                </a:solidFill>
                <a:latin typeface="Calibri"/>
                <a:ea typeface="Calibri"/>
                <a:cs typeface="Calibri"/>
                <a:sym typeface="Calibri"/>
              </a:endParaRPr>
            </a:p>
          </p:txBody>
        </p:sp>
        <p:pic>
          <p:nvPicPr>
            <p:cNvPr id="6156" name="Picture 12" descr="mage result for hand write p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8389" y="4435721"/>
              <a:ext cx="659377" cy="5184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57910ACF-E9CE-FB4B-8BC5-CC62168881AB}"/>
              </a:ext>
            </a:extLst>
          </p:cNvPr>
          <p:cNvGrpSpPr/>
          <p:nvPr/>
        </p:nvGrpSpPr>
        <p:grpSpPr>
          <a:xfrm>
            <a:off x="9432412" y="2030773"/>
            <a:ext cx="2126610" cy="894434"/>
            <a:chOff x="9337561" y="1966929"/>
            <a:chExt cx="2126610" cy="894434"/>
          </a:xfrm>
        </p:grpSpPr>
        <p:sp>
          <p:nvSpPr>
            <p:cNvPr id="14" name="Google Shape;1479;p114"/>
            <p:cNvSpPr txBox="1"/>
            <p:nvPr/>
          </p:nvSpPr>
          <p:spPr>
            <a:xfrm>
              <a:off x="10097409" y="2172450"/>
              <a:ext cx="1366762" cy="452968"/>
            </a:xfrm>
            <a:prstGeom prst="rect">
              <a:avLst/>
            </a:prstGeom>
            <a:noFill/>
            <a:ln>
              <a:noFill/>
            </a:ln>
          </p:spPr>
          <p:txBody>
            <a:bodyPr spcFirstLastPara="1" wrap="square" lIns="91425" tIns="45700" rIns="91425" bIns="45700" anchor="t" anchorCtr="0">
              <a:noAutofit/>
            </a:bodyPr>
            <a:lstStyle/>
            <a:p>
              <a:pPr algn="ctr"/>
              <a:r>
                <a:rPr lang="en-US" sz="1600" b="1" dirty="0">
                  <a:solidFill>
                    <a:schemeClr val="dk1"/>
                  </a:solidFill>
                  <a:latin typeface="Calibri"/>
                  <a:ea typeface="Calibri"/>
                  <a:cs typeface="Calibri"/>
                  <a:sym typeface="Calibri"/>
                </a:rPr>
                <a:t>Answer verification</a:t>
              </a:r>
              <a:endParaRPr sz="1600" b="1" dirty="0">
                <a:solidFill>
                  <a:schemeClr val="dk1"/>
                </a:solidFill>
                <a:latin typeface="Calibri"/>
                <a:ea typeface="Calibri"/>
                <a:cs typeface="Calibri"/>
                <a:sym typeface="Calibri"/>
              </a:endParaRPr>
            </a:p>
          </p:txBody>
        </p:sp>
        <p:pic>
          <p:nvPicPr>
            <p:cNvPr id="32" name="Picture 4" desc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r="11639" b="13658"/>
            <a:stretch/>
          </p:blipFill>
          <p:spPr bwMode="auto">
            <a:xfrm>
              <a:off x="9337561" y="1966929"/>
              <a:ext cx="915349" cy="8944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2181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2" grpId="0" animBg="1"/>
      <p:bldP spid="2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 Experimental results </a:t>
            </a:r>
            <a:r>
              <a:rPr lang="en-US" sz="2800" dirty="0">
                <a:latin typeface="Futura Medium" charset="0"/>
                <a:ea typeface="Futura Medium" charset="0"/>
                <a:cs typeface="Futura Medium" charset="0"/>
              </a:rPr>
              <a:t>[Z</a:t>
            </a:r>
            <a:r>
              <a:rPr lang="en-US" sz="2800" b="1" dirty="0">
                <a:solidFill>
                  <a:srgbClr val="0070C0"/>
                </a:solidFill>
                <a:latin typeface="Futura Medium" charset="0"/>
                <a:ea typeface="Futura Medium" charset="0"/>
                <a:cs typeface="Futura Medium" charset="0"/>
              </a:rPr>
              <a:t>K</a:t>
            </a:r>
            <a:r>
              <a:rPr lang="en-US" sz="2800" dirty="0">
                <a:latin typeface="Futura Medium" charset="0"/>
                <a:ea typeface="Futura Medium" charset="0"/>
                <a:cs typeface="Futura Medium" charset="0"/>
              </a:rPr>
              <a:t>NR, under review]</a:t>
            </a:r>
            <a:endParaRPr lang="en-US" dirty="0"/>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1" t="8483" r="67505" b="22189"/>
          <a:stretch/>
        </p:blipFill>
        <p:spPr>
          <a:xfrm>
            <a:off x="3387179" y="1231122"/>
            <a:ext cx="3707558" cy="4447542"/>
          </a:xfrm>
        </p:spPr>
      </p:pic>
      <p:sp>
        <p:nvSpPr>
          <p:cNvPr id="4" name="Slide Number Placeholder 3"/>
          <p:cNvSpPr>
            <a:spLocks noGrp="1"/>
          </p:cNvSpPr>
          <p:nvPr>
            <p:ph type="sldNum" sz="quarter" idx="12"/>
          </p:nvPr>
        </p:nvSpPr>
        <p:spPr>
          <a:xfrm>
            <a:off x="8977118" y="6286330"/>
            <a:ext cx="2743200" cy="365125"/>
          </a:xfrm>
        </p:spPr>
        <p:txBody>
          <a:bodyPr/>
          <a:lstStyle/>
          <a:p>
            <a:fld id="{86B4B35C-345F-9846-8E6A-29269C850829}" type="slidenum">
              <a:rPr lang="en-US" smtClean="0"/>
              <a:pPr/>
              <a:t>85</a:t>
            </a:fld>
            <a:endParaRPr lang="en-US" dirty="0"/>
          </a:p>
        </p:txBody>
      </p:sp>
      <p:grpSp>
        <p:nvGrpSpPr>
          <p:cNvPr id="30" name="Group 29"/>
          <p:cNvGrpSpPr/>
          <p:nvPr/>
        </p:nvGrpSpPr>
        <p:grpSpPr>
          <a:xfrm>
            <a:off x="8324947" y="4842241"/>
            <a:ext cx="900118" cy="770716"/>
            <a:chOff x="10170040" y="3568879"/>
            <a:chExt cx="900118" cy="770716"/>
          </a:xfrm>
        </p:grpSpPr>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40598" t="80" r="51124" b="92228"/>
            <a:stretch/>
          </p:blipFill>
          <p:spPr>
            <a:xfrm>
              <a:off x="10170040" y="3568879"/>
              <a:ext cx="753163" cy="393522"/>
            </a:xfrm>
            <a:prstGeom prst="rect">
              <a:avLst/>
            </a:prstGeom>
          </p:spPr>
        </p:pic>
        <p:pic>
          <p:nvPicPr>
            <p:cNvPr id="2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49834" t="222" r="41970" b="91376"/>
            <a:stretch/>
          </p:blipFill>
          <p:spPr>
            <a:xfrm>
              <a:off x="10324487" y="3909822"/>
              <a:ext cx="745671" cy="429773"/>
            </a:xfrm>
            <a:prstGeom prst="rect">
              <a:avLst/>
            </a:prstGeom>
          </p:spPr>
        </p:pic>
      </p:grpSp>
      <p:pic>
        <p:nvPicPr>
          <p:cNvPr id="15" name="Content Placeholder 4">
            <a:extLst>
              <a:ext uri="{FF2B5EF4-FFF2-40B4-BE49-F238E27FC236}">
                <a16:creationId xmlns:a16="http://schemas.microsoft.com/office/drawing/2014/main" id="{4598F1A4-632C-584F-AA03-749DFA5F9341}"/>
              </a:ext>
            </a:extLst>
          </p:cNvPr>
          <p:cNvPicPr>
            <a:picLocks noChangeAspect="1"/>
          </p:cNvPicPr>
          <p:nvPr/>
        </p:nvPicPr>
        <p:blipFill rotWithShape="1">
          <a:blip r:embed="rId3">
            <a:extLst>
              <a:ext uri="{28A0092B-C50C-407E-A947-70E740481C1C}">
                <a14:useLocalDpi xmlns:a14="http://schemas.microsoft.com/office/drawing/2010/main" val="0"/>
              </a:ext>
            </a:extLst>
          </a:blip>
          <a:srcRect l="70493" t="8483" r="17318" b="22189"/>
          <a:stretch/>
        </p:blipFill>
        <p:spPr>
          <a:xfrm>
            <a:off x="6875486" y="1231121"/>
            <a:ext cx="1390684" cy="4447543"/>
          </a:xfrm>
          <a:prstGeom prst="rect">
            <a:avLst/>
          </a:prstGeom>
        </p:spPr>
      </p:pic>
      <p:sp>
        <p:nvSpPr>
          <p:cNvPr id="16" name="TextBox 15">
            <a:extLst>
              <a:ext uri="{FF2B5EF4-FFF2-40B4-BE49-F238E27FC236}">
                <a16:creationId xmlns:a16="http://schemas.microsoft.com/office/drawing/2014/main" id="{1917B6F4-A1EF-4546-943E-E63F97821D4A}"/>
              </a:ext>
            </a:extLst>
          </p:cNvPr>
          <p:cNvSpPr txBox="1"/>
          <p:nvPr/>
        </p:nvSpPr>
        <p:spPr>
          <a:xfrm>
            <a:off x="4640180" y="5612957"/>
            <a:ext cx="4022557" cy="338554"/>
          </a:xfrm>
          <a:prstGeom prst="rect">
            <a:avLst/>
          </a:prstGeom>
          <a:noFill/>
        </p:spPr>
        <p:txBody>
          <a:bodyPr wrap="square" rtlCol="0">
            <a:spAutoFit/>
          </a:bodyPr>
          <a:lstStyle/>
          <a:p>
            <a:r>
              <a:rPr lang="en-US" sz="1600" dirty="0"/>
              <a:t>Random	           ESIM	BERT</a:t>
            </a:r>
          </a:p>
        </p:txBody>
      </p:sp>
      <p:grpSp>
        <p:nvGrpSpPr>
          <p:cNvPr id="22" name="Group 21">
            <a:extLst>
              <a:ext uri="{FF2B5EF4-FFF2-40B4-BE49-F238E27FC236}">
                <a16:creationId xmlns:a16="http://schemas.microsoft.com/office/drawing/2014/main" id="{98EE4D6B-9D00-2148-AF4B-AD4835F6F337}"/>
              </a:ext>
            </a:extLst>
          </p:cNvPr>
          <p:cNvGrpSpPr/>
          <p:nvPr/>
        </p:nvGrpSpPr>
        <p:grpSpPr>
          <a:xfrm>
            <a:off x="3380304" y="1383175"/>
            <a:ext cx="4885866" cy="338554"/>
            <a:chOff x="3733228" y="1575679"/>
            <a:chExt cx="4885866" cy="338554"/>
          </a:xfrm>
        </p:grpSpPr>
        <p:sp>
          <p:nvSpPr>
            <p:cNvPr id="24" name="TextBox 23"/>
            <p:cNvSpPr txBox="1"/>
            <p:nvPr/>
          </p:nvSpPr>
          <p:spPr>
            <a:xfrm>
              <a:off x="3733228" y="1575679"/>
              <a:ext cx="1159292" cy="338554"/>
            </a:xfrm>
            <a:prstGeom prst="rect">
              <a:avLst/>
            </a:prstGeom>
            <a:noFill/>
          </p:spPr>
          <p:txBody>
            <a:bodyPr wrap="none" rtlCol="0">
              <a:spAutoFit/>
            </a:bodyPr>
            <a:lstStyle/>
            <a:p>
              <a:r>
                <a:rPr lang="en-US" sz="1600" dirty="0">
                  <a:solidFill>
                    <a:srgbClr val="4285F4"/>
                  </a:solidFill>
                </a:rPr>
                <a:t>Human (F1)</a:t>
              </a:r>
            </a:p>
          </p:txBody>
        </p:sp>
        <p:cxnSp>
          <p:nvCxnSpPr>
            <p:cNvPr id="7" name="Straight Connector 6"/>
            <p:cNvCxnSpPr>
              <a:cxnSpLocks/>
            </p:cNvCxnSpPr>
            <p:nvPr/>
          </p:nvCxnSpPr>
          <p:spPr>
            <a:xfrm flipH="1" flipV="1">
              <a:off x="3820315" y="1869305"/>
              <a:ext cx="4798779" cy="42954"/>
            </a:xfrm>
            <a:prstGeom prst="line">
              <a:avLst/>
            </a:prstGeom>
            <a:ln w="38100">
              <a:solidFill>
                <a:srgbClr val="4285F4"/>
              </a:solidFill>
              <a:prstDash val="dash"/>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D3B3FAD-3CE2-B54E-9147-E85638A78D57}"/>
              </a:ext>
            </a:extLst>
          </p:cNvPr>
          <p:cNvGrpSpPr/>
          <p:nvPr/>
        </p:nvGrpSpPr>
        <p:grpSpPr>
          <a:xfrm>
            <a:off x="3396346" y="1946942"/>
            <a:ext cx="4869824" cy="338554"/>
            <a:chOff x="3749270" y="2027152"/>
            <a:chExt cx="4869824" cy="338554"/>
          </a:xfrm>
        </p:grpSpPr>
        <p:sp>
          <p:nvSpPr>
            <p:cNvPr id="23" name="TextBox 22"/>
            <p:cNvSpPr txBox="1"/>
            <p:nvPr/>
          </p:nvSpPr>
          <p:spPr>
            <a:xfrm>
              <a:off x="3749270" y="2027152"/>
              <a:ext cx="1236236" cy="338554"/>
            </a:xfrm>
            <a:prstGeom prst="rect">
              <a:avLst/>
            </a:prstGeom>
            <a:noFill/>
          </p:spPr>
          <p:txBody>
            <a:bodyPr wrap="none" rtlCol="0">
              <a:spAutoFit/>
            </a:bodyPr>
            <a:lstStyle/>
            <a:p>
              <a:r>
                <a:rPr lang="en-US" sz="1600" dirty="0">
                  <a:solidFill>
                    <a:srgbClr val="DB4437"/>
                  </a:solidFill>
                </a:rPr>
                <a:t>Human (EM)</a:t>
              </a:r>
            </a:p>
          </p:txBody>
        </p:sp>
        <p:cxnSp>
          <p:nvCxnSpPr>
            <p:cNvPr id="9" name="Straight Connector 8"/>
            <p:cNvCxnSpPr>
              <a:cxnSpLocks/>
            </p:cNvCxnSpPr>
            <p:nvPr/>
          </p:nvCxnSpPr>
          <p:spPr>
            <a:xfrm flipH="1" flipV="1">
              <a:off x="3836357" y="2322752"/>
              <a:ext cx="4782737" cy="42954"/>
            </a:xfrm>
            <a:prstGeom prst="line">
              <a:avLst/>
            </a:prstGeom>
            <a:ln w="38100">
              <a:solidFill>
                <a:srgbClr val="DB4437"/>
              </a:solidFill>
              <a:prstDash val="dash"/>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66A1A6EA-7483-2F46-BA07-E0D7C2E5B9ED}"/>
              </a:ext>
            </a:extLst>
          </p:cNvPr>
          <p:cNvCxnSpPr>
            <a:cxnSpLocks/>
          </p:cNvCxnSpPr>
          <p:nvPr/>
        </p:nvCxnSpPr>
        <p:spPr>
          <a:xfrm>
            <a:off x="7347286" y="1719755"/>
            <a:ext cx="0" cy="927194"/>
          </a:xfrm>
          <a:prstGeom prst="straightConnector1">
            <a:avLst/>
          </a:prstGeom>
          <a:ln w="34925">
            <a:solidFill>
              <a:srgbClr val="4285F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EC7CD92-B16C-5A42-B95F-C964F7565668}"/>
              </a:ext>
            </a:extLst>
          </p:cNvPr>
          <p:cNvCxnSpPr>
            <a:cxnSpLocks/>
          </p:cNvCxnSpPr>
          <p:nvPr/>
        </p:nvCxnSpPr>
        <p:spPr>
          <a:xfrm>
            <a:off x="7820528" y="2285496"/>
            <a:ext cx="0" cy="1654429"/>
          </a:xfrm>
          <a:prstGeom prst="straightConnector1">
            <a:avLst/>
          </a:prstGeom>
          <a:ln w="34925">
            <a:solidFill>
              <a:srgbClr val="DB4437"/>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Rounded Rectangular Callout 30">
            <a:extLst>
              <a:ext uri="{FF2B5EF4-FFF2-40B4-BE49-F238E27FC236}">
                <a16:creationId xmlns:a16="http://schemas.microsoft.com/office/drawing/2014/main" id="{8C31D749-30F9-E543-8840-14F8B5C43CDD}"/>
              </a:ext>
            </a:extLst>
          </p:cNvPr>
          <p:cNvSpPr/>
          <p:nvPr/>
        </p:nvSpPr>
        <p:spPr>
          <a:xfrm>
            <a:off x="7990975" y="5983738"/>
            <a:ext cx="4022557" cy="743205"/>
          </a:xfrm>
          <a:prstGeom prst="wedgeRoundRectCallout">
            <a:avLst>
              <a:gd name="adj1" fmla="val -57383"/>
              <a:gd name="adj2" fmla="val -53350"/>
              <a:gd name="adj3" fmla="val 16667"/>
            </a:avLst>
          </a:prstGeom>
          <a:solidFill>
            <a:schemeClr val="bg1">
              <a:lumMod val="85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atin typeface="Merriweather Sans" panose="02000503060000020004" pitchFamily="2" charset="77"/>
              </a:rPr>
              <a:t>Pre-trained contextualized model </a:t>
            </a:r>
          </a:p>
          <a:p>
            <a:pPr algn="ctr"/>
            <a:r>
              <a:rPr lang="en-US" dirty="0">
                <a:solidFill>
                  <a:schemeClr val="tx1">
                    <a:lumMod val="65000"/>
                    <a:lumOff val="35000"/>
                  </a:schemeClr>
                </a:solidFill>
              </a:rPr>
              <a:t>[Devlin et al, 2018] </a:t>
            </a:r>
          </a:p>
        </p:txBody>
      </p:sp>
      <p:sp>
        <p:nvSpPr>
          <p:cNvPr id="32" name="Rounded Rectangular Callout 31">
            <a:extLst>
              <a:ext uri="{FF2B5EF4-FFF2-40B4-BE49-F238E27FC236}">
                <a16:creationId xmlns:a16="http://schemas.microsoft.com/office/drawing/2014/main" id="{76F1042A-C48C-5549-A4E5-509C089E13B0}"/>
              </a:ext>
            </a:extLst>
          </p:cNvPr>
          <p:cNvSpPr/>
          <p:nvPr/>
        </p:nvSpPr>
        <p:spPr>
          <a:xfrm>
            <a:off x="2438401" y="6035193"/>
            <a:ext cx="3452395" cy="664388"/>
          </a:xfrm>
          <a:prstGeom prst="wedgeRoundRectCallout">
            <a:avLst>
              <a:gd name="adj1" fmla="val 62778"/>
              <a:gd name="adj2" fmla="val -62364"/>
              <a:gd name="adj3" fmla="val 16667"/>
            </a:avLst>
          </a:prstGeom>
          <a:solidFill>
            <a:schemeClr val="bg1">
              <a:lumMod val="85000"/>
            </a:schemeClr>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atin typeface="Merriweather Sans" panose="02000503060000020004" pitchFamily="2" charset="77"/>
              </a:rPr>
              <a:t>Supervised-learning (LSTM)</a:t>
            </a:r>
          </a:p>
          <a:p>
            <a:pPr algn="ctr"/>
            <a:r>
              <a:rPr lang="en-US" dirty="0">
                <a:solidFill>
                  <a:schemeClr val="tx1">
                    <a:lumMod val="65000"/>
                    <a:lumOff val="35000"/>
                  </a:schemeClr>
                </a:solidFill>
              </a:rPr>
              <a:t>[Chen et al, 2017]</a:t>
            </a:r>
          </a:p>
        </p:txBody>
      </p:sp>
    </p:spTree>
    <p:extLst>
      <p:ext uri="{BB962C8B-B14F-4D97-AF65-F5344CB8AC3E}">
        <p14:creationId xmlns:p14="http://schemas.microsoft.com/office/powerpoint/2010/main" val="373274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 Experimental results </a:t>
            </a:r>
            <a:r>
              <a:rPr lang="en-US" sz="2800" dirty="0">
                <a:latin typeface="Futura Medium" charset="0"/>
                <a:ea typeface="Futura Medium" charset="0"/>
                <a:cs typeface="Futura Medium" charset="0"/>
              </a:rPr>
              <a:t>[Z</a:t>
            </a:r>
            <a:r>
              <a:rPr lang="en-US" sz="2800" b="1" dirty="0">
                <a:solidFill>
                  <a:srgbClr val="0070C0"/>
                </a:solidFill>
                <a:latin typeface="Futura Medium" charset="0"/>
                <a:ea typeface="Futura Medium" charset="0"/>
                <a:cs typeface="Futura Medium" charset="0"/>
              </a:rPr>
              <a:t>K</a:t>
            </a:r>
            <a:r>
              <a:rPr lang="en-US" sz="2800" dirty="0">
                <a:latin typeface="Futura Medium" charset="0"/>
                <a:ea typeface="Futura Medium" charset="0"/>
                <a:cs typeface="Futura Medium" charset="0"/>
              </a:rPr>
              <a:t>NR, under review]</a:t>
            </a:r>
            <a:endParaRPr lang="en-US" dirty="0"/>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t="8483" r="17318" b="22189"/>
          <a:stretch/>
        </p:blipFill>
        <p:spPr>
          <a:xfrm>
            <a:off x="1484744" y="1957337"/>
            <a:ext cx="8385768" cy="3953606"/>
          </a:xfrm>
        </p:spPr>
      </p:pic>
      <p:sp>
        <p:nvSpPr>
          <p:cNvPr id="4" name="Slide Number Placeholder 3"/>
          <p:cNvSpPr>
            <a:spLocks noGrp="1"/>
          </p:cNvSpPr>
          <p:nvPr>
            <p:ph type="sldNum" sz="quarter" idx="12"/>
          </p:nvPr>
        </p:nvSpPr>
        <p:spPr/>
        <p:txBody>
          <a:bodyPr/>
          <a:lstStyle/>
          <a:p>
            <a:fld id="{86B4B35C-345F-9846-8E6A-29269C850829}" type="slidenum">
              <a:rPr lang="en-US" smtClean="0"/>
              <a:pPr/>
              <a:t>86</a:t>
            </a:fld>
            <a:endParaRPr lang="en-US" dirty="0"/>
          </a:p>
        </p:txBody>
      </p:sp>
      <p:cxnSp>
        <p:nvCxnSpPr>
          <p:cNvPr id="7" name="Straight Connector 6"/>
          <p:cNvCxnSpPr/>
          <p:nvPr/>
        </p:nvCxnSpPr>
        <p:spPr>
          <a:xfrm flipH="1">
            <a:off x="1959429" y="2394740"/>
            <a:ext cx="7911083" cy="0"/>
          </a:xfrm>
          <a:prstGeom prst="line">
            <a:avLst/>
          </a:prstGeom>
          <a:ln w="38100">
            <a:solidFill>
              <a:srgbClr val="4285F4"/>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1959429" y="2832143"/>
            <a:ext cx="7911083" cy="9027"/>
          </a:xfrm>
          <a:prstGeom prst="line">
            <a:avLst/>
          </a:prstGeom>
          <a:ln w="38100">
            <a:solidFill>
              <a:srgbClr val="DB4437"/>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872344" y="2536545"/>
            <a:ext cx="1236236" cy="338554"/>
          </a:xfrm>
          <a:prstGeom prst="rect">
            <a:avLst/>
          </a:prstGeom>
          <a:noFill/>
        </p:spPr>
        <p:txBody>
          <a:bodyPr wrap="none" rtlCol="0">
            <a:spAutoFit/>
          </a:bodyPr>
          <a:lstStyle/>
          <a:p>
            <a:r>
              <a:rPr lang="en-US" sz="1600" dirty="0">
                <a:solidFill>
                  <a:srgbClr val="DB4437"/>
                </a:solidFill>
              </a:rPr>
              <a:t>Human (EM)</a:t>
            </a:r>
          </a:p>
        </p:txBody>
      </p:sp>
      <p:sp>
        <p:nvSpPr>
          <p:cNvPr id="24" name="TextBox 23"/>
          <p:cNvSpPr txBox="1"/>
          <p:nvPr/>
        </p:nvSpPr>
        <p:spPr>
          <a:xfrm>
            <a:off x="1872344" y="2101114"/>
            <a:ext cx="1159292" cy="338554"/>
          </a:xfrm>
          <a:prstGeom prst="rect">
            <a:avLst/>
          </a:prstGeom>
          <a:noFill/>
        </p:spPr>
        <p:txBody>
          <a:bodyPr wrap="none" rtlCol="0">
            <a:spAutoFit/>
          </a:bodyPr>
          <a:lstStyle/>
          <a:p>
            <a:r>
              <a:rPr lang="en-US" sz="1600">
                <a:solidFill>
                  <a:srgbClr val="4285F4"/>
                </a:solidFill>
              </a:rPr>
              <a:t>Human (F1)</a:t>
            </a:r>
            <a:endParaRPr lang="en-US" sz="1600" dirty="0">
              <a:solidFill>
                <a:srgbClr val="4285F4"/>
              </a:solidFill>
            </a:endParaRPr>
          </a:p>
        </p:txBody>
      </p:sp>
      <p:sp>
        <p:nvSpPr>
          <p:cNvPr id="25" name="TextBox 24"/>
          <p:cNvSpPr txBox="1"/>
          <p:nvPr/>
        </p:nvSpPr>
        <p:spPr>
          <a:xfrm>
            <a:off x="2362204" y="5769426"/>
            <a:ext cx="7562738" cy="338554"/>
          </a:xfrm>
          <a:prstGeom prst="rect">
            <a:avLst/>
          </a:prstGeom>
          <a:noFill/>
        </p:spPr>
        <p:txBody>
          <a:bodyPr wrap="square" rtlCol="0">
            <a:spAutoFit/>
          </a:bodyPr>
          <a:lstStyle/>
          <a:p>
            <a:r>
              <a:rPr lang="en-US" sz="1600" dirty="0"/>
              <a:t>Random	           ESIM	BERT	          BERT	                 BERT	      BERT</a:t>
            </a:r>
          </a:p>
        </p:txBody>
      </p:sp>
      <p:sp>
        <p:nvSpPr>
          <p:cNvPr id="28" name="TextBox 27"/>
          <p:cNvSpPr txBox="1"/>
          <p:nvPr/>
        </p:nvSpPr>
        <p:spPr>
          <a:xfrm>
            <a:off x="4692239" y="5978226"/>
            <a:ext cx="5290453" cy="292388"/>
          </a:xfrm>
          <a:prstGeom prst="rect">
            <a:avLst/>
          </a:prstGeom>
          <a:noFill/>
        </p:spPr>
        <p:txBody>
          <a:bodyPr wrap="square" rtlCol="0">
            <a:spAutoFit/>
          </a:bodyPr>
          <a:lstStyle/>
          <a:p>
            <a:r>
              <a:rPr lang="en-US" sz="1300" dirty="0"/>
              <a:t>(</a:t>
            </a:r>
            <a:r>
              <a:rPr lang="en-US" sz="1300" dirty="0" err="1"/>
              <a:t>question+answer</a:t>
            </a:r>
            <a:r>
              <a:rPr lang="en-US" sz="1300" dirty="0"/>
              <a:t>)  (</a:t>
            </a:r>
            <a:r>
              <a:rPr lang="en-US" sz="1300" dirty="0" err="1"/>
              <a:t>paragraph+answer</a:t>
            </a:r>
            <a:r>
              <a:rPr lang="en-US" sz="1300" dirty="0"/>
              <a:t>)  (answer-only)</a:t>
            </a:r>
          </a:p>
        </p:txBody>
      </p:sp>
      <p:grpSp>
        <p:nvGrpSpPr>
          <p:cNvPr id="30" name="Group 29"/>
          <p:cNvGrpSpPr/>
          <p:nvPr/>
        </p:nvGrpSpPr>
        <p:grpSpPr>
          <a:xfrm>
            <a:off x="10170040" y="3568879"/>
            <a:ext cx="900118" cy="770716"/>
            <a:chOff x="10170040" y="3568879"/>
            <a:chExt cx="900118" cy="770716"/>
          </a:xfrm>
        </p:grpSpPr>
        <p:pic>
          <p:nvPicPr>
            <p:cNvPr id="10"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40598" t="80" r="51124" b="92228"/>
            <a:stretch/>
          </p:blipFill>
          <p:spPr>
            <a:xfrm>
              <a:off x="10170040" y="3568879"/>
              <a:ext cx="753163" cy="393522"/>
            </a:xfrm>
            <a:prstGeom prst="rect">
              <a:avLst/>
            </a:prstGeom>
          </p:spPr>
        </p:pic>
        <p:pic>
          <p:nvPicPr>
            <p:cNvPr id="29"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49834" t="222" r="41970" b="91376"/>
            <a:stretch/>
          </p:blipFill>
          <p:spPr>
            <a:xfrm>
              <a:off x="10324487" y="3909822"/>
              <a:ext cx="745671" cy="429773"/>
            </a:xfrm>
            <a:prstGeom prst="rect">
              <a:avLst/>
            </a:prstGeom>
          </p:spPr>
        </p:pic>
      </p:grpSp>
      <p:sp>
        <p:nvSpPr>
          <p:cNvPr id="3" name="Rectangle 2">
            <a:extLst>
              <a:ext uri="{FF2B5EF4-FFF2-40B4-BE49-F238E27FC236}">
                <a16:creationId xmlns:a16="http://schemas.microsoft.com/office/drawing/2014/main" id="{6C0C2766-04DA-CB42-AD4F-C2E9067448EB}"/>
              </a:ext>
            </a:extLst>
          </p:cNvPr>
          <p:cNvSpPr/>
          <p:nvPr/>
        </p:nvSpPr>
        <p:spPr>
          <a:xfrm>
            <a:off x="6916626" y="6279508"/>
            <a:ext cx="2204068" cy="369332"/>
          </a:xfrm>
          <a:prstGeom prst="rect">
            <a:avLst/>
          </a:prstGeom>
        </p:spPr>
        <p:txBody>
          <a:bodyPr wrap="square">
            <a:spAutoFit/>
          </a:bodyPr>
          <a:lstStyle/>
          <a:p>
            <a:pPr algn="ctr"/>
            <a:r>
              <a:rPr lang="en-US" dirty="0">
                <a:solidFill>
                  <a:schemeClr val="bg1">
                    <a:lumMod val="50000"/>
                  </a:schemeClr>
                </a:solidFill>
              </a:rPr>
              <a:t>[Devlin et al, 2018]</a:t>
            </a:r>
            <a:r>
              <a:rPr lang="en-US" dirty="0"/>
              <a:t> </a:t>
            </a:r>
          </a:p>
        </p:txBody>
      </p:sp>
    </p:spTree>
    <p:extLst>
      <p:ext uri="{BB962C8B-B14F-4D97-AF65-F5344CB8AC3E}">
        <p14:creationId xmlns:p14="http://schemas.microsoft.com/office/powerpoint/2010/main" val="3306155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 Experimental results </a:t>
            </a:r>
            <a:r>
              <a:rPr lang="en-US" sz="2800" dirty="0">
                <a:latin typeface="Futura Medium" charset="0"/>
                <a:ea typeface="Futura Medium" charset="0"/>
                <a:cs typeface="Futura Medium" charset="0"/>
              </a:rPr>
              <a:t>[Z</a:t>
            </a:r>
            <a:r>
              <a:rPr lang="en-US" sz="2800" b="1" dirty="0">
                <a:solidFill>
                  <a:srgbClr val="0070C0"/>
                </a:solidFill>
                <a:latin typeface="Futura Medium" charset="0"/>
                <a:ea typeface="Futura Medium" charset="0"/>
                <a:cs typeface="Futura Medium" charset="0"/>
              </a:rPr>
              <a:t>K</a:t>
            </a:r>
            <a:r>
              <a:rPr lang="en-US" sz="2800" dirty="0">
                <a:latin typeface="Futura Medium" charset="0"/>
                <a:ea typeface="Futura Medium" charset="0"/>
                <a:cs typeface="Futura Medium" charset="0"/>
              </a:rPr>
              <a:t>NR, under review]</a:t>
            </a:r>
            <a:endParaRPr lang="en-US" dirty="0"/>
          </a:p>
        </p:txBody>
      </p:sp>
      <p:sp>
        <p:nvSpPr>
          <p:cNvPr id="4" name="Slide Number Placeholder 3"/>
          <p:cNvSpPr>
            <a:spLocks noGrp="1"/>
          </p:cNvSpPr>
          <p:nvPr>
            <p:ph type="sldNum" sz="quarter" idx="12"/>
          </p:nvPr>
        </p:nvSpPr>
        <p:spPr/>
        <p:txBody>
          <a:bodyPr/>
          <a:lstStyle/>
          <a:p>
            <a:fld id="{2950F06C-DC55-49E8-966D-651E62CB7ADF}" type="slidenum">
              <a:rPr lang="en-US" smtClean="0"/>
              <a:pPr/>
              <a:t>87</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591" y="1699985"/>
            <a:ext cx="7912100" cy="4864100"/>
          </a:xfrm>
          <a:prstGeom prst="rect">
            <a:avLst/>
          </a:prstGeom>
        </p:spPr>
      </p:pic>
    </p:spTree>
    <p:custDataLst>
      <p:tags r:id="rId1"/>
    </p:custDataLst>
    <p:extLst>
      <p:ext uri="{BB962C8B-B14F-4D97-AF65-F5344CB8AC3E}">
        <p14:creationId xmlns:p14="http://schemas.microsoft.com/office/powerpoint/2010/main" val="185296487"/>
      </p:ext>
    </p:extLst>
  </p:cSld>
  <p:clrMapOvr>
    <a:masterClrMapping/>
  </p:clrMapOvr>
  <mc:AlternateContent xmlns:mc="http://schemas.openxmlformats.org/markup-compatibility/2006" xmlns:p14="http://schemas.microsoft.com/office/powerpoint/2010/main">
    <mc:Choice Requires="p14">
      <p:transition spd="slow" p14:dur="2000" advTm="31143"/>
    </mc:Choice>
    <mc:Fallback xmlns="">
      <p:transition spd="slow" advTm="31143"/>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The state of current systems</a:t>
            </a:r>
          </a:p>
        </p:txBody>
      </p:sp>
      <p:sp>
        <p:nvSpPr>
          <p:cNvPr id="3" name="Content Placeholder 2"/>
          <p:cNvSpPr>
            <a:spLocks noGrp="1"/>
          </p:cNvSpPr>
          <p:nvPr>
            <p:ph idx="1"/>
          </p:nvPr>
        </p:nvSpPr>
        <p:spPr/>
        <p:txBody>
          <a:bodyPr>
            <a:normAutofit/>
          </a:bodyPr>
          <a:lstStyle/>
          <a:p>
            <a:r>
              <a:rPr lang="en-US" sz="1800" dirty="0"/>
              <a:t>Explicit knowledge bases; e.g. </a:t>
            </a:r>
            <a:r>
              <a:rPr lang="en-US" sz="1800" dirty="0" err="1"/>
              <a:t>ConceptNet</a:t>
            </a:r>
            <a:endParaRPr lang="en-US" sz="1800" dirty="0"/>
          </a:p>
          <a:p>
            <a:pPr lvl="1"/>
            <a:r>
              <a:rPr lang="en-US" sz="1600" dirty="0"/>
              <a:t>Okay precision but low recall (coverage)</a:t>
            </a:r>
          </a:p>
          <a:p>
            <a:pPr lvl="1"/>
            <a:r>
              <a:rPr lang="en-US" sz="1600" dirty="0"/>
              <a:t>Suffer from brittleness </a:t>
            </a:r>
          </a:p>
          <a:p>
            <a:r>
              <a:rPr lang="en-US" sz="1800" dirty="0"/>
              <a:t>Language models, soft representations </a:t>
            </a:r>
          </a:p>
          <a:p>
            <a:pPr lvl="1"/>
            <a:r>
              <a:rPr lang="en-US" sz="1600" dirty="0"/>
              <a:t>Can deal with certain associations </a:t>
            </a:r>
          </a:p>
          <a:p>
            <a:pPr lvl="1"/>
            <a:r>
              <a:rPr lang="en-US" sz="1600" dirty="0"/>
              <a:t>Suffer from precision issues </a:t>
            </a:r>
          </a:p>
          <a:p>
            <a:endParaRPr lang="en-US" sz="1800" dirty="0"/>
          </a:p>
          <a:p>
            <a:endParaRPr lang="en-US" sz="1800" dirty="0"/>
          </a:p>
          <a:p>
            <a:endParaRPr lang="en-US" sz="1800" dirty="0"/>
          </a:p>
          <a:p>
            <a:endParaRPr lang="en-US" sz="1800" dirty="0"/>
          </a:p>
          <a:p>
            <a:endParaRPr lang="en-US" sz="1800"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88</a:t>
            </a:fld>
            <a:endParaRPr lang="en-US" dirty="0"/>
          </a:p>
        </p:txBody>
      </p:sp>
      <p:sp>
        <p:nvSpPr>
          <p:cNvPr id="5" name="Google Shape;804;p82"/>
          <p:cNvSpPr/>
          <p:nvPr/>
        </p:nvSpPr>
        <p:spPr>
          <a:xfrm>
            <a:off x="581065" y="4572308"/>
            <a:ext cx="5093612" cy="1050823"/>
          </a:xfrm>
          <a:prstGeom prst="foldedCorner">
            <a:avLst>
              <a:gd name="adj" fmla="val 16667"/>
            </a:avLst>
          </a:prstGeom>
          <a:solidFill>
            <a:srgbClr val="DAEEF3"/>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pPr>
            <a:r>
              <a:rPr lang="en-US" sz="2000" b="1" i="1" dirty="0">
                <a:solidFill>
                  <a:schemeClr val="dk1"/>
                </a:solidFill>
              </a:rPr>
              <a:t>Scenario: </a:t>
            </a:r>
            <a:r>
              <a:rPr lang="en-US" sz="2000" dirty="0"/>
              <a:t>He laid down on the chair and pawed at her as she ran in a circle under it. </a:t>
            </a:r>
          </a:p>
          <a:p>
            <a:pPr>
              <a:buClr>
                <a:schemeClr val="dk1"/>
              </a:buClr>
            </a:pPr>
            <a:r>
              <a:rPr lang="en-US" sz="2000" b="1" i="1" dirty="0">
                <a:solidFill>
                  <a:schemeClr val="dk1"/>
                </a:solidFill>
              </a:rPr>
              <a:t>Question: </a:t>
            </a:r>
            <a:r>
              <a:rPr lang="en-US" sz="2000" dirty="0"/>
              <a:t>How long did she run in a circle?</a:t>
            </a:r>
            <a:br>
              <a:rPr lang="en-US" sz="2000" dirty="0"/>
            </a:br>
            <a:endParaRPr lang="en-US" sz="2000" dirty="0">
              <a:solidFill>
                <a:schemeClr val="dk1"/>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672248392"/>
              </p:ext>
            </p:extLst>
          </p:nvPr>
        </p:nvGraphicFramePr>
        <p:xfrm>
          <a:off x="7185048" y="3905463"/>
          <a:ext cx="4020030" cy="2316480"/>
        </p:xfrm>
        <a:graphic>
          <a:graphicData uri="http://schemas.openxmlformats.org/drawingml/2006/table">
            <a:tbl>
              <a:tblPr firstRow="1" bandRow="1">
                <a:tableStyleId>{F2DE63D5-997A-4646-A377-4702673A728D}</a:tableStyleId>
              </a:tblPr>
              <a:tblGrid>
                <a:gridCol w="1298411">
                  <a:extLst>
                    <a:ext uri="{9D8B030D-6E8A-4147-A177-3AD203B41FA5}">
                      <a16:colId xmlns:a16="http://schemas.microsoft.com/office/drawing/2014/main" val="20000"/>
                    </a:ext>
                  </a:extLst>
                </a:gridCol>
                <a:gridCol w="2721619">
                  <a:extLst>
                    <a:ext uri="{9D8B030D-6E8A-4147-A177-3AD203B41FA5}">
                      <a16:colId xmlns:a16="http://schemas.microsoft.com/office/drawing/2014/main" val="20001"/>
                    </a:ext>
                  </a:extLst>
                </a:gridCol>
              </a:tblGrid>
              <a:tr h="572368">
                <a:tc>
                  <a:txBody>
                    <a:bodyPr/>
                    <a:lstStyle/>
                    <a:p>
                      <a:pPr algn="ctr"/>
                      <a:r>
                        <a:rPr lang="en-US" sz="1800" dirty="0">
                          <a:solidFill>
                            <a:schemeClr val="tx1"/>
                          </a:solidFill>
                          <a:latin typeface="Merriweather Sans" panose="02000503060000020004" pitchFamily="2" charset="77"/>
                        </a:rPr>
                        <a:t>BERT selected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BEEF3"/>
                    </a:solidFill>
                  </a:tcPr>
                </a:tc>
                <a:tc>
                  <a:txBody>
                    <a:bodyPr/>
                    <a:lstStyle/>
                    <a:p>
                      <a:pPr algn="ctr"/>
                      <a:r>
                        <a:rPr lang="en-US" sz="1800" dirty="0">
                          <a:solidFill>
                            <a:schemeClr val="tx1"/>
                          </a:solidFill>
                          <a:latin typeface="Merriweather Sans" panose="02000503060000020004" pitchFamily="2" charset="77"/>
                        </a:rPr>
                        <a:t>Candidate answer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BEEF3"/>
                    </a:solidFill>
                  </a:tcPr>
                </a:tc>
                <a:extLst>
                  <a:ext uri="{0D108BD9-81ED-4DB2-BD59-A6C34878D82A}">
                    <a16:rowId xmlns:a16="http://schemas.microsoft.com/office/drawing/2014/main" val="10000"/>
                  </a:ext>
                </a:extLst>
              </a:tr>
              <a:tr h="299812">
                <a:tc>
                  <a:txBody>
                    <a:bodyPr/>
                    <a:lstStyle/>
                    <a:p>
                      <a:pPr algn="ctr"/>
                      <a:r>
                        <a:rPr lang="en-US" sz="1600" b="0" i="0" kern="1200" dirty="0">
                          <a:solidFill>
                            <a:schemeClr val="tx1"/>
                          </a:solidFill>
                          <a:effectLst/>
                          <a:latin typeface="Merriweather Sans" panose="02000503060000020004" pitchFamily="2" charset="77"/>
                          <a:ea typeface="+mn-ea"/>
                          <a:cs typeface="+mn-cs"/>
                        </a:rPr>
                        <a:t>✘</a:t>
                      </a:r>
                      <a:endParaRPr lang="en-US" sz="1600" b="0" dirty="0">
                        <a:latin typeface="Merriweather Sans" panose="02000503060000020004"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latin typeface="Merriweather Sans" panose="02000503060000020004" pitchFamily="2" charset="77"/>
                        </a:rPr>
                        <a:t>weeks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9812">
                <a:tc>
                  <a:txBody>
                    <a:bodyPr/>
                    <a:lstStyle/>
                    <a:p>
                      <a:pPr algn="ctr"/>
                      <a:r>
                        <a:rPr lang="en-US" sz="1600" b="0" i="0" kern="1200" dirty="0">
                          <a:solidFill>
                            <a:schemeClr val="tx1"/>
                          </a:solidFill>
                          <a:effectLst/>
                          <a:latin typeface="Merriweather Sans" panose="02000503060000020004" pitchFamily="2" charset="77"/>
                          <a:ea typeface="+mn-ea"/>
                          <a:cs typeface="+mn-cs"/>
                        </a:rPr>
                        <a:t>✘</a:t>
                      </a:r>
                      <a:endParaRPr lang="en-US" sz="1600" b="0" dirty="0">
                        <a:latin typeface="Merriweather Sans" panose="02000503060000020004"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latin typeface="Merriweather Sans" panose="02000503060000020004" pitchFamily="2" charset="77"/>
                        </a:rPr>
                        <a:t>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9812">
                <a:tc>
                  <a:txBody>
                    <a:bodyPr/>
                    <a:lstStyle/>
                    <a:p>
                      <a:pPr algn="ctr"/>
                      <a:r>
                        <a:rPr lang="en-US" sz="1600" b="0" kern="1200" dirty="0">
                          <a:effectLst/>
                          <a:latin typeface="Merriweather Sans" panose="02000503060000020004" pitchFamily="2" charset="77"/>
                        </a:rPr>
                        <a:t>✓</a:t>
                      </a:r>
                      <a:endParaRPr lang="en-US" sz="1600" b="0" dirty="0">
                        <a:latin typeface="Merriweather Sans" panose="02000503060000020004"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Arial" charset="0"/>
                        <a:buNone/>
                      </a:pPr>
                      <a:r>
                        <a:rPr lang="en-US" sz="1600" b="0" dirty="0">
                          <a:latin typeface="Merriweather Sans" panose="02000503060000020004" pitchFamily="2" charset="77"/>
                        </a:rPr>
                        <a:t>minutes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9812">
                <a:tc>
                  <a:txBody>
                    <a:bodyPr/>
                    <a:lstStyle/>
                    <a:p>
                      <a:pPr algn="ctr"/>
                      <a:r>
                        <a:rPr lang="en-US" sz="1600" b="0" kern="1200" dirty="0">
                          <a:effectLst/>
                          <a:latin typeface="Merriweather Sans" panose="02000503060000020004" pitchFamily="2" charset="77"/>
                        </a:rPr>
                        <a:t>✓</a:t>
                      </a:r>
                      <a:endParaRPr lang="en-US" sz="1600" b="0" dirty="0">
                        <a:latin typeface="Merriweather Sans" panose="02000503060000020004"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latin typeface="Merriweather Sans" panose="02000503060000020004" pitchFamily="2" charset="77"/>
                        </a:rPr>
                        <a:t>1 minutes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9812">
                <a:tc>
                  <a:txBody>
                    <a:bodyPr/>
                    <a:lstStyle/>
                    <a:p>
                      <a:pPr algn="ctr"/>
                      <a:r>
                        <a:rPr lang="en-US" sz="1600" b="0" kern="1200" dirty="0">
                          <a:effectLst/>
                          <a:latin typeface="Merriweather Sans" panose="02000503060000020004" pitchFamily="2" charset="77"/>
                        </a:rPr>
                        <a:t>✓</a:t>
                      </a:r>
                      <a:endParaRPr lang="en-US" sz="1600" b="0" dirty="0">
                        <a:latin typeface="Merriweather Sans" panose="02000503060000020004"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Arial" charset="0"/>
                        <a:buNone/>
                      </a:pPr>
                      <a:r>
                        <a:rPr lang="is-IS" sz="1600" b="0" dirty="0">
                          <a:latin typeface="Merriweather Sans" panose="02000503060000020004" pitchFamily="2" charset="77"/>
                        </a:rPr>
                        <a:t>28740000 </a:t>
                      </a:r>
                      <a:r>
                        <a:rPr lang="en-US" sz="1600" b="0" dirty="0">
                          <a:latin typeface="Merriweather Sans" panose="02000503060000020004" pitchFamily="2" charset="77"/>
                        </a:rPr>
                        <a:t>minutes</a:t>
                      </a:r>
                      <a:endParaRPr lang="is-IS" sz="1600" b="0" dirty="0">
                        <a:latin typeface="Merriweather Sans" panose="02000503060000020004" pitchFamily="2"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Right Arrow 5">
            <a:extLst>
              <a:ext uri="{FF2B5EF4-FFF2-40B4-BE49-F238E27FC236}">
                <a16:creationId xmlns:a16="http://schemas.microsoft.com/office/drawing/2014/main" id="{64B9EB39-523F-244C-AA94-EA467BD89045}"/>
              </a:ext>
            </a:extLst>
          </p:cNvPr>
          <p:cNvSpPr/>
          <p:nvPr/>
        </p:nvSpPr>
        <p:spPr>
          <a:xfrm>
            <a:off x="6035174" y="4847061"/>
            <a:ext cx="845700" cy="469232"/>
          </a:xfrm>
          <a:prstGeom prst="rightArrow">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C4334E9B-13C1-AA45-9DCD-E9A027A0F5E2}"/>
              </a:ext>
            </a:extLst>
          </p:cNvPr>
          <p:cNvSpPr/>
          <p:nvPr/>
        </p:nvSpPr>
        <p:spPr>
          <a:xfrm>
            <a:off x="5053698" y="3085514"/>
            <a:ext cx="4019049" cy="338554"/>
          </a:xfrm>
          <a:prstGeom prst="rect">
            <a:avLst/>
          </a:prstGeom>
        </p:spPr>
        <p:txBody>
          <a:bodyPr wrap="none">
            <a:spAutoFit/>
          </a:bodyPr>
          <a:lstStyle/>
          <a:p>
            <a:r>
              <a:rPr lang="en-US" sz="1600" dirty="0">
                <a:solidFill>
                  <a:schemeClr val="bg1">
                    <a:lumMod val="50000"/>
                  </a:schemeClr>
                </a:solidFill>
                <a:latin typeface="Merriweather Sans" panose="02000503060000020004" pitchFamily="2" charset="77"/>
              </a:rPr>
              <a:t>[Devlin et al, 2018; Peters et al, 2018]</a:t>
            </a:r>
            <a:r>
              <a:rPr lang="en-US" sz="1600" dirty="0">
                <a:latin typeface="Merriweather Sans" panose="02000503060000020004" pitchFamily="2" charset="77"/>
              </a:rPr>
              <a:t> </a:t>
            </a:r>
          </a:p>
        </p:txBody>
      </p:sp>
      <p:sp>
        <p:nvSpPr>
          <p:cNvPr id="9" name="Rectangle 8">
            <a:extLst>
              <a:ext uri="{FF2B5EF4-FFF2-40B4-BE49-F238E27FC236}">
                <a16:creationId xmlns:a16="http://schemas.microsoft.com/office/drawing/2014/main" id="{1703EE92-9BC6-BD45-855D-ACE1153CC0E6}"/>
              </a:ext>
            </a:extLst>
          </p:cNvPr>
          <p:cNvSpPr/>
          <p:nvPr/>
        </p:nvSpPr>
        <p:spPr>
          <a:xfrm>
            <a:off x="5418352" y="1694972"/>
            <a:ext cx="2175596" cy="338554"/>
          </a:xfrm>
          <a:prstGeom prst="rect">
            <a:avLst/>
          </a:prstGeom>
        </p:spPr>
        <p:txBody>
          <a:bodyPr wrap="none">
            <a:spAutoFit/>
          </a:bodyPr>
          <a:lstStyle/>
          <a:p>
            <a:r>
              <a:rPr lang="en-US" sz="1600" dirty="0">
                <a:solidFill>
                  <a:schemeClr val="bg1">
                    <a:lumMod val="50000"/>
                  </a:schemeClr>
                </a:solidFill>
                <a:latin typeface="Merriweather Sans" panose="02000503060000020004" pitchFamily="2" charset="77"/>
              </a:rPr>
              <a:t>[Liu &amp; Singh, 2001]</a:t>
            </a:r>
            <a:r>
              <a:rPr lang="en-US" sz="1600" dirty="0">
                <a:latin typeface="Merriweather Sans" panose="02000503060000020004" pitchFamily="2" charset="77"/>
              </a:rPr>
              <a:t> </a:t>
            </a:r>
          </a:p>
        </p:txBody>
      </p:sp>
      <p:sp>
        <p:nvSpPr>
          <p:cNvPr id="10" name="Rectangle 9">
            <a:extLst>
              <a:ext uri="{FF2B5EF4-FFF2-40B4-BE49-F238E27FC236}">
                <a16:creationId xmlns:a16="http://schemas.microsoft.com/office/drawing/2014/main" id="{B43FD778-341E-324D-8C70-ADC31D8ABF92}"/>
              </a:ext>
            </a:extLst>
          </p:cNvPr>
          <p:cNvSpPr/>
          <p:nvPr/>
        </p:nvSpPr>
        <p:spPr>
          <a:xfrm>
            <a:off x="6912959" y="5558962"/>
            <a:ext cx="4412768" cy="711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54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Summary of this section</a:t>
            </a:r>
          </a:p>
        </p:txBody>
      </p:sp>
      <p:sp>
        <p:nvSpPr>
          <p:cNvPr id="3" name="Content Placeholder 2"/>
          <p:cNvSpPr>
            <a:spLocks noGrp="1"/>
          </p:cNvSpPr>
          <p:nvPr>
            <p:ph idx="1"/>
          </p:nvPr>
        </p:nvSpPr>
        <p:spPr/>
        <p:txBody>
          <a:bodyPr>
            <a:normAutofit lnSpcReduction="10000"/>
          </a:bodyPr>
          <a:lstStyle/>
          <a:p>
            <a:r>
              <a:rPr lang="en-US" dirty="0"/>
              <a:t>Understanding time is crucial aspect of NLU. </a:t>
            </a:r>
          </a:p>
          <a:p>
            <a:r>
              <a:rPr lang="en-US" dirty="0"/>
              <a:t>A QA dataset of temporal common-sense questions. </a:t>
            </a:r>
          </a:p>
          <a:p>
            <a:r>
              <a:rPr lang="en-US" dirty="0"/>
              <a:t>Evaluated systems and showing few angles they are missing. </a:t>
            </a:r>
          </a:p>
          <a:p>
            <a:endParaRPr lang="en-US" dirty="0"/>
          </a:p>
          <a:p>
            <a:r>
              <a:rPr lang="en-US" dirty="0"/>
              <a:t>Future work: </a:t>
            </a:r>
          </a:p>
          <a:p>
            <a:pPr lvl="1"/>
            <a:r>
              <a:rPr lang="en-US" dirty="0"/>
              <a:t>Web data, language models, temporal patterns (semi-linearity of time), etc. </a:t>
            </a:r>
          </a:p>
          <a:p>
            <a:pPr lvl="1"/>
            <a:r>
              <a:rPr lang="en-US" dirty="0"/>
              <a:t>Use this dataset as an end-task to measure the progress. </a:t>
            </a:r>
          </a:p>
        </p:txBody>
      </p:sp>
      <p:sp>
        <p:nvSpPr>
          <p:cNvPr id="4" name="Slide Number Placeholder 3"/>
          <p:cNvSpPr>
            <a:spLocks noGrp="1"/>
          </p:cNvSpPr>
          <p:nvPr>
            <p:ph type="sldNum" sz="quarter" idx="12"/>
          </p:nvPr>
        </p:nvSpPr>
        <p:spPr/>
        <p:txBody>
          <a:bodyPr/>
          <a:lstStyle/>
          <a:p>
            <a:fld id="{86B4B35C-345F-9846-8E6A-29269C850829}" type="slidenum">
              <a:rPr lang="en-US" smtClean="0"/>
              <a:pPr/>
              <a:t>89</a:t>
            </a:fld>
            <a:endParaRPr lang="en-US" dirty="0"/>
          </a:p>
        </p:txBody>
      </p:sp>
    </p:spTree>
    <p:extLst>
      <p:ext uri="{BB962C8B-B14F-4D97-AF65-F5344CB8AC3E}">
        <p14:creationId xmlns:p14="http://schemas.microsoft.com/office/powerpoint/2010/main" val="974148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Easy for humans, Hard for machines</a:t>
            </a:r>
          </a:p>
        </p:txBody>
      </p:sp>
      <p:sp>
        <p:nvSpPr>
          <p:cNvPr id="3" name="Content Placeholder 2"/>
          <p:cNvSpPr>
            <a:spLocks noGrp="1"/>
          </p:cNvSpPr>
          <p:nvPr>
            <p:ph idx="1"/>
          </p:nvPr>
        </p:nvSpPr>
        <p:spPr/>
        <p:txBody>
          <a:bodyPr/>
          <a:lstStyle/>
          <a:p>
            <a:r>
              <a:rPr lang="en-US" dirty="0"/>
              <a:t>Humans are used to its complexity. </a:t>
            </a:r>
          </a:p>
          <a:p>
            <a:r>
              <a:rPr lang="en-US" dirty="0"/>
              <a:t>Understanding the challenges requires careful look in examples. </a:t>
            </a:r>
          </a:p>
          <a:p>
            <a:endParaRPr lang="en-US" dirty="0"/>
          </a:p>
          <a:p>
            <a:endParaRPr lang="en-US"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9</a:t>
            </a:fld>
            <a:endParaRPr lang="en-US" dirty="0"/>
          </a:p>
        </p:txBody>
      </p:sp>
      <p:sp>
        <p:nvSpPr>
          <p:cNvPr id="23" name="Rectangle 22"/>
          <p:cNvSpPr/>
          <p:nvPr/>
        </p:nvSpPr>
        <p:spPr>
          <a:xfrm>
            <a:off x="3567853" y="6333366"/>
            <a:ext cx="1810111" cy="323165"/>
          </a:xfrm>
          <a:prstGeom prst="rect">
            <a:avLst/>
          </a:prstGeom>
        </p:spPr>
        <p:txBody>
          <a:bodyPr wrap="none">
            <a:spAutoFit/>
          </a:bodyPr>
          <a:lstStyle/>
          <a:p>
            <a:r>
              <a:rPr lang="en-US" sz="1500" dirty="0">
                <a:solidFill>
                  <a:schemeClr val="bg1">
                    <a:lumMod val="50000"/>
                  </a:schemeClr>
                </a:solidFill>
                <a:latin typeface="Merriweather Sans" charset="0"/>
                <a:ea typeface="Merriweather Sans" charset="0"/>
                <a:cs typeface="Merriweather Sans" charset="0"/>
              </a:rPr>
              <a:t>[McCarthy, 1976]</a:t>
            </a:r>
            <a:endParaRPr lang="en-US" sz="1500" dirty="0">
              <a:latin typeface="Merriweather Sans" charset="0"/>
              <a:ea typeface="Merriweather Sans" charset="0"/>
              <a:cs typeface="Merriweather Sans" charset="0"/>
            </a:endParaRPr>
          </a:p>
        </p:txBody>
      </p:sp>
      <p:grpSp>
        <p:nvGrpSpPr>
          <p:cNvPr id="6" name="Group 5">
            <a:extLst>
              <a:ext uri="{FF2B5EF4-FFF2-40B4-BE49-F238E27FC236}">
                <a16:creationId xmlns:a16="http://schemas.microsoft.com/office/drawing/2014/main" id="{B1C54929-DC10-0B42-8E0D-3269BCC7CD22}"/>
              </a:ext>
            </a:extLst>
          </p:cNvPr>
          <p:cNvGrpSpPr/>
          <p:nvPr/>
        </p:nvGrpSpPr>
        <p:grpSpPr>
          <a:xfrm>
            <a:off x="8473571" y="3324919"/>
            <a:ext cx="2003483" cy="2945369"/>
            <a:chOff x="964359" y="3010369"/>
            <a:chExt cx="2321231" cy="3330160"/>
          </a:xfrm>
        </p:grpSpPr>
        <p:grpSp>
          <p:nvGrpSpPr>
            <p:cNvPr id="5" name="Group 4">
              <a:extLst>
                <a:ext uri="{FF2B5EF4-FFF2-40B4-BE49-F238E27FC236}">
                  <a16:creationId xmlns:a16="http://schemas.microsoft.com/office/drawing/2014/main" id="{079E15CA-4BA3-2D4C-A7C0-16838875B2E1}"/>
                </a:ext>
              </a:extLst>
            </p:cNvPr>
            <p:cNvGrpSpPr/>
            <p:nvPr/>
          </p:nvGrpSpPr>
          <p:grpSpPr>
            <a:xfrm>
              <a:off x="964359" y="3010369"/>
              <a:ext cx="2321231" cy="3330160"/>
              <a:chOff x="4495835" y="3112854"/>
              <a:chExt cx="2321231" cy="3330160"/>
            </a:xfrm>
          </p:grpSpPr>
          <p:pic>
            <p:nvPicPr>
              <p:cNvPr id="8194" name="Picture 2" descr="https://www.louisianalawblog.com/wp-content/uploads/sites/98/2016/04/f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726096" y="4871865"/>
                <a:ext cx="712929" cy="564840"/>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H="1" flipV="1">
                <a:off x="6789420" y="3112854"/>
                <a:ext cx="27646" cy="3330160"/>
              </a:xfrm>
              <a:prstGeom prst="line">
                <a:avLst/>
              </a:prstGeom>
              <a:ln w="76200">
                <a:solidFill>
                  <a:schemeClr val="tx1"/>
                </a:solidFill>
              </a:ln>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flipH="1" flipV="1">
                <a:off x="5416478" y="3147144"/>
                <a:ext cx="2583" cy="548640"/>
              </a:xfrm>
              <a:prstGeom prst="line">
                <a:avLst/>
              </a:prstGeom>
              <a:ln w="76200">
                <a:solidFill>
                  <a:schemeClr val="tx1"/>
                </a:solidFill>
              </a:ln>
            </p:spPr>
            <p:style>
              <a:lnRef idx="3">
                <a:schemeClr val="dk1"/>
              </a:lnRef>
              <a:fillRef idx="0">
                <a:schemeClr val="dk1"/>
              </a:fillRef>
              <a:effectRef idx="2">
                <a:schemeClr val="dk1"/>
              </a:effectRef>
              <a:fontRef idx="minor">
                <a:schemeClr val="tx1"/>
              </a:fontRef>
            </p:style>
          </p:cxnSp>
          <p:pic>
            <p:nvPicPr>
              <p:cNvPr id="14" name="Picture 4" descr="http://pictogram2.com/p/p0867/i/m.png"/>
              <p:cNvPicPr>
                <a:picLocks noChangeAspect="1" noChangeArrowheads="1"/>
              </p:cNvPicPr>
              <p:nvPr/>
            </p:nvPicPr>
            <p:blipFill rotWithShape="1">
              <a:blip r:embed="rId4">
                <a:biLevel thresh="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43402" b="43181"/>
              <a:stretch/>
            </p:blipFill>
            <p:spPr bwMode="auto">
              <a:xfrm>
                <a:off x="4747730" y="3728917"/>
                <a:ext cx="888660" cy="89214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4495835" y="4632281"/>
                <a:ext cx="958072" cy="18107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0" name="Picture 2" descr="mage result for pers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657619" y="3899705"/>
                <a:ext cx="366288" cy="732576"/>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a:extLst>
                <a:ext uri="{FF2B5EF4-FFF2-40B4-BE49-F238E27FC236}">
                  <a16:creationId xmlns:a16="http://schemas.microsoft.com/office/drawing/2014/main" id="{DD26196C-2831-4542-A459-7070EEA3DD58}"/>
                </a:ext>
              </a:extLst>
            </p:cNvPr>
            <p:cNvSpPr/>
            <p:nvPr/>
          </p:nvSpPr>
          <p:spPr>
            <a:xfrm>
              <a:off x="1945847" y="4163508"/>
              <a:ext cx="346230" cy="455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ounded Rectangle 16">
            <a:extLst>
              <a:ext uri="{FF2B5EF4-FFF2-40B4-BE49-F238E27FC236}">
                <a16:creationId xmlns:a16="http://schemas.microsoft.com/office/drawing/2014/main" id="{DBB919A2-0150-D34F-B239-CA933B6A1532}"/>
              </a:ext>
            </a:extLst>
          </p:cNvPr>
          <p:cNvSpPr/>
          <p:nvPr/>
        </p:nvSpPr>
        <p:spPr>
          <a:xfrm>
            <a:off x="1488236" y="3307974"/>
            <a:ext cx="5969347" cy="2945368"/>
          </a:xfrm>
          <a:prstGeom prst="roundRect">
            <a:avLst>
              <a:gd name="adj" fmla="val 6212"/>
            </a:avLst>
          </a:prstGeom>
          <a:solidFill>
            <a:schemeClr val="bg1">
              <a:lumMod val="95000"/>
            </a:schemeClr>
          </a:solidFill>
        </p:spPr>
        <p:txBody>
          <a:bodyPr wrap="square">
            <a:spAutoFit/>
          </a:bodyPr>
          <a:lstStyle/>
          <a:p>
            <a:pPr algn="justLow"/>
            <a:r>
              <a:rPr lang="en-US" i="1" dirty="0"/>
              <a:t>A 61-year old furniture salesman was pushed down the shaft of a freight elevator yesterday in his downtown Brooklyn store by two robbers while a third attempted to crush him with the elevator car because they were dissatisfied with the $1,200 they had forced him to give them.</a:t>
            </a:r>
          </a:p>
          <a:p>
            <a:pPr algn="justLow"/>
            <a:r>
              <a:rPr lang="en-US" i="1" dirty="0"/>
              <a:t>The buffer springs at the bottom of the shaft prevented the car from crushing the salesman, John J. Hug, after he was pushed from the first floor to the basement. The car stopped about 12 inches above him as he flattened himself at the bottom of the pit.</a:t>
            </a:r>
          </a:p>
        </p:txBody>
      </p:sp>
    </p:spTree>
    <p:extLst>
      <p:ext uri="{BB962C8B-B14F-4D97-AF65-F5344CB8AC3E}">
        <p14:creationId xmlns:p14="http://schemas.microsoft.com/office/powerpoint/2010/main" val="60120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Road map</a:t>
            </a:r>
          </a:p>
        </p:txBody>
      </p:sp>
      <p:sp>
        <p:nvSpPr>
          <p:cNvPr id="3" name="Content Placeholder 2"/>
          <p:cNvSpPr>
            <a:spLocks noGrp="1"/>
          </p:cNvSpPr>
          <p:nvPr>
            <p:ph idx="1"/>
          </p:nvPr>
        </p:nvSpPr>
        <p:spPr>
          <a:xfrm>
            <a:off x="783770" y="1584325"/>
            <a:ext cx="10877877" cy="4458732"/>
          </a:xfrm>
        </p:spPr>
        <p:txBody>
          <a:bodyPr>
            <a:normAutofit/>
          </a:bodyPr>
          <a:lstStyle/>
          <a:p>
            <a:endParaRPr lang="en-US" dirty="0"/>
          </a:p>
          <a:p>
            <a:r>
              <a:rPr lang="en-US" b="1" dirty="0"/>
              <a:t>Part 3:</a:t>
            </a:r>
            <a:r>
              <a:rPr lang="en-US" dirty="0"/>
              <a:t> Formal Study of Reasoning in Natural Language </a:t>
            </a:r>
          </a:p>
          <a:p>
            <a:pPr lvl="1"/>
            <a:r>
              <a:rPr lang="en-US" sz="2000" dirty="0"/>
              <a:t>Capabilities and Limitations of Reasoning in Natural Language </a:t>
            </a:r>
            <a:r>
              <a:rPr lang="en-US" sz="1900" i="1" dirty="0">
                <a:solidFill>
                  <a:schemeClr val="accent1">
                    <a:lumMod val="75000"/>
                  </a:schemeClr>
                </a:solidFill>
              </a:rPr>
              <a:t>[In submission]</a:t>
            </a:r>
            <a:endParaRPr lang="en-US" sz="1900" dirty="0"/>
          </a:p>
        </p:txBody>
      </p:sp>
      <p:sp>
        <p:nvSpPr>
          <p:cNvPr id="4" name="Slide Number Placeholder 3"/>
          <p:cNvSpPr>
            <a:spLocks noGrp="1"/>
          </p:cNvSpPr>
          <p:nvPr>
            <p:ph type="sldNum" sz="quarter" idx="12"/>
          </p:nvPr>
        </p:nvSpPr>
        <p:spPr/>
        <p:txBody>
          <a:bodyPr/>
          <a:lstStyle/>
          <a:p>
            <a:fld id="{86B4B35C-345F-9846-8E6A-29269C850829}" type="slidenum">
              <a:rPr lang="en-US" smtClean="0"/>
              <a:pPr/>
              <a:t>90</a:t>
            </a:fld>
            <a:endParaRPr lang="en-US" dirty="0"/>
          </a:p>
        </p:txBody>
      </p:sp>
      <p:pic>
        <p:nvPicPr>
          <p:cNvPr id="5" name="Google Shape;795;p81"/>
          <p:cNvPicPr preferRelativeResize="0"/>
          <p:nvPr/>
        </p:nvPicPr>
        <p:blipFill>
          <a:blip r:embed="rId3">
            <a:alphaModFix/>
          </a:blip>
          <a:stretch>
            <a:fillRect/>
          </a:stretch>
        </p:blipFill>
        <p:spPr>
          <a:xfrm>
            <a:off x="10216444" y="1357094"/>
            <a:ext cx="1445203" cy="1532182"/>
          </a:xfrm>
          <a:prstGeom prst="rect">
            <a:avLst/>
          </a:prstGeom>
          <a:noFill/>
          <a:ln>
            <a:noFill/>
          </a:ln>
        </p:spPr>
      </p:pic>
    </p:spTree>
    <p:extLst>
      <p:ext uri="{BB962C8B-B14F-4D97-AF65-F5344CB8AC3E}">
        <p14:creationId xmlns:p14="http://schemas.microsoft.com/office/powerpoint/2010/main" val="125371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a:p>
            <a:endParaRPr lang="en-US" dirty="0"/>
          </a:p>
          <a:p>
            <a:endParaRPr lang="en-US" dirty="0"/>
          </a:p>
          <a:p>
            <a:pPr lvl="2"/>
            <a:r>
              <a:rPr lang="en-US" sz="2000" dirty="0"/>
              <a:t>The difficulty of mapping from nature (including natural language) to symbols </a:t>
            </a:r>
          </a:p>
          <a:p>
            <a:endParaRPr lang="en-US" dirty="0"/>
          </a:p>
          <a:p>
            <a:endParaRPr lang="en-US" dirty="0"/>
          </a:p>
        </p:txBody>
      </p:sp>
      <p:sp>
        <p:nvSpPr>
          <p:cNvPr id="3" name="Slide Number Placeholder 2"/>
          <p:cNvSpPr>
            <a:spLocks noGrp="1"/>
          </p:cNvSpPr>
          <p:nvPr>
            <p:ph type="sldNum" sz="quarter" idx="12"/>
          </p:nvPr>
        </p:nvSpPr>
        <p:spPr/>
        <p:txBody>
          <a:bodyPr/>
          <a:lstStyle/>
          <a:p>
            <a:fld id="{86B4B35C-345F-9846-8E6A-29269C850829}" type="slidenum">
              <a:rPr lang="en-US" smtClean="0"/>
              <a:pPr/>
              <a:t>91</a:t>
            </a:fld>
            <a:endParaRPr lang="en-US" dirty="0"/>
          </a:p>
        </p:txBody>
      </p:sp>
      <p:sp>
        <p:nvSpPr>
          <p:cNvPr id="4" name="Title 3"/>
          <p:cNvSpPr>
            <a:spLocks noGrp="1"/>
          </p:cNvSpPr>
          <p:nvPr>
            <p:ph type="title"/>
          </p:nvPr>
        </p:nvSpPr>
        <p:spPr/>
        <p:txBody>
          <a:bodyPr/>
          <a:lstStyle/>
          <a:p>
            <a:endParaRPr lang="en-US"/>
          </a:p>
        </p:txBody>
      </p:sp>
      <p:grpSp>
        <p:nvGrpSpPr>
          <p:cNvPr id="5" name="Google Shape;814;p124"/>
          <p:cNvGrpSpPr/>
          <p:nvPr/>
        </p:nvGrpSpPr>
        <p:grpSpPr>
          <a:xfrm>
            <a:off x="3791187" y="1770247"/>
            <a:ext cx="718151" cy="1204376"/>
            <a:chOff x="7156175" y="1836125"/>
            <a:chExt cx="718151" cy="1204376"/>
          </a:xfrm>
        </p:grpSpPr>
        <p:pic>
          <p:nvPicPr>
            <p:cNvPr id="6" name="Google Shape;815;p124" descr="Related image"/>
            <p:cNvPicPr preferRelativeResize="0"/>
            <p:nvPr/>
          </p:nvPicPr>
          <p:blipFill rotWithShape="1">
            <a:blip r:embed="rId2">
              <a:alphaModFix/>
            </a:blip>
            <a:srcRect l="78597" t="36300" b="24770"/>
            <a:stretch/>
          </p:blipFill>
          <p:spPr>
            <a:xfrm>
              <a:off x="7266050" y="1934100"/>
              <a:ext cx="608276" cy="1106401"/>
            </a:xfrm>
            <a:prstGeom prst="rect">
              <a:avLst/>
            </a:prstGeom>
            <a:noFill/>
            <a:ln>
              <a:noFill/>
            </a:ln>
          </p:spPr>
        </p:pic>
        <p:sp>
          <p:nvSpPr>
            <p:cNvPr id="7" name="Google Shape;816;p124"/>
            <p:cNvSpPr/>
            <p:nvPr/>
          </p:nvSpPr>
          <p:spPr>
            <a:xfrm>
              <a:off x="7156175" y="1836125"/>
              <a:ext cx="196200" cy="4761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8" name="Google Shape;817;p124"/>
          <p:cNvSpPr/>
          <p:nvPr/>
        </p:nvSpPr>
        <p:spPr>
          <a:xfrm flipH="1">
            <a:off x="2229211" y="1549839"/>
            <a:ext cx="1385400" cy="982500"/>
          </a:xfrm>
          <a:prstGeom prst="cloudCallout">
            <a:avLst>
              <a:gd name="adj1" fmla="val -62928"/>
              <a:gd name="adj2" fmla="val 230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9" name="Google Shape;818;p124" descr="Image result for black panther"/>
          <p:cNvPicPr preferRelativeResize="0"/>
          <p:nvPr/>
        </p:nvPicPr>
        <p:blipFill>
          <a:blip r:embed="rId3">
            <a:alphaModFix/>
          </a:blip>
          <a:stretch>
            <a:fillRect/>
          </a:stretch>
        </p:blipFill>
        <p:spPr>
          <a:xfrm>
            <a:off x="2556859" y="1599599"/>
            <a:ext cx="821525" cy="821525"/>
          </a:xfrm>
          <a:prstGeom prst="rect">
            <a:avLst/>
          </a:prstGeom>
          <a:noFill/>
          <a:ln>
            <a:noFill/>
          </a:ln>
        </p:spPr>
      </p:pic>
      <p:pic>
        <p:nvPicPr>
          <p:cNvPr id="10" name="Google Shape;819;p124" descr="Image result for human conversation"/>
          <p:cNvPicPr preferRelativeResize="0"/>
          <p:nvPr/>
        </p:nvPicPr>
        <p:blipFill rotWithShape="1">
          <a:blip r:embed="rId4">
            <a:alphaModFix/>
          </a:blip>
          <a:srcRect l="33414" r="35476" b="50401"/>
          <a:stretch/>
        </p:blipFill>
        <p:spPr>
          <a:xfrm>
            <a:off x="4564409" y="1475173"/>
            <a:ext cx="647250" cy="1031924"/>
          </a:xfrm>
          <a:prstGeom prst="rect">
            <a:avLst/>
          </a:prstGeom>
          <a:noFill/>
          <a:ln>
            <a:noFill/>
          </a:ln>
        </p:spPr>
      </p:pic>
      <p:pic>
        <p:nvPicPr>
          <p:cNvPr id="11" name="Google Shape;820;p124" descr="Related image"/>
          <p:cNvPicPr preferRelativeResize="0"/>
          <p:nvPr/>
        </p:nvPicPr>
        <p:blipFill>
          <a:blip r:embed="rId5">
            <a:alphaModFix/>
          </a:blip>
          <a:stretch>
            <a:fillRect/>
          </a:stretch>
        </p:blipFill>
        <p:spPr>
          <a:xfrm>
            <a:off x="7559761" y="1871597"/>
            <a:ext cx="1217800" cy="1217800"/>
          </a:xfrm>
          <a:prstGeom prst="rect">
            <a:avLst/>
          </a:prstGeom>
          <a:noFill/>
          <a:ln>
            <a:noFill/>
          </a:ln>
        </p:spPr>
      </p:pic>
      <p:sp>
        <p:nvSpPr>
          <p:cNvPr id="12" name="Google Shape;821;p124"/>
          <p:cNvSpPr/>
          <p:nvPr/>
        </p:nvSpPr>
        <p:spPr>
          <a:xfrm>
            <a:off x="8625161" y="1655010"/>
            <a:ext cx="1319100" cy="982500"/>
          </a:xfrm>
          <a:prstGeom prst="cloudCallout">
            <a:avLst>
              <a:gd name="adj1" fmla="val -62928"/>
              <a:gd name="adj2" fmla="val 230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3" name="Google Shape;822;p124" descr="Image result for black panther animal"/>
          <p:cNvPicPr preferRelativeResize="0"/>
          <p:nvPr/>
        </p:nvPicPr>
        <p:blipFill>
          <a:blip r:embed="rId6">
            <a:alphaModFix/>
          </a:blip>
          <a:stretch>
            <a:fillRect/>
          </a:stretch>
        </p:blipFill>
        <p:spPr>
          <a:xfrm>
            <a:off x="8793861" y="1519536"/>
            <a:ext cx="936599" cy="936599"/>
          </a:xfrm>
          <a:prstGeom prst="rect">
            <a:avLst/>
          </a:prstGeom>
          <a:noFill/>
          <a:ln>
            <a:noFill/>
          </a:ln>
        </p:spPr>
      </p:pic>
      <p:sp>
        <p:nvSpPr>
          <p:cNvPr id="14" name="Google Shape;823;p124"/>
          <p:cNvSpPr txBox="1"/>
          <p:nvPr/>
        </p:nvSpPr>
        <p:spPr>
          <a:xfrm>
            <a:off x="5296961" y="1890035"/>
            <a:ext cx="2133600" cy="533400"/>
          </a:xfrm>
          <a:prstGeom prst="rect">
            <a:avLst/>
          </a:prstGeom>
          <a:noFill/>
          <a:ln>
            <a:noFill/>
          </a:ln>
        </p:spPr>
        <p:txBody>
          <a:bodyPr spcFirstLastPara="1" wrap="square" lIns="91425" tIns="91425" rIns="91425" bIns="91425" anchor="t" anchorCtr="0">
            <a:noAutofit/>
          </a:bodyPr>
          <a:lstStyle/>
          <a:p>
            <a:pPr algn="ctr"/>
            <a:r>
              <a:rPr lang="en-US" i="1">
                <a:latin typeface="Trebuchet MS"/>
                <a:ea typeface="Trebuchet MS"/>
                <a:cs typeface="Trebuchet MS"/>
                <a:sym typeface="Trebuchet MS"/>
              </a:rPr>
              <a:t>“Who is the director of the black panther?”</a:t>
            </a:r>
            <a:endParaRPr i="1">
              <a:latin typeface="Trebuchet MS"/>
              <a:ea typeface="Trebuchet MS"/>
              <a:cs typeface="Trebuchet MS"/>
              <a:sym typeface="Trebuchet MS"/>
            </a:endParaRPr>
          </a:p>
        </p:txBody>
      </p:sp>
      <p:sp>
        <p:nvSpPr>
          <p:cNvPr id="15" name="Google Shape;824;p124"/>
          <p:cNvSpPr txBox="1"/>
          <p:nvPr/>
        </p:nvSpPr>
        <p:spPr>
          <a:xfrm>
            <a:off x="1979574" y="3010823"/>
            <a:ext cx="1823700" cy="513900"/>
          </a:xfrm>
          <a:prstGeom prst="rect">
            <a:avLst/>
          </a:prstGeom>
          <a:noFill/>
          <a:ln>
            <a:noFill/>
          </a:ln>
        </p:spPr>
        <p:txBody>
          <a:bodyPr spcFirstLastPara="1" wrap="square" lIns="91425" tIns="91425" rIns="91425" bIns="91425" anchor="t" anchorCtr="0">
            <a:noAutofit/>
          </a:bodyPr>
          <a:lstStyle/>
          <a:p>
            <a:pPr algn="ctr"/>
            <a:r>
              <a:rPr lang="en-US" sz="1200" b="1">
                <a:solidFill>
                  <a:srgbClr val="FF0000"/>
                </a:solidFill>
                <a:latin typeface="Trebuchet MS"/>
                <a:ea typeface="Trebuchet MS"/>
                <a:cs typeface="Trebuchet MS"/>
                <a:sym typeface="Trebuchet MS"/>
              </a:rPr>
              <a:t>(Conceptualization) </a:t>
            </a:r>
            <a:endParaRPr sz="1200" b="1">
              <a:solidFill>
                <a:srgbClr val="FF0000"/>
              </a:solidFill>
              <a:latin typeface="Trebuchet MS"/>
              <a:ea typeface="Trebuchet MS"/>
              <a:cs typeface="Trebuchet MS"/>
              <a:sym typeface="Trebuchet MS"/>
            </a:endParaRPr>
          </a:p>
        </p:txBody>
      </p:sp>
      <p:sp>
        <p:nvSpPr>
          <p:cNvPr id="16" name="Google Shape;825;p124"/>
          <p:cNvSpPr txBox="1"/>
          <p:nvPr/>
        </p:nvSpPr>
        <p:spPr>
          <a:xfrm>
            <a:off x="5432749" y="2745148"/>
            <a:ext cx="1823700" cy="513900"/>
          </a:xfrm>
          <a:prstGeom prst="rect">
            <a:avLst/>
          </a:prstGeom>
          <a:noFill/>
          <a:ln>
            <a:noFill/>
          </a:ln>
        </p:spPr>
        <p:txBody>
          <a:bodyPr spcFirstLastPara="1" wrap="square" lIns="91425" tIns="91425" rIns="91425" bIns="91425" anchor="t" anchorCtr="0">
            <a:noAutofit/>
          </a:bodyPr>
          <a:lstStyle/>
          <a:p>
            <a:pPr algn="ctr"/>
            <a:r>
              <a:rPr lang="en-US" sz="1200">
                <a:latin typeface="Trebuchet MS"/>
                <a:ea typeface="Trebuchet MS"/>
                <a:cs typeface="Trebuchet MS"/>
                <a:sym typeface="Trebuchet MS"/>
              </a:rPr>
              <a:t>Language as communication channel</a:t>
            </a:r>
            <a:br>
              <a:rPr lang="en-US" sz="1200">
                <a:latin typeface="Trebuchet MS"/>
                <a:ea typeface="Trebuchet MS"/>
                <a:cs typeface="Trebuchet MS"/>
                <a:sym typeface="Trebuchet MS"/>
              </a:rPr>
            </a:br>
            <a:r>
              <a:rPr lang="en-US" sz="1200">
                <a:solidFill>
                  <a:srgbClr val="38761D"/>
                </a:solidFill>
                <a:latin typeface="Trebuchet MS"/>
                <a:ea typeface="Trebuchet MS"/>
                <a:cs typeface="Trebuchet MS"/>
                <a:sym typeface="Trebuchet MS"/>
              </a:rPr>
              <a:t>(with symbolic information)</a:t>
            </a:r>
            <a:endParaRPr sz="1200">
              <a:solidFill>
                <a:srgbClr val="38761D"/>
              </a:solidFill>
              <a:latin typeface="Trebuchet MS"/>
              <a:ea typeface="Trebuchet MS"/>
              <a:cs typeface="Trebuchet MS"/>
              <a:sym typeface="Trebuchet MS"/>
            </a:endParaRPr>
          </a:p>
        </p:txBody>
      </p:sp>
      <p:sp>
        <p:nvSpPr>
          <p:cNvPr id="17" name="Google Shape;827;p124"/>
          <p:cNvSpPr/>
          <p:nvPr/>
        </p:nvSpPr>
        <p:spPr>
          <a:xfrm>
            <a:off x="3835620" y="4404869"/>
            <a:ext cx="4994700" cy="792900"/>
          </a:xfrm>
          <a:prstGeom prst="rect">
            <a:avLst/>
          </a:prstGeom>
          <a:solidFill>
            <a:srgbClr val="FAE1AF"/>
          </a:solidFill>
          <a:ln w="9525" cap="flat" cmpd="sng">
            <a:solidFill>
              <a:srgbClr val="A7001B"/>
            </a:solidFill>
            <a:prstDash val="solid"/>
            <a:round/>
            <a:headEnd type="none" w="sm" len="sm"/>
            <a:tailEnd type="none" w="sm" len="sm"/>
          </a:ln>
        </p:spPr>
        <p:txBody>
          <a:bodyPr spcFirstLastPara="1" wrap="square" lIns="91425" tIns="45700" rIns="91425" bIns="45700" anchor="t" anchorCtr="0">
            <a:noAutofit/>
          </a:bodyPr>
          <a:lstStyle/>
          <a:p>
            <a:pPr algn="ctr"/>
            <a:r>
              <a:rPr lang="en-US" sz="2000">
                <a:solidFill>
                  <a:srgbClr val="000080"/>
                </a:solidFill>
                <a:latin typeface="Calibri"/>
                <a:ea typeface="Calibri"/>
                <a:cs typeface="Calibri"/>
                <a:sym typeface="Calibri"/>
              </a:rPr>
              <a:t>One cannot simply map natural language to a representation that gives rise to </a:t>
            </a:r>
            <a:r>
              <a:rPr lang="en-US" sz="2000">
                <a:solidFill>
                  <a:srgbClr val="400080"/>
                </a:solidFill>
                <a:latin typeface="Calibri"/>
                <a:ea typeface="Calibri"/>
                <a:cs typeface="Calibri"/>
                <a:sym typeface="Calibri"/>
              </a:rPr>
              <a:t>reasoning </a:t>
            </a:r>
            <a:endParaRPr sz="2000">
              <a:solidFill>
                <a:srgbClr val="000080"/>
              </a:solidFill>
              <a:latin typeface="Calibri"/>
              <a:ea typeface="Calibri"/>
              <a:cs typeface="Calibri"/>
              <a:sym typeface="Calibri"/>
            </a:endParaRPr>
          </a:p>
        </p:txBody>
      </p:sp>
      <p:sp>
        <p:nvSpPr>
          <p:cNvPr id="18" name="Google Shape;828;p124"/>
          <p:cNvSpPr txBox="1"/>
          <p:nvPr/>
        </p:nvSpPr>
        <p:spPr>
          <a:xfrm>
            <a:off x="4060334" y="5268557"/>
            <a:ext cx="5659500" cy="442800"/>
          </a:xfrm>
          <a:prstGeom prst="rect">
            <a:avLst/>
          </a:prstGeom>
          <a:noFill/>
          <a:ln>
            <a:noFill/>
          </a:ln>
        </p:spPr>
        <p:txBody>
          <a:bodyPr spcFirstLastPara="1" wrap="square" lIns="91425" tIns="91425" rIns="91425" bIns="91425" anchor="ctr" anchorCtr="0">
            <a:noAutofit/>
          </a:bodyPr>
          <a:lstStyle/>
          <a:p>
            <a:r>
              <a:rPr lang="en-US" sz="1700" b="1">
                <a:solidFill>
                  <a:srgbClr val="999999"/>
                </a:solidFill>
              </a:rPr>
              <a:t>[The Symbol Grounding Problem, S. </a:t>
            </a:r>
            <a:r>
              <a:rPr lang="en-US" sz="1700" b="1" dirty="0" err="1">
                <a:solidFill>
                  <a:srgbClr val="999999"/>
                </a:solidFill>
              </a:rPr>
              <a:t>Harnad</a:t>
            </a:r>
            <a:r>
              <a:rPr lang="en-US" sz="1700" b="1" dirty="0">
                <a:solidFill>
                  <a:srgbClr val="999999"/>
                </a:solidFill>
              </a:rPr>
              <a:t>, 1990]</a:t>
            </a:r>
            <a:endParaRPr dirty="0">
              <a:solidFill>
                <a:srgbClr val="999999"/>
              </a:solidFill>
            </a:endParaRPr>
          </a:p>
        </p:txBody>
      </p:sp>
    </p:spTree>
    <p:extLst>
      <p:ext uri="{BB962C8B-B14F-4D97-AF65-F5344CB8AC3E}">
        <p14:creationId xmlns:p14="http://schemas.microsoft.com/office/powerpoint/2010/main" val="182135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1000"/>
                                        <p:tgtEl>
                                          <p:spTgt spid="17"/>
                                        </p:tgtEl>
                                      </p:cBhvr>
                                    </p:animEffect>
                                  </p:childTnLst>
                                </p:cTn>
                              </p:par>
                              <p:par>
                                <p:cTn id="52" presetID="10" presetClass="entr" presetSubtype="0"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A Formal Study of NL Reasoning</a:t>
            </a:r>
            <a:r>
              <a:rPr lang="en-US"/>
              <a:t>: Overview</a:t>
            </a:r>
            <a:endParaRPr lang="en-US" dirty="0"/>
          </a:p>
        </p:txBody>
      </p:sp>
      <p:sp>
        <p:nvSpPr>
          <p:cNvPr id="3" name="Content Placeholder 2"/>
          <p:cNvSpPr>
            <a:spLocks noGrp="1"/>
          </p:cNvSpPr>
          <p:nvPr>
            <p:ph idx="1"/>
          </p:nvPr>
        </p:nvSpPr>
        <p:spPr/>
        <p:txBody>
          <a:bodyPr>
            <a:normAutofit fontScale="92500"/>
          </a:bodyPr>
          <a:lstStyle/>
          <a:p>
            <a:r>
              <a:rPr lang="en-US" sz="2800" dirty="0"/>
              <a:t>We provide a formalized study of reasoning</a:t>
            </a:r>
          </a:p>
          <a:p>
            <a:r>
              <a:rPr lang="en-US" sz="2800" dirty="0"/>
              <a:t>Requires assumptions about “knowledge” and “reasoning” </a:t>
            </a:r>
          </a:p>
          <a:p>
            <a:pPr lvl="1"/>
            <a:r>
              <a:rPr lang="en-US" dirty="0"/>
              <a:t>Information represented as </a:t>
            </a:r>
            <a:r>
              <a:rPr lang="en-US" b="1" dirty="0"/>
              <a:t>graphs</a:t>
            </a:r>
            <a:r>
              <a:rPr lang="en-US" dirty="0"/>
              <a:t> (nodes and semantic relations)</a:t>
            </a:r>
          </a:p>
          <a:p>
            <a:pPr lvl="2"/>
            <a:r>
              <a:rPr lang="en-US" sz="1900" dirty="0"/>
              <a:t>Any other structure can be thought of an explicit or implicit graph </a:t>
            </a:r>
          </a:p>
          <a:p>
            <a:pPr lvl="1"/>
            <a:r>
              <a:rPr lang="en-US" dirty="0"/>
              <a:t>Incorporate properties like </a:t>
            </a:r>
            <a:r>
              <a:rPr lang="en-US" i="1" dirty="0"/>
              <a:t>variability, ambiguity</a:t>
            </a:r>
            <a:r>
              <a:rPr lang="en-US" dirty="0"/>
              <a:t>, etc. </a:t>
            </a:r>
            <a:endParaRPr lang="en-US" b="1" dirty="0"/>
          </a:p>
          <a:p>
            <a:pPr lvl="1"/>
            <a:r>
              <a:rPr lang="en-US" i="1" dirty="0"/>
              <a:t>Reasoning:  the </a:t>
            </a:r>
            <a:r>
              <a:rPr lang="en-US" dirty="0"/>
              <a:t>operation that combines chunks of information to make a conclusion. </a:t>
            </a:r>
          </a:p>
          <a:p>
            <a:r>
              <a:rPr lang="en-US" sz="2800" dirty="0"/>
              <a:t>Distinguish </a:t>
            </a:r>
            <a:r>
              <a:rPr lang="en-US" sz="2800" b="1" dirty="0"/>
              <a:t>successful </a:t>
            </a:r>
            <a:r>
              <a:rPr lang="en-US" sz="2800" dirty="0"/>
              <a:t>and </a:t>
            </a:r>
            <a:r>
              <a:rPr lang="en-US" sz="2800" b="1" dirty="0"/>
              <a:t>failed </a:t>
            </a:r>
            <a:r>
              <a:rPr lang="en-US" sz="2800" dirty="0"/>
              <a:t>reasoning. </a:t>
            </a:r>
          </a:p>
        </p:txBody>
      </p:sp>
      <p:sp>
        <p:nvSpPr>
          <p:cNvPr id="4" name="Slide Number Placeholder 3"/>
          <p:cNvSpPr>
            <a:spLocks noGrp="1"/>
          </p:cNvSpPr>
          <p:nvPr>
            <p:ph type="sldNum" sz="quarter" idx="12"/>
          </p:nvPr>
        </p:nvSpPr>
        <p:spPr/>
        <p:txBody>
          <a:bodyPr/>
          <a:lstStyle/>
          <a:p>
            <a:fld id="{86B4B35C-345F-9846-8E6A-29269C850829}" type="slidenum">
              <a:rPr lang="en-US" smtClean="0"/>
              <a:pPr/>
              <a:t>92</a:t>
            </a:fld>
            <a:endParaRPr lang="en-US" dirty="0"/>
          </a:p>
        </p:txBody>
      </p:sp>
      <p:grpSp>
        <p:nvGrpSpPr>
          <p:cNvPr id="38" name="Group 37"/>
          <p:cNvGrpSpPr/>
          <p:nvPr/>
        </p:nvGrpSpPr>
        <p:grpSpPr>
          <a:xfrm>
            <a:off x="10130518" y="2438248"/>
            <a:ext cx="1383342" cy="1683792"/>
            <a:chOff x="10371117" y="2085277"/>
            <a:chExt cx="1185406" cy="1367496"/>
          </a:xfrm>
        </p:grpSpPr>
        <p:sp>
          <p:nvSpPr>
            <p:cNvPr id="23" name="Oval 22"/>
            <p:cNvSpPr/>
            <p:nvPr/>
          </p:nvSpPr>
          <p:spPr>
            <a:xfrm>
              <a:off x="10371117" y="2914021"/>
              <a:ext cx="560765" cy="538752"/>
            </a:xfrm>
            <a:prstGeom prst="ellipse">
              <a:avLst/>
            </a:prstGeom>
            <a:solidFill>
              <a:srgbClr val="C3AFDD"/>
            </a:solidFill>
            <a:ln>
              <a:solidFill>
                <a:srgbClr val="6A54A5"/>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24" name="Picture 6"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8831" y="2943300"/>
              <a:ext cx="510508" cy="492701"/>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p:cNvSpPr/>
            <p:nvPr/>
          </p:nvSpPr>
          <p:spPr>
            <a:xfrm>
              <a:off x="10995757" y="2085277"/>
              <a:ext cx="560766" cy="53875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26" name="Picture 8" descr="mage result for chip process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1154" y="2195148"/>
              <a:ext cx="482989" cy="324114"/>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p:cNvCxnSpPr/>
            <p:nvPr/>
          </p:nvCxnSpPr>
          <p:spPr>
            <a:xfrm flipH="1">
              <a:off x="10810500" y="2560963"/>
              <a:ext cx="303001" cy="398169"/>
            </a:xfrm>
            <a:prstGeom prst="line">
              <a:avLst/>
            </a:prstGeom>
            <a:ln w="28575">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rot="18326696">
              <a:off x="10669233" y="2519500"/>
              <a:ext cx="479618" cy="338554"/>
            </a:xfrm>
            <a:prstGeom prst="rect">
              <a:avLst/>
            </a:prstGeom>
            <a:noFill/>
          </p:spPr>
          <p:txBody>
            <a:bodyPr wrap="none" rtlCol="0">
              <a:spAutoFit/>
            </a:bodyPr>
            <a:lstStyle/>
            <a:p>
              <a:r>
                <a:rPr lang="en-US" sz="1600" i="1" dirty="0"/>
                <a:t>is-a</a:t>
              </a:r>
            </a:p>
          </p:txBody>
        </p:sp>
      </p:grpSp>
    </p:spTree>
    <p:extLst>
      <p:ext uri="{BB962C8B-B14F-4D97-AF65-F5344CB8AC3E}">
        <p14:creationId xmlns:p14="http://schemas.microsoft.com/office/powerpoint/2010/main" val="18514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rgbClr val="FF0C00"/>
                </a:solidFill>
              </a:rPr>
              <a:t>Not</a:t>
            </a:r>
            <a:r>
              <a:rPr lang="en-US" dirty="0"/>
              <a:t> making claims about: </a:t>
            </a:r>
          </a:p>
          <a:p>
            <a:pPr lvl="1"/>
            <a:r>
              <a:rPr lang="en-US" dirty="0"/>
              <a:t>How “reasoning” is defined</a:t>
            </a:r>
          </a:p>
          <a:p>
            <a:pPr lvl="1"/>
            <a:r>
              <a:rPr lang="en-US" dirty="0"/>
              <a:t>How “knowledge” should be represented </a:t>
            </a:r>
          </a:p>
          <a:p>
            <a:pPr lvl="1"/>
            <a:r>
              <a:rPr lang="en-US" dirty="0"/>
              <a:t>How systems should be designed </a:t>
            </a:r>
          </a:p>
          <a:p>
            <a:r>
              <a:rPr lang="en-US" dirty="0"/>
              <a:t>Theoretical results based on assumptions </a:t>
            </a:r>
            <a:r>
              <a:rPr lang="en-US" sz="1600" dirty="0"/>
              <a:t>(“no free lunch”) </a:t>
            </a:r>
            <a:endParaRPr lang="en-US" dirty="0"/>
          </a:p>
          <a:p>
            <a:pPr lvl="1"/>
            <a:r>
              <a:rPr lang="en-US" dirty="0"/>
              <a:t>which may or may not stand the test of time.</a:t>
            </a:r>
          </a:p>
        </p:txBody>
      </p:sp>
      <p:sp>
        <p:nvSpPr>
          <p:cNvPr id="3" name="Slide Number Placeholder 2"/>
          <p:cNvSpPr>
            <a:spLocks noGrp="1"/>
          </p:cNvSpPr>
          <p:nvPr>
            <p:ph type="sldNum" sz="quarter" idx="12"/>
          </p:nvPr>
        </p:nvSpPr>
        <p:spPr/>
        <p:txBody>
          <a:bodyPr/>
          <a:lstStyle/>
          <a:p>
            <a:fld id="{86B4B35C-345F-9846-8E6A-29269C850829}" type="slidenum">
              <a:rPr lang="en-US" smtClean="0"/>
              <a:pPr/>
              <a:t>93</a:t>
            </a:fld>
            <a:endParaRPr lang="en-US" dirty="0"/>
          </a:p>
        </p:txBody>
      </p:sp>
      <p:sp>
        <p:nvSpPr>
          <p:cNvPr id="4" name="Title 3"/>
          <p:cNvSpPr>
            <a:spLocks noGrp="1"/>
          </p:cNvSpPr>
          <p:nvPr>
            <p:ph type="title"/>
          </p:nvPr>
        </p:nvSpPr>
        <p:spPr/>
        <p:txBody>
          <a:bodyPr/>
          <a:lstStyle/>
          <a:p>
            <a:r>
              <a:rPr lang="en-US" dirty="0"/>
              <a:t>What we do </a:t>
            </a:r>
            <a:r>
              <a:rPr lang="en-US" dirty="0">
                <a:solidFill>
                  <a:srgbClr val="FF0C00"/>
                </a:solidFill>
              </a:rPr>
              <a:t>not</a:t>
            </a:r>
            <a:r>
              <a:rPr lang="en-US" dirty="0"/>
              <a:t> say</a:t>
            </a:r>
          </a:p>
        </p:txBody>
      </p:sp>
    </p:spTree>
    <p:extLst>
      <p:ext uri="{BB962C8B-B14F-4D97-AF65-F5344CB8AC3E}">
        <p14:creationId xmlns:p14="http://schemas.microsoft.com/office/powerpoint/2010/main" val="340800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B4B35C-345F-9846-8E6A-29269C850829}" type="slidenum">
              <a:rPr lang="en-US" smtClean="0"/>
              <a:pPr/>
              <a:t>94</a:t>
            </a:fld>
            <a:endParaRPr lang="en-US" dirty="0"/>
          </a:p>
        </p:txBody>
      </p:sp>
      <p:sp>
        <p:nvSpPr>
          <p:cNvPr id="4" name="Title 3"/>
          <p:cNvSpPr>
            <a:spLocks noGrp="1"/>
          </p:cNvSpPr>
          <p:nvPr>
            <p:ph type="title"/>
          </p:nvPr>
        </p:nvSpPr>
        <p:spPr/>
        <p:txBody>
          <a:bodyPr/>
          <a:lstStyle/>
          <a:p>
            <a:r>
              <a:rPr lang="en-US" dirty="0"/>
              <a:t>Tale of two spaces </a:t>
            </a:r>
          </a:p>
        </p:txBody>
      </p:sp>
      <p:pic>
        <p:nvPicPr>
          <p:cNvPr id="8" name="Google Shape;870;p126" descr="Image result for Utterance"/>
          <p:cNvPicPr preferRelativeResize="0"/>
          <p:nvPr/>
        </p:nvPicPr>
        <p:blipFill rotWithShape="1">
          <a:blip r:embed="rId3">
            <a:alphaModFix/>
          </a:blip>
          <a:srcRect l="45082" t="23047"/>
          <a:stretch/>
        </p:blipFill>
        <p:spPr>
          <a:xfrm>
            <a:off x="5670722" y="2932066"/>
            <a:ext cx="1034501" cy="922800"/>
          </a:xfrm>
          <a:prstGeom prst="rect">
            <a:avLst/>
          </a:prstGeom>
          <a:noFill/>
          <a:ln>
            <a:noFill/>
          </a:ln>
        </p:spPr>
      </p:pic>
      <p:pic>
        <p:nvPicPr>
          <p:cNvPr id="9" name="Google Shape;871;p126" descr="Image result for thoughts"/>
          <p:cNvPicPr preferRelativeResize="0"/>
          <p:nvPr/>
        </p:nvPicPr>
        <p:blipFill>
          <a:blip r:embed="rId4">
            <a:alphaModFix/>
          </a:blip>
          <a:stretch>
            <a:fillRect/>
          </a:stretch>
        </p:blipFill>
        <p:spPr>
          <a:xfrm>
            <a:off x="8500310" y="3941875"/>
            <a:ext cx="1642700" cy="2053359"/>
          </a:xfrm>
          <a:prstGeom prst="rect">
            <a:avLst/>
          </a:prstGeom>
          <a:noFill/>
          <a:ln>
            <a:noFill/>
          </a:ln>
        </p:spPr>
      </p:pic>
      <p:grpSp>
        <p:nvGrpSpPr>
          <p:cNvPr id="16" name="Group 15"/>
          <p:cNvGrpSpPr/>
          <p:nvPr/>
        </p:nvGrpSpPr>
        <p:grpSpPr>
          <a:xfrm>
            <a:off x="1501491" y="3645830"/>
            <a:ext cx="3264426" cy="2547625"/>
            <a:chOff x="-159196" y="1976582"/>
            <a:chExt cx="3264426" cy="2547625"/>
          </a:xfrm>
        </p:grpSpPr>
        <p:pic>
          <p:nvPicPr>
            <p:cNvPr id="10" name="Google Shape;872;p126" descr="Image result for news"/>
            <p:cNvPicPr preferRelativeResize="0"/>
            <p:nvPr/>
          </p:nvPicPr>
          <p:blipFill>
            <a:blip r:embed="rId5">
              <a:alphaModFix/>
            </a:blip>
            <a:stretch>
              <a:fillRect/>
            </a:stretch>
          </p:blipFill>
          <p:spPr>
            <a:xfrm>
              <a:off x="-141985" y="2297482"/>
              <a:ext cx="941162" cy="827401"/>
            </a:xfrm>
            <a:prstGeom prst="rect">
              <a:avLst/>
            </a:prstGeom>
            <a:noFill/>
            <a:ln>
              <a:noFill/>
            </a:ln>
          </p:spPr>
        </p:pic>
        <p:grpSp>
          <p:nvGrpSpPr>
            <p:cNvPr id="11" name="Google Shape;873;p126"/>
            <p:cNvGrpSpPr/>
            <p:nvPr/>
          </p:nvGrpSpPr>
          <p:grpSpPr>
            <a:xfrm>
              <a:off x="1265379" y="1976582"/>
              <a:ext cx="1839851" cy="1342975"/>
              <a:chOff x="7500275" y="3472325"/>
              <a:chExt cx="1839851" cy="1342975"/>
            </a:xfrm>
          </p:grpSpPr>
          <p:pic>
            <p:nvPicPr>
              <p:cNvPr id="12" name="Google Shape;874;p126" descr="Related image"/>
              <p:cNvPicPr preferRelativeResize="0"/>
              <p:nvPr/>
            </p:nvPicPr>
            <p:blipFill rotWithShape="1">
              <a:blip r:embed="rId6">
                <a:alphaModFix/>
              </a:blip>
              <a:srcRect l="42308" t="14126" r="43169" b="7306"/>
              <a:stretch/>
            </p:blipFill>
            <p:spPr>
              <a:xfrm>
                <a:off x="7500275" y="3472325"/>
                <a:ext cx="465444" cy="1342975"/>
              </a:xfrm>
              <a:prstGeom prst="rect">
                <a:avLst/>
              </a:prstGeom>
              <a:noFill/>
              <a:ln>
                <a:noFill/>
              </a:ln>
            </p:spPr>
          </p:pic>
          <p:pic>
            <p:nvPicPr>
              <p:cNvPr id="13" name="Google Shape;875;p126" descr="Related image"/>
              <p:cNvPicPr preferRelativeResize="0"/>
              <p:nvPr/>
            </p:nvPicPr>
            <p:blipFill rotWithShape="1">
              <a:blip r:embed="rId6">
                <a:alphaModFix/>
              </a:blip>
              <a:srcRect l="57845" t="53768" r="12312" b="7306"/>
              <a:stretch/>
            </p:blipFill>
            <p:spPr>
              <a:xfrm>
                <a:off x="7768150" y="3660150"/>
                <a:ext cx="1571976" cy="1093550"/>
              </a:xfrm>
              <a:prstGeom prst="rect">
                <a:avLst/>
              </a:prstGeom>
              <a:noFill/>
              <a:ln>
                <a:noFill/>
              </a:ln>
            </p:spPr>
          </p:pic>
        </p:grpSp>
        <p:pic>
          <p:nvPicPr>
            <p:cNvPr id="14" name="Google Shape;876;p126" descr="Image result for social media post"/>
            <p:cNvPicPr preferRelativeResize="0"/>
            <p:nvPr/>
          </p:nvPicPr>
          <p:blipFill rotWithShape="1">
            <a:blip r:embed="rId7">
              <a:alphaModFix/>
            </a:blip>
            <a:srcRect l="26779" r="30754" b="5329"/>
            <a:stretch/>
          </p:blipFill>
          <p:spPr>
            <a:xfrm>
              <a:off x="1233977" y="3371982"/>
              <a:ext cx="1345950" cy="1152225"/>
            </a:xfrm>
            <a:prstGeom prst="rect">
              <a:avLst/>
            </a:prstGeom>
            <a:noFill/>
            <a:ln>
              <a:noFill/>
            </a:ln>
          </p:spPr>
        </p:pic>
        <p:pic>
          <p:nvPicPr>
            <p:cNvPr id="15" name="Google Shape;877;p126" descr="Related image"/>
            <p:cNvPicPr preferRelativeResize="0"/>
            <p:nvPr/>
          </p:nvPicPr>
          <p:blipFill>
            <a:blip r:embed="rId8">
              <a:alphaModFix/>
            </a:blip>
            <a:stretch>
              <a:fillRect/>
            </a:stretch>
          </p:blipFill>
          <p:spPr>
            <a:xfrm>
              <a:off x="-159196" y="3567731"/>
              <a:ext cx="1121325" cy="792400"/>
            </a:xfrm>
            <a:prstGeom prst="rect">
              <a:avLst/>
            </a:prstGeom>
            <a:noFill/>
            <a:ln>
              <a:noFill/>
            </a:ln>
          </p:spPr>
        </p:pic>
      </p:grpSp>
      <p:sp>
        <p:nvSpPr>
          <p:cNvPr id="18" name="Left Arrow 17"/>
          <p:cNvSpPr/>
          <p:nvPr/>
        </p:nvSpPr>
        <p:spPr>
          <a:xfrm>
            <a:off x="5230513" y="1871864"/>
            <a:ext cx="1600200" cy="945156"/>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i="1" dirty="0"/>
              <a:t>Utterance</a:t>
            </a:r>
          </a:p>
        </p:txBody>
      </p:sp>
      <p:sp>
        <p:nvSpPr>
          <p:cNvPr id="19" name="Rounded Rectangle 18"/>
          <p:cNvSpPr/>
          <p:nvPr/>
        </p:nvSpPr>
        <p:spPr>
          <a:xfrm>
            <a:off x="7614234" y="1668939"/>
            <a:ext cx="3414852" cy="1907637"/>
          </a:xfrm>
          <a:prstGeom prst="roundRect">
            <a:avLst/>
          </a:prstGeom>
          <a:solidFill>
            <a:srgbClr val="FF0C00">
              <a:alpha val="29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Merriweather Sans" charset="0"/>
                <a:ea typeface="Merriweather Sans" charset="0"/>
                <a:cs typeface="Merriweather Sans" charset="0"/>
              </a:rPr>
              <a:t>Meaning Graph</a:t>
            </a:r>
          </a:p>
          <a:p>
            <a:endParaRPr lang="en-US" i="1" dirty="0">
              <a:solidFill>
                <a:schemeClr val="tx1"/>
              </a:solidFill>
              <a:latin typeface="Merriweather Sans" charset="0"/>
              <a:ea typeface="Merriweather Sans" charset="0"/>
              <a:cs typeface="Merriweather Sans" charset="0"/>
            </a:endParaRPr>
          </a:p>
          <a:p>
            <a:pPr marL="285750" indent="-285750">
              <a:buFontTx/>
              <a:buChar char="-"/>
            </a:pPr>
            <a:r>
              <a:rPr lang="en-US" i="1" dirty="0">
                <a:solidFill>
                  <a:schemeClr val="tx1"/>
                </a:solidFill>
                <a:latin typeface="Merriweather Sans" charset="0"/>
                <a:ea typeface="Merriweather Sans" charset="0"/>
                <a:cs typeface="Merriweather Sans" charset="0"/>
              </a:rPr>
              <a:t>Conceptualization </a:t>
            </a:r>
          </a:p>
          <a:p>
            <a:pPr marL="285750" indent="-285750">
              <a:buFontTx/>
              <a:buChar char="-"/>
            </a:pPr>
            <a:r>
              <a:rPr lang="en-US" i="1" dirty="0">
                <a:solidFill>
                  <a:schemeClr val="tx1"/>
                </a:solidFill>
                <a:latin typeface="Merriweather Sans" charset="0"/>
                <a:ea typeface="Merriweather Sans" charset="0"/>
                <a:cs typeface="Merriweather Sans" charset="0"/>
              </a:rPr>
              <a:t>No ambiguity </a:t>
            </a:r>
          </a:p>
          <a:p>
            <a:pPr marL="285750" indent="-285750">
              <a:buFontTx/>
              <a:buChar char="-"/>
            </a:pPr>
            <a:r>
              <a:rPr lang="en-US" i="1" dirty="0">
                <a:solidFill>
                  <a:schemeClr val="tx1"/>
                </a:solidFill>
                <a:latin typeface="Merriweather Sans" charset="0"/>
                <a:ea typeface="Merriweather Sans" charset="0"/>
                <a:cs typeface="Merriweather Sans" charset="0"/>
              </a:rPr>
              <a:t>No variability </a:t>
            </a:r>
          </a:p>
          <a:p>
            <a:pPr marL="285750" indent="-285750">
              <a:buFontTx/>
              <a:buChar char="-"/>
            </a:pPr>
            <a:r>
              <a:rPr lang="en-US" i="1" dirty="0">
                <a:solidFill>
                  <a:schemeClr val="tx1"/>
                </a:solidFill>
                <a:latin typeface="Merriweather Sans" charset="0"/>
                <a:ea typeface="Merriweather Sans" charset="0"/>
                <a:cs typeface="Merriweather Sans" charset="0"/>
              </a:rPr>
              <a:t>No missing relations </a:t>
            </a:r>
          </a:p>
        </p:txBody>
      </p:sp>
      <p:sp>
        <p:nvSpPr>
          <p:cNvPr id="20" name="Rounded Rectangle 19"/>
          <p:cNvSpPr/>
          <p:nvPr/>
        </p:nvSpPr>
        <p:spPr>
          <a:xfrm>
            <a:off x="1355820" y="1668939"/>
            <a:ext cx="3276701" cy="1813473"/>
          </a:xfrm>
          <a:prstGeom prst="roundRect">
            <a:avLst/>
          </a:prstGeom>
          <a:solidFill>
            <a:srgbClr val="92D050">
              <a:alpha val="29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Merriweather Sans" charset="0"/>
                <a:ea typeface="Merriweather Sans" charset="0"/>
                <a:cs typeface="Merriweather Sans" charset="0"/>
              </a:rPr>
              <a:t>Symbol Graph</a:t>
            </a:r>
          </a:p>
          <a:p>
            <a:pPr algn="ctr"/>
            <a:endParaRPr lang="en-US" i="1" dirty="0">
              <a:solidFill>
                <a:schemeClr val="tx1"/>
              </a:solidFill>
              <a:latin typeface="Merriweather Sans" charset="0"/>
              <a:ea typeface="Merriweather Sans" charset="0"/>
              <a:cs typeface="Merriweather Sans" charset="0"/>
            </a:endParaRPr>
          </a:p>
          <a:p>
            <a:pPr marL="285750" indent="-285750">
              <a:buFontTx/>
              <a:buChar char="-"/>
            </a:pPr>
            <a:r>
              <a:rPr lang="en-US" i="1" dirty="0">
                <a:solidFill>
                  <a:schemeClr val="tx1"/>
                </a:solidFill>
                <a:latin typeface="Merriweather Sans" charset="0"/>
                <a:ea typeface="Merriweather Sans" charset="0"/>
                <a:cs typeface="Merriweather Sans" charset="0"/>
              </a:rPr>
              <a:t>Physical world </a:t>
            </a:r>
          </a:p>
          <a:p>
            <a:pPr marL="285750" indent="-285750">
              <a:buFontTx/>
              <a:buChar char="-"/>
            </a:pPr>
            <a:r>
              <a:rPr lang="en-US" i="1" dirty="0">
                <a:solidFill>
                  <a:schemeClr val="tx1"/>
                </a:solidFill>
                <a:latin typeface="Merriweather Sans" charset="0"/>
                <a:ea typeface="Merriweather Sans" charset="0"/>
                <a:cs typeface="Merriweather Sans" charset="0"/>
              </a:rPr>
              <a:t>Ambiguity </a:t>
            </a:r>
          </a:p>
          <a:p>
            <a:pPr marL="285750" indent="-285750">
              <a:buFontTx/>
              <a:buChar char="-"/>
            </a:pPr>
            <a:r>
              <a:rPr lang="en-US" i="1" dirty="0">
                <a:solidFill>
                  <a:schemeClr val="tx1"/>
                </a:solidFill>
                <a:latin typeface="Merriweather Sans" charset="0"/>
                <a:ea typeface="Merriweather Sans" charset="0"/>
                <a:cs typeface="Merriweather Sans" charset="0"/>
              </a:rPr>
              <a:t>Variability </a:t>
            </a:r>
          </a:p>
          <a:p>
            <a:pPr marL="285750" indent="-285750">
              <a:buFontTx/>
              <a:buChar char="-"/>
            </a:pPr>
            <a:r>
              <a:rPr lang="en-US" i="1" dirty="0">
                <a:solidFill>
                  <a:schemeClr val="tx1"/>
                </a:solidFill>
                <a:latin typeface="Merriweather Sans" charset="0"/>
                <a:ea typeface="Merriweather Sans" charset="0"/>
                <a:cs typeface="Merriweather Sans" charset="0"/>
              </a:rPr>
              <a:t>Missing relations </a:t>
            </a:r>
          </a:p>
        </p:txBody>
      </p:sp>
    </p:spTree>
    <p:extLst>
      <p:ext uri="{BB962C8B-B14F-4D97-AF65-F5344CB8AC3E}">
        <p14:creationId xmlns:p14="http://schemas.microsoft.com/office/powerpoint/2010/main" val="57426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 y="292874"/>
            <a:ext cx="11988800" cy="884277"/>
          </a:xfrm>
        </p:spPr>
        <p:txBody>
          <a:bodyPr/>
          <a:lstStyle/>
          <a:p>
            <a:r>
              <a:rPr lang="en-US" dirty="0"/>
              <a:t>Formalizing Symbol and Meaning Space</a:t>
            </a:r>
          </a:p>
        </p:txBody>
      </p:sp>
      <p:sp>
        <p:nvSpPr>
          <p:cNvPr id="4" name="Slide Number Placeholder 3"/>
          <p:cNvSpPr>
            <a:spLocks noGrp="1"/>
          </p:cNvSpPr>
          <p:nvPr>
            <p:ph type="sldNum" sz="quarter" idx="12"/>
          </p:nvPr>
        </p:nvSpPr>
        <p:spPr/>
        <p:txBody>
          <a:bodyPr/>
          <a:lstStyle/>
          <a:p>
            <a:fld id="{86B4B35C-345F-9846-8E6A-29269C850829}" type="slidenum">
              <a:rPr lang="en-US" smtClean="0"/>
              <a:pPr/>
              <a:t>95</a:t>
            </a:fld>
            <a:endParaRPr lang="en-US" dirty="0"/>
          </a:p>
        </p:txBody>
      </p:sp>
      <p:sp>
        <p:nvSpPr>
          <p:cNvPr id="14" name="Oval 13"/>
          <p:cNvSpPr/>
          <p:nvPr/>
        </p:nvSpPr>
        <p:spPr>
          <a:xfrm>
            <a:off x="10475265" y="3902151"/>
            <a:ext cx="1153886" cy="1148655"/>
          </a:xfrm>
          <a:prstGeom prst="ellipse">
            <a:avLst/>
          </a:prstGeom>
          <a:solidFill>
            <a:srgbClr val="FFFF00">
              <a:alpha val="18039"/>
            </a:srgbClr>
          </a:solidFill>
          <a:ln>
            <a:solidFill>
              <a:schemeClr val="accent4">
                <a:lumMod val="60000"/>
                <a:lumOff val="4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5" name="Picture 4" descr="mage result for chips"/>
          <p:cNvPicPr>
            <a:picLocks noChangeAspect="1" noChangeArrowheads="1"/>
          </p:cNvPicPr>
          <p:nvPr/>
        </p:nvPicPr>
        <p:blipFill rotWithShape="1">
          <a:blip r:embed="rId3">
            <a:extLst>
              <a:ext uri="{28A0092B-C50C-407E-A947-70E740481C1C}">
                <a14:useLocalDpi xmlns:a14="http://schemas.microsoft.com/office/drawing/2010/main" val="0"/>
              </a:ext>
            </a:extLst>
          </a:blip>
          <a:srcRect l="25000" t="4546" r="21165" b="3896"/>
          <a:stretch/>
        </p:blipFill>
        <p:spPr bwMode="auto">
          <a:xfrm>
            <a:off x="10688729" y="4012844"/>
            <a:ext cx="726958" cy="927268"/>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p:cNvSpPr/>
          <p:nvPr/>
        </p:nvSpPr>
        <p:spPr>
          <a:xfrm>
            <a:off x="3257227" y="2283242"/>
            <a:ext cx="666543" cy="63529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i="1" dirty="0"/>
              <a:t>IC</a:t>
            </a:r>
          </a:p>
        </p:txBody>
      </p:sp>
      <p:sp>
        <p:nvSpPr>
          <p:cNvPr id="19" name="Oval 18"/>
          <p:cNvSpPr/>
          <p:nvPr/>
        </p:nvSpPr>
        <p:spPr>
          <a:xfrm>
            <a:off x="3957473" y="2732235"/>
            <a:ext cx="707573" cy="635295"/>
          </a:xfrm>
          <a:prstGeom prst="ellipse">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i="1" dirty="0"/>
              <a:t>Chip</a:t>
            </a:r>
          </a:p>
        </p:txBody>
      </p:sp>
      <p:sp>
        <p:nvSpPr>
          <p:cNvPr id="22" name="Oval 21"/>
          <p:cNvSpPr/>
          <p:nvPr/>
        </p:nvSpPr>
        <p:spPr>
          <a:xfrm>
            <a:off x="4606001" y="3453219"/>
            <a:ext cx="707573" cy="635295"/>
          </a:xfrm>
          <a:prstGeom prst="ellipse">
            <a:avLst/>
          </a:prstGeom>
          <a:gradFill flip="none" rotWithShape="1">
            <a:gsLst>
              <a:gs pos="0">
                <a:schemeClr val="accent1">
                  <a:lumMod val="110000"/>
                  <a:satMod val="105000"/>
                  <a:tint val="67000"/>
                </a:schemeClr>
              </a:gs>
              <a:gs pos="0">
                <a:schemeClr val="accent1">
                  <a:lumMod val="105000"/>
                  <a:satMod val="103000"/>
                  <a:tint val="73000"/>
                </a:schemeClr>
              </a:gs>
              <a:gs pos="100000">
                <a:srgbClr val="FFFDC9"/>
              </a:gs>
            </a:gsLst>
            <a:lin ang="5400000" scaled="0"/>
            <a:tileRect/>
          </a:gradFill>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i="1" dirty="0"/>
              <a:t>Chips</a:t>
            </a:r>
          </a:p>
        </p:txBody>
      </p:sp>
      <p:sp>
        <p:nvSpPr>
          <p:cNvPr id="23" name="Oval 22"/>
          <p:cNvSpPr/>
          <p:nvPr/>
        </p:nvSpPr>
        <p:spPr>
          <a:xfrm>
            <a:off x="2002941" y="3373072"/>
            <a:ext cx="707573" cy="635295"/>
          </a:xfrm>
          <a:prstGeom prst="ellipse">
            <a:avLst/>
          </a:prstGeom>
          <a:solidFill>
            <a:srgbClr val="BBA6D8"/>
          </a:solidFill>
          <a:ln>
            <a:solidFill>
              <a:srgbClr val="6A54A5"/>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i="1" dirty="0"/>
              <a:t>CPU</a:t>
            </a:r>
          </a:p>
        </p:txBody>
      </p:sp>
      <p:sp>
        <p:nvSpPr>
          <p:cNvPr id="24" name="Oval 23"/>
          <p:cNvSpPr/>
          <p:nvPr/>
        </p:nvSpPr>
        <p:spPr>
          <a:xfrm>
            <a:off x="2448658" y="4302285"/>
            <a:ext cx="989812" cy="811244"/>
          </a:xfrm>
          <a:prstGeom prst="ellipse">
            <a:avLst/>
          </a:prstGeom>
          <a:solidFill>
            <a:srgbClr val="BBA6D8"/>
          </a:solidFill>
          <a:ln>
            <a:solidFill>
              <a:srgbClr val="6A54A5"/>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1200" i="1" dirty="0"/>
              <a:t>Central Processing Unit</a:t>
            </a:r>
          </a:p>
        </p:txBody>
      </p:sp>
      <p:sp>
        <p:nvSpPr>
          <p:cNvPr id="28" name="Oval 27"/>
          <p:cNvSpPr/>
          <p:nvPr/>
        </p:nvSpPr>
        <p:spPr>
          <a:xfrm>
            <a:off x="4222770" y="4372697"/>
            <a:ext cx="707573" cy="635295"/>
          </a:xfrm>
          <a:prstGeom prst="ellipse">
            <a:avLst/>
          </a:prstGeom>
          <a:solidFill>
            <a:srgbClr val="FFF900">
              <a:alpha val="21569"/>
            </a:srgb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1400" i="1" dirty="0"/>
              <a:t>Potato Chips</a:t>
            </a:r>
          </a:p>
        </p:txBody>
      </p:sp>
      <p:sp>
        <p:nvSpPr>
          <p:cNvPr id="16" name="Rounded Rectangle 15"/>
          <p:cNvSpPr/>
          <p:nvPr/>
        </p:nvSpPr>
        <p:spPr>
          <a:xfrm rot="1376437">
            <a:off x="4249917" y="3235928"/>
            <a:ext cx="1031442" cy="1966669"/>
          </a:xfrm>
          <a:prstGeom prst="roundRect">
            <a:avLst>
              <a:gd name="adj" fmla="val 50000"/>
            </a:avLst>
          </a:prstGeom>
          <a:noFill/>
          <a:ln>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ounded Rectangle 30"/>
          <p:cNvSpPr/>
          <p:nvPr/>
        </p:nvSpPr>
        <p:spPr>
          <a:xfrm rot="18500340">
            <a:off x="3769297" y="1722351"/>
            <a:ext cx="1009597" cy="2822714"/>
          </a:xfrm>
          <a:prstGeom prst="roundRect">
            <a:avLst>
              <a:gd name="adj" fmla="val 50000"/>
            </a:avLst>
          </a:prstGeom>
          <a:noFill/>
          <a:ln>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ounded Rectangle 31"/>
          <p:cNvSpPr/>
          <p:nvPr/>
        </p:nvSpPr>
        <p:spPr>
          <a:xfrm rot="19631959">
            <a:off x="2136475" y="3174246"/>
            <a:ext cx="1120395" cy="2158257"/>
          </a:xfrm>
          <a:prstGeom prst="roundRect">
            <a:avLst>
              <a:gd name="adj" fmla="val 50000"/>
            </a:avLst>
          </a:prstGeom>
          <a:noFill/>
          <a:ln>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Left Arrow 20"/>
          <p:cNvSpPr/>
          <p:nvPr/>
        </p:nvSpPr>
        <p:spPr>
          <a:xfrm>
            <a:off x="5998792" y="3052710"/>
            <a:ext cx="1600200" cy="945156"/>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i="1" dirty="0"/>
              <a:t>Utterance</a:t>
            </a:r>
          </a:p>
        </p:txBody>
      </p:sp>
      <p:sp>
        <p:nvSpPr>
          <p:cNvPr id="30" name="Rectangular Callout 29"/>
          <p:cNvSpPr/>
          <p:nvPr/>
        </p:nvSpPr>
        <p:spPr>
          <a:xfrm>
            <a:off x="915849" y="4925969"/>
            <a:ext cx="1347019" cy="427822"/>
          </a:xfrm>
          <a:prstGeom prst="wedgeRectCallout">
            <a:avLst>
              <a:gd name="adj1" fmla="val 44294"/>
              <a:gd name="adj2" fmla="val -10152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latin typeface="Merriweather Sans" charset="0"/>
                <a:ea typeface="Merriweather Sans" charset="0"/>
                <a:cs typeface="Merriweather Sans" charset="0"/>
              </a:rPr>
              <a:t>Variability</a:t>
            </a:r>
          </a:p>
        </p:txBody>
      </p:sp>
      <p:sp>
        <p:nvSpPr>
          <p:cNvPr id="37" name="Rectangular Callout 36"/>
          <p:cNvSpPr/>
          <p:nvPr/>
        </p:nvSpPr>
        <p:spPr>
          <a:xfrm>
            <a:off x="5264642" y="4607012"/>
            <a:ext cx="1347019" cy="434696"/>
          </a:xfrm>
          <a:prstGeom prst="wedgeRectCallout">
            <a:avLst>
              <a:gd name="adj1" fmla="val -41036"/>
              <a:gd name="adj2" fmla="val -12315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latin typeface="Merriweather Sans" charset="0"/>
                <a:ea typeface="Merriweather Sans" charset="0"/>
                <a:cs typeface="Merriweather Sans" charset="0"/>
              </a:rPr>
              <a:t>Ambiguity</a:t>
            </a:r>
          </a:p>
        </p:txBody>
      </p:sp>
      <p:sp>
        <p:nvSpPr>
          <p:cNvPr id="38" name="Rectangular Callout 37"/>
          <p:cNvSpPr/>
          <p:nvPr/>
        </p:nvSpPr>
        <p:spPr>
          <a:xfrm>
            <a:off x="3363942" y="5216694"/>
            <a:ext cx="1426125" cy="586187"/>
          </a:xfrm>
          <a:prstGeom prst="wedgeRectCallout">
            <a:avLst>
              <a:gd name="adj1" fmla="val -24870"/>
              <a:gd name="adj2" fmla="val -11386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latin typeface="Merriweather Sans" charset="0"/>
                <a:ea typeface="Merriweather Sans" charset="0"/>
                <a:cs typeface="Merriweather Sans" charset="0"/>
              </a:rPr>
              <a:t>Spurious relations</a:t>
            </a:r>
          </a:p>
        </p:txBody>
      </p:sp>
      <p:sp>
        <p:nvSpPr>
          <p:cNvPr id="39" name="Rectangular Callout 38"/>
          <p:cNvSpPr/>
          <p:nvPr/>
        </p:nvSpPr>
        <p:spPr>
          <a:xfrm>
            <a:off x="799972" y="2287102"/>
            <a:ext cx="1890389" cy="461812"/>
          </a:xfrm>
          <a:prstGeom prst="wedgeRectCallout">
            <a:avLst>
              <a:gd name="adj1" fmla="val 47303"/>
              <a:gd name="adj2" fmla="val 11781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latin typeface="Merriweather Sans" charset="0"/>
                <a:ea typeface="Merriweather Sans" charset="0"/>
                <a:cs typeface="Merriweather Sans" charset="0"/>
              </a:rPr>
              <a:t>Missing relations</a:t>
            </a:r>
          </a:p>
        </p:txBody>
      </p:sp>
      <p:sp>
        <p:nvSpPr>
          <p:cNvPr id="13" name="Oval 12"/>
          <p:cNvSpPr/>
          <p:nvPr/>
        </p:nvSpPr>
        <p:spPr>
          <a:xfrm>
            <a:off x="8096330" y="3831289"/>
            <a:ext cx="1153886" cy="1148655"/>
          </a:xfrm>
          <a:prstGeom prst="ellipse">
            <a:avLst/>
          </a:prstGeom>
          <a:solidFill>
            <a:srgbClr val="C3AFDD"/>
          </a:solidFill>
          <a:ln>
            <a:solidFill>
              <a:srgbClr val="6A54A5"/>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7174" name="Picture 6" desc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570" y="3902151"/>
            <a:ext cx="1050470" cy="105047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9199154" y="2309098"/>
            <a:ext cx="1153886" cy="114865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1" name="Picture 8" descr="mage result for chip process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1988" y="2543352"/>
            <a:ext cx="993844" cy="691032"/>
          </a:xfrm>
          <a:prstGeom prst="rect">
            <a:avLst/>
          </a:prstGeom>
          <a:noFill/>
          <a:extLst>
            <a:ext uri="{909E8E84-426E-40DD-AFC4-6F175D3DCCD1}">
              <a14:hiddenFill xmlns:a14="http://schemas.microsoft.com/office/drawing/2010/main">
                <a:solidFill>
                  <a:srgbClr val="FFFFFF"/>
                </a:solidFill>
              </a14:hiddenFill>
            </a:ext>
          </a:extLst>
        </p:spPr>
      </p:pic>
      <p:cxnSp>
        <p:nvCxnSpPr>
          <p:cNvPr id="7178" name="Straight Connector 7177"/>
          <p:cNvCxnSpPr>
            <a:stCxn id="7" idx="3"/>
          </p:cNvCxnSpPr>
          <p:nvPr/>
        </p:nvCxnSpPr>
        <p:spPr>
          <a:xfrm flipH="1">
            <a:off x="8968035" y="3289536"/>
            <a:ext cx="400102" cy="612615"/>
          </a:xfrm>
          <a:prstGeom prst="line">
            <a:avLst/>
          </a:prstGeom>
          <a:ln w="28575">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8" idx="3"/>
            <a:endCxn id="23" idx="7"/>
          </p:cNvCxnSpPr>
          <p:nvPr/>
        </p:nvCxnSpPr>
        <p:spPr>
          <a:xfrm flipH="1">
            <a:off x="2606892" y="2825500"/>
            <a:ext cx="747948" cy="640609"/>
          </a:xfrm>
          <a:prstGeom prst="line">
            <a:avLst/>
          </a:prstGeom>
          <a:ln w="28575">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9" idx="3"/>
            <a:endCxn id="23" idx="6"/>
          </p:cNvCxnSpPr>
          <p:nvPr/>
        </p:nvCxnSpPr>
        <p:spPr>
          <a:xfrm flipH="1">
            <a:off x="2710514" y="3274493"/>
            <a:ext cx="1350581" cy="416227"/>
          </a:xfrm>
          <a:prstGeom prst="line">
            <a:avLst/>
          </a:prstGeom>
          <a:ln w="28575">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9" idx="3"/>
            <a:endCxn id="24" idx="7"/>
          </p:cNvCxnSpPr>
          <p:nvPr/>
        </p:nvCxnSpPr>
        <p:spPr>
          <a:xfrm flipH="1">
            <a:off x="3293515" y="3274493"/>
            <a:ext cx="767580" cy="1146596"/>
          </a:xfrm>
          <a:prstGeom prst="line">
            <a:avLst/>
          </a:prstGeom>
          <a:ln w="28575">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28" idx="2"/>
            <a:endCxn id="24" idx="6"/>
          </p:cNvCxnSpPr>
          <p:nvPr/>
        </p:nvCxnSpPr>
        <p:spPr>
          <a:xfrm flipH="1">
            <a:off x="3438470" y="4690345"/>
            <a:ext cx="784300" cy="17562"/>
          </a:xfrm>
          <a:prstGeom prst="line">
            <a:avLst/>
          </a:prstGeom>
          <a:ln w="28575">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8694294" y="1313366"/>
            <a:ext cx="2027218" cy="651284"/>
          </a:xfrm>
          <a:prstGeom prst="roundRect">
            <a:avLst/>
          </a:prstGeom>
          <a:solidFill>
            <a:srgbClr val="FF0C00">
              <a:alpha val="29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a:solidFill>
                  <a:schemeClr val="tx1"/>
                </a:solidFill>
                <a:latin typeface="Merriweather Sans" charset="0"/>
                <a:ea typeface="Merriweather Sans" charset="0"/>
                <a:cs typeface="Merriweather Sans" charset="0"/>
              </a:rPr>
              <a:t>Meaning Graph</a:t>
            </a:r>
            <a:endParaRPr lang="en-US" i="1" dirty="0">
              <a:solidFill>
                <a:schemeClr val="tx1"/>
              </a:solidFill>
              <a:latin typeface="Merriweather Sans" charset="0"/>
              <a:ea typeface="Merriweather Sans" charset="0"/>
              <a:cs typeface="Merriweather Sans" charset="0"/>
            </a:endParaRPr>
          </a:p>
        </p:txBody>
      </p:sp>
      <p:sp>
        <p:nvSpPr>
          <p:cNvPr id="33" name="Rounded Rectangle 32"/>
          <p:cNvSpPr/>
          <p:nvPr/>
        </p:nvSpPr>
        <p:spPr>
          <a:xfrm>
            <a:off x="2641846" y="1339665"/>
            <a:ext cx="2027218" cy="651284"/>
          </a:xfrm>
          <a:prstGeom prst="roundRect">
            <a:avLst/>
          </a:prstGeom>
          <a:solidFill>
            <a:srgbClr val="92D050">
              <a:alpha val="29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Merriweather Sans" charset="0"/>
                <a:ea typeface="Merriweather Sans" charset="0"/>
                <a:cs typeface="Merriweather Sans" charset="0"/>
              </a:rPr>
              <a:t>Symbol Graph</a:t>
            </a:r>
          </a:p>
        </p:txBody>
      </p:sp>
      <p:cxnSp>
        <p:nvCxnSpPr>
          <p:cNvPr id="34" name="Straight Connector 33"/>
          <p:cNvCxnSpPr>
            <a:stCxn id="18" idx="4"/>
            <a:endCxn id="24" idx="0"/>
          </p:cNvCxnSpPr>
          <p:nvPr/>
        </p:nvCxnSpPr>
        <p:spPr>
          <a:xfrm flipH="1">
            <a:off x="2943564" y="2918537"/>
            <a:ext cx="646935" cy="1383748"/>
          </a:xfrm>
          <a:prstGeom prst="line">
            <a:avLst/>
          </a:prstGeom>
          <a:ln w="28575">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9" name="Multiply 8"/>
          <p:cNvSpPr/>
          <p:nvPr/>
        </p:nvSpPr>
        <p:spPr>
          <a:xfrm>
            <a:off x="2866216" y="2962759"/>
            <a:ext cx="278994" cy="330240"/>
          </a:xfrm>
          <a:prstGeom prst="mathMultiply">
            <a:avLst>
              <a:gd name="adj1" fmla="val 16164"/>
            </a:avLst>
          </a:prstGeom>
          <a:solidFill>
            <a:srgbClr val="FF1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Multiply 40"/>
          <p:cNvSpPr/>
          <p:nvPr/>
        </p:nvSpPr>
        <p:spPr>
          <a:xfrm>
            <a:off x="3092022" y="3542695"/>
            <a:ext cx="278994" cy="330240"/>
          </a:xfrm>
          <a:prstGeom prst="mathMultiply">
            <a:avLst>
              <a:gd name="adj1" fmla="val 16164"/>
            </a:avLst>
          </a:prstGeom>
          <a:solidFill>
            <a:srgbClr val="FF1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Multiply 41"/>
          <p:cNvSpPr/>
          <p:nvPr/>
        </p:nvSpPr>
        <p:spPr>
          <a:xfrm>
            <a:off x="3523632" y="3729958"/>
            <a:ext cx="278994" cy="330240"/>
          </a:xfrm>
          <a:prstGeom prst="mathMultiply">
            <a:avLst>
              <a:gd name="adj1" fmla="val 16164"/>
            </a:avLst>
          </a:prstGeom>
          <a:solidFill>
            <a:srgbClr val="FF1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337106" y="5914463"/>
            <a:ext cx="2069310" cy="830997"/>
          </a:xfrm>
          <a:prstGeom prst="rect">
            <a:avLst/>
          </a:prstGeom>
        </p:spPr>
        <p:txBody>
          <a:bodyPr wrap="square">
            <a:spAutoFit/>
          </a:bodyPr>
          <a:lstStyle/>
          <a:p>
            <a:r>
              <a:rPr lang="en-US" sz="1600" b="1" i="1" dirty="0">
                <a:solidFill>
                  <a:srgbClr val="0000FF"/>
                </a:solidFill>
              </a:rPr>
              <a:t>p</a:t>
            </a:r>
            <a:r>
              <a:rPr lang="en-US" sz="1600" b="1" i="1" baseline="-25000" dirty="0">
                <a:solidFill>
                  <a:srgbClr val="0000FF"/>
                </a:solidFill>
              </a:rPr>
              <a:t>-  </a:t>
            </a:r>
            <a:r>
              <a:rPr lang="en-US" sz="1600" dirty="0"/>
              <a:t>: Probability of adding spurious relations</a:t>
            </a:r>
            <a:endParaRPr lang="en-US" sz="1600" dirty="0">
              <a:solidFill>
                <a:srgbClr val="3E51FF"/>
              </a:solidFill>
            </a:endParaRPr>
          </a:p>
        </p:txBody>
      </p:sp>
      <p:sp>
        <p:nvSpPr>
          <p:cNvPr id="45" name="Rectangle 44"/>
          <p:cNvSpPr/>
          <p:nvPr/>
        </p:nvSpPr>
        <p:spPr>
          <a:xfrm>
            <a:off x="614924" y="5411662"/>
            <a:ext cx="1978427" cy="369332"/>
          </a:xfrm>
          <a:prstGeom prst="rect">
            <a:avLst/>
          </a:prstGeom>
        </p:spPr>
        <p:txBody>
          <a:bodyPr wrap="none">
            <a:spAutoFit/>
          </a:bodyPr>
          <a:lstStyle/>
          <a:p>
            <a:r>
              <a:rPr lang="en-US" sz="1600" b="1" i="1" dirty="0" err="1">
                <a:solidFill>
                  <a:srgbClr val="3E51FF"/>
                </a:solidFill>
                <a:highlight>
                  <a:schemeClr val="lt1"/>
                </a:highlight>
                <a:latin typeface="Roboto"/>
                <a:ea typeface="Roboto"/>
                <a:cs typeface="Roboto"/>
                <a:sym typeface="Roboto"/>
              </a:rPr>
              <a:t>λ</a:t>
            </a:r>
            <a:r>
              <a:rPr lang="en-US" sz="1600" i="1" dirty="0">
                <a:solidFill>
                  <a:srgbClr val="0000FF"/>
                </a:solidFill>
              </a:rPr>
              <a:t> </a:t>
            </a:r>
            <a:r>
              <a:rPr lang="en-US" dirty="0"/>
              <a:t>: variability factor</a:t>
            </a:r>
          </a:p>
        </p:txBody>
      </p:sp>
      <p:sp>
        <p:nvSpPr>
          <p:cNvPr id="46" name="Rectangle 45"/>
          <p:cNvSpPr/>
          <p:nvPr/>
        </p:nvSpPr>
        <p:spPr>
          <a:xfrm>
            <a:off x="314253" y="2818575"/>
            <a:ext cx="2000296" cy="584775"/>
          </a:xfrm>
          <a:prstGeom prst="rect">
            <a:avLst/>
          </a:prstGeom>
        </p:spPr>
        <p:txBody>
          <a:bodyPr wrap="square">
            <a:spAutoFit/>
          </a:bodyPr>
          <a:lstStyle/>
          <a:p>
            <a:r>
              <a:rPr lang="en-US" sz="1600" b="1" i="1" dirty="0">
                <a:solidFill>
                  <a:srgbClr val="0000FF"/>
                </a:solidFill>
              </a:rPr>
              <a:t>p</a:t>
            </a:r>
            <a:r>
              <a:rPr lang="en-US" sz="1600" b="1" i="1" baseline="-25000" dirty="0">
                <a:solidFill>
                  <a:srgbClr val="0000FF"/>
                </a:solidFill>
              </a:rPr>
              <a:t>+  </a:t>
            </a:r>
            <a:r>
              <a:rPr lang="en-US" sz="1600" dirty="0"/>
              <a:t>: Probability of retaining relations</a:t>
            </a:r>
          </a:p>
        </p:txBody>
      </p:sp>
      <p:sp>
        <p:nvSpPr>
          <p:cNvPr id="48" name="Rectangle 47"/>
          <p:cNvSpPr/>
          <p:nvPr/>
        </p:nvSpPr>
        <p:spPr>
          <a:xfrm>
            <a:off x="292628" y="3890403"/>
            <a:ext cx="1871374" cy="830997"/>
          </a:xfrm>
          <a:prstGeom prst="rect">
            <a:avLst/>
          </a:prstGeom>
        </p:spPr>
        <p:txBody>
          <a:bodyPr wrap="square">
            <a:spAutoFit/>
          </a:bodyPr>
          <a:lstStyle/>
          <a:p>
            <a:r>
              <a:rPr lang="en-US" sz="1600" b="1" i="1" dirty="0" err="1">
                <a:solidFill>
                  <a:srgbClr val="3E51FF"/>
                </a:solidFill>
                <a:highlight>
                  <a:schemeClr val="lt1"/>
                </a:highlight>
                <a:latin typeface="Roboto"/>
                <a:ea typeface="Roboto"/>
                <a:cs typeface="Roboto"/>
                <a:sym typeface="Roboto"/>
              </a:rPr>
              <a:t>ε</a:t>
            </a:r>
            <a:r>
              <a:rPr lang="en-US" sz="1600" b="1" i="1" baseline="-25000" dirty="0">
                <a:solidFill>
                  <a:srgbClr val="3E51FF"/>
                </a:solidFill>
              </a:rPr>
              <a:t>+</a:t>
            </a:r>
            <a:r>
              <a:rPr lang="en-US" sz="1600" b="1" i="1" baseline="-25000" dirty="0">
                <a:solidFill>
                  <a:schemeClr val="hlink"/>
                </a:solidFill>
              </a:rPr>
              <a:t> </a:t>
            </a:r>
            <a:r>
              <a:rPr lang="en-US" sz="1600" dirty="0"/>
              <a:t>: Probability of inferring true equivalence  </a:t>
            </a:r>
          </a:p>
        </p:txBody>
      </p:sp>
    </p:spTree>
    <p:extLst>
      <p:ext uri="{BB962C8B-B14F-4D97-AF65-F5344CB8AC3E}">
        <p14:creationId xmlns:p14="http://schemas.microsoft.com/office/powerpoint/2010/main" val="30962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2" grpId="0" animBg="1"/>
      <p:bldP spid="23" grpId="0" animBg="1"/>
      <p:bldP spid="24" grpId="0" animBg="1"/>
      <p:bldP spid="28" grpId="0" animBg="1"/>
      <p:bldP spid="16" grpId="0" animBg="1"/>
      <p:bldP spid="31" grpId="0" animBg="1"/>
      <p:bldP spid="32" grpId="1" animBg="1"/>
      <p:bldP spid="21" grpId="0" animBg="1"/>
      <p:bldP spid="30" grpId="0" animBg="1"/>
      <p:bldP spid="37" grpId="0" animBg="1"/>
      <p:bldP spid="38" grpId="0" animBg="1"/>
      <p:bldP spid="39" grpId="0" animBg="1"/>
      <p:bldP spid="9" grpId="0" animBg="1"/>
      <p:bldP spid="41" grpId="0" animBg="1"/>
      <p:bldP spid="42" grpId="0" animBg="1"/>
      <p:bldP spid="44" grpId="0"/>
      <p:bldP spid="45" grpId="0"/>
      <p:bldP spid="46" grpId="0"/>
      <p:bldP spid="48"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Google Shape;939;p128"/>
          <p:cNvSpPr/>
          <p:nvPr/>
        </p:nvSpPr>
        <p:spPr>
          <a:xfrm>
            <a:off x="1361616" y="2026951"/>
            <a:ext cx="3896544" cy="2987862"/>
          </a:xfrm>
          <a:prstGeom prst="roundRect">
            <a:avLst>
              <a:gd name="adj" fmla="val 16667"/>
            </a:avLst>
          </a:prstGeom>
          <a:solidFill>
            <a:srgbClr val="D9EAD3">
              <a:alpha val="39000"/>
            </a:srgbClr>
          </a:solidFill>
          <a:ln w="9525" cap="flat" cmpd="sng">
            <a:solidFill>
              <a:srgbClr val="38761D"/>
            </a:solidFill>
            <a:prstDash val="solid"/>
            <a:round/>
            <a:headEnd type="none" w="sm" len="sm"/>
            <a:tailEnd type="none" w="sm" len="sm"/>
          </a:ln>
        </p:spPr>
        <p:txBody>
          <a:bodyPr spcFirstLastPara="1" wrap="square" lIns="91425" tIns="91425" rIns="91425" bIns="91425" anchor="t" anchorCtr="0">
            <a:noAutofit/>
          </a:bodyPr>
          <a:lstStyle/>
          <a:p>
            <a:pPr algn="ctr"/>
            <a:endParaRPr lang="en-US" b="1" i="1" dirty="0"/>
          </a:p>
          <a:p>
            <a:pPr algn="ctr"/>
            <a:endParaRPr lang="en-US" b="1" i="1" dirty="0"/>
          </a:p>
          <a:p>
            <a:pPr algn="ctr"/>
            <a:endParaRPr lang="en-US" b="1" i="1" dirty="0"/>
          </a:p>
          <a:p>
            <a:pPr algn="ctr"/>
            <a:endParaRPr lang="en-US" b="1" i="1" dirty="0"/>
          </a:p>
          <a:p>
            <a:pPr algn="ctr"/>
            <a:endParaRPr lang="en-US" b="1" i="1" dirty="0"/>
          </a:p>
          <a:p>
            <a:pPr algn="ctr"/>
            <a:endParaRPr lang="en-US" b="1" i="1" dirty="0"/>
          </a:p>
          <a:p>
            <a:pPr algn="ctr"/>
            <a:endParaRPr lang="en-US" b="1" i="1" dirty="0"/>
          </a:p>
          <a:p>
            <a:pPr algn="ctr"/>
            <a:endParaRPr lang="en-US" b="1" i="1" dirty="0"/>
          </a:p>
          <a:p>
            <a:pPr algn="ctr"/>
            <a:endParaRPr lang="en-US" b="1" i="1" dirty="0"/>
          </a:p>
          <a:p>
            <a:pPr algn="ctr"/>
            <a:r>
              <a:rPr lang="en-US" b="1" i="1" dirty="0"/>
              <a:t>Symbol space</a:t>
            </a:r>
            <a:endParaRPr b="1" i="1" dirty="0"/>
          </a:p>
          <a:p>
            <a:pPr algn="ctr"/>
            <a:endParaRPr b="1" i="1" dirty="0"/>
          </a:p>
          <a:p>
            <a:pPr algn="ctr"/>
            <a:endParaRPr b="1" i="1" dirty="0"/>
          </a:p>
          <a:p>
            <a:pPr algn="ctr"/>
            <a:endParaRPr b="1" i="1" dirty="0"/>
          </a:p>
        </p:txBody>
      </p:sp>
      <p:sp>
        <p:nvSpPr>
          <p:cNvPr id="40" name="Google Shape;1063;p131"/>
          <p:cNvSpPr/>
          <p:nvPr/>
        </p:nvSpPr>
        <p:spPr>
          <a:xfrm>
            <a:off x="7399283" y="2017986"/>
            <a:ext cx="3972909" cy="2987862"/>
          </a:xfrm>
          <a:prstGeom prst="roundRect">
            <a:avLst>
              <a:gd name="adj" fmla="val 16667"/>
            </a:avLst>
          </a:prstGeom>
          <a:solidFill>
            <a:srgbClr val="F4CCCC">
              <a:alpha val="26000"/>
            </a:srgbClr>
          </a:solid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algn="ctr"/>
            <a:endParaRPr lang="en-US" b="1" i="1" dirty="0"/>
          </a:p>
          <a:p>
            <a:pPr algn="ctr"/>
            <a:endParaRPr lang="en-US" b="1" i="1" dirty="0"/>
          </a:p>
          <a:p>
            <a:pPr algn="ctr"/>
            <a:endParaRPr lang="en-US" b="1" i="1" dirty="0"/>
          </a:p>
          <a:p>
            <a:pPr algn="ctr"/>
            <a:endParaRPr lang="en-US" b="1" i="1" dirty="0"/>
          </a:p>
          <a:p>
            <a:pPr algn="ctr"/>
            <a:endParaRPr lang="en-US" b="1" i="1" dirty="0"/>
          </a:p>
          <a:p>
            <a:pPr algn="ctr"/>
            <a:endParaRPr lang="en-US" b="1" i="1" dirty="0"/>
          </a:p>
          <a:p>
            <a:pPr algn="ctr"/>
            <a:endParaRPr lang="en-US" b="1" i="1" dirty="0"/>
          </a:p>
          <a:p>
            <a:pPr algn="ctr"/>
            <a:endParaRPr lang="en-US" b="1" i="1" dirty="0"/>
          </a:p>
          <a:p>
            <a:pPr algn="ctr"/>
            <a:endParaRPr lang="en-US" b="1" i="1" dirty="0"/>
          </a:p>
          <a:p>
            <a:pPr algn="ctr"/>
            <a:r>
              <a:rPr lang="en-US" b="1" i="1" dirty="0"/>
              <a:t>Meaning space</a:t>
            </a:r>
            <a:endParaRPr b="1" i="1" dirty="0"/>
          </a:p>
          <a:p>
            <a:pPr algn="ctr"/>
            <a:endParaRPr lang="en-US" b="1" i="1" dirty="0"/>
          </a:p>
          <a:p>
            <a:pPr algn="ctr"/>
            <a:endParaRPr b="1" i="1" dirty="0"/>
          </a:p>
        </p:txBody>
      </p:sp>
      <p:sp>
        <p:nvSpPr>
          <p:cNvPr id="3" name="Slide Number Placeholder 2"/>
          <p:cNvSpPr>
            <a:spLocks noGrp="1"/>
          </p:cNvSpPr>
          <p:nvPr>
            <p:ph type="sldNum" sz="quarter" idx="12"/>
          </p:nvPr>
        </p:nvSpPr>
        <p:spPr/>
        <p:txBody>
          <a:bodyPr/>
          <a:lstStyle/>
          <a:p>
            <a:fld id="{86B4B35C-345F-9846-8E6A-29269C850829}" type="slidenum">
              <a:rPr lang="en-US" smtClean="0"/>
              <a:pPr/>
              <a:t>96</a:t>
            </a:fld>
            <a:endParaRPr lang="en-US" dirty="0"/>
          </a:p>
        </p:txBody>
      </p:sp>
      <p:sp>
        <p:nvSpPr>
          <p:cNvPr id="4" name="Title 3"/>
          <p:cNvSpPr>
            <a:spLocks noGrp="1"/>
          </p:cNvSpPr>
          <p:nvPr>
            <p:ph type="title"/>
          </p:nvPr>
        </p:nvSpPr>
        <p:spPr/>
        <p:txBody>
          <a:bodyPr/>
          <a:lstStyle/>
          <a:p>
            <a:endParaRPr lang="en-US"/>
          </a:p>
        </p:txBody>
      </p:sp>
      <p:sp>
        <p:nvSpPr>
          <p:cNvPr id="5" name="Slide Number Placeholder 3"/>
          <p:cNvSpPr txBox="1">
            <a:spLocks/>
          </p:cNvSpPr>
          <p:nvPr/>
        </p:nvSpPr>
        <p:spPr>
          <a:xfrm>
            <a:off x="9105454" y="627028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700" i="0" kern="1200">
                <a:solidFill>
                  <a:schemeClr val="tx1">
                    <a:tint val="75000"/>
                  </a:schemeClr>
                </a:solidFill>
                <a:latin typeface="Merriweather Sans" charset="0"/>
                <a:ea typeface="Merriweather Sans" charset="0"/>
                <a:cs typeface="Merriweather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B4B35C-345F-9846-8E6A-29269C850829}" type="slidenum">
              <a:rPr lang="en-US" smtClean="0"/>
              <a:pPr/>
              <a:t>96</a:t>
            </a:fld>
            <a:endParaRPr lang="en-US" dirty="0"/>
          </a:p>
        </p:txBody>
      </p:sp>
      <p:sp>
        <p:nvSpPr>
          <p:cNvPr id="6" name="Oval 5"/>
          <p:cNvSpPr/>
          <p:nvPr/>
        </p:nvSpPr>
        <p:spPr>
          <a:xfrm>
            <a:off x="10013109" y="3699980"/>
            <a:ext cx="1153886" cy="1148655"/>
          </a:xfrm>
          <a:prstGeom prst="ellipse">
            <a:avLst/>
          </a:prstGeom>
          <a:solidFill>
            <a:srgbClr val="FFFF00">
              <a:alpha val="18039"/>
            </a:srgb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7" name="Picture 4" descr="mage result for chips"/>
          <p:cNvPicPr>
            <a:picLocks noChangeAspect="1" noChangeArrowheads="1"/>
          </p:cNvPicPr>
          <p:nvPr/>
        </p:nvPicPr>
        <p:blipFill rotWithShape="1">
          <a:blip r:embed="rId2">
            <a:extLst>
              <a:ext uri="{28A0092B-C50C-407E-A947-70E740481C1C}">
                <a14:useLocalDpi xmlns:a14="http://schemas.microsoft.com/office/drawing/2010/main" val="0"/>
              </a:ext>
            </a:extLst>
          </a:blip>
          <a:srcRect l="25000" t="4546" r="21165" b="3896"/>
          <a:stretch/>
        </p:blipFill>
        <p:spPr bwMode="auto">
          <a:xfrm>
            <a:off x="10226573" y="3810673"/>
            <a:ext cx="726958" cy="927268"/>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2900162" y="2162990"/>
            <a:ext cx="666543" cy="63529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i="1" dirty="0"/>
              <a:t>IC</a:t>
            </a:r>
          </a:p>
        </p:txBody>
      </p:sp>
      <p:sp>
        <p:nvSpPr>
          <p:cNvPr id="9" name="Oval 8"/>
          <p:cNvSpPr/>
          <p:nvPr/>
        </p:nvSpPr>
        <p:spPr>
          <a:xfrm>
            <a:off x="3500247" y="2590031"/>
            <a:ext cx="707573" cy="635295"/>
          </a:xfrm>
          <a:prstGeom prst="ellipse">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i="1" dirty="0"/>
              <a:t>Chip</a:t>
            </a:r>
          </a:p>
        </p:txBody>
      </p:sp>
      <p:sp>
        <p:nvSpPr>
          <p:cNvPr id="10" name="Oval 9"/>
          <p:cNvSpPr/>
          <p:nvPr/>
        </p:nvSpPr>
        <p:spPr>
          <a:xfrm>
            <a:off x="4129608" y="3107300"/>
            <a:ext cx="707573" cy="635295"/>
          </a:xfrm>
          <a:prstGeom prst="ellipse">
            <a:avLst/>
          </a:prstGeom>
          <a:gradFill flip="none" rotWithShape="1">
            <a:gsLst>
              <a:gs pos="0">
                <a:schemeClr val="accent1">
                  <a:lumMod val="110000"/>
                  <a:satMod val="105000"/>
                  <a:tint val="67000"/>
                </a:schemeClr>
              </a:gs>
              <a:gs pos="0">
                <a:schemeClr val="accent1">
                  <a:lumMod val="105000"/>
                  <a:satMod val="103000"/>
                  <a:tint val="73000"/>
                </a:schemeClr>
              </a:gs>
              <a:gs pos="100000">
                <a:srgbClr val="FFFDC9"/>
              </a:gs>
            </a:gsLst>
            <a:lin ang="5400000" scaled="0"/>
            <a:tileRect/>
          </a:gradFill>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i="1" dirty="0"/>
              <a:t>Chips</a:t>
            </a:r>
          </a:p>
        </p:txBody>
      </p:sp>
      <p:sp>
        <p:nvSpPr>
          <p:cNvPr id="11" name="Oval 10"/>
          <p:cNvSpPr/>
          <p:nvPr/>
        </p:nvSpPr>
        <p:spPr>
          <a:xfrm>
            <a:off x="1764271" y="3046629"/>
            <a:ext cx="707573" cy="635295"/>
          </a:xfrm>
          <a:prstGeom prst="ellipse">
            <a:avLst/>
          </a:prstGeom>
          <a:solidFill>
            <a:srgbClr val="BBA6D8"/>
          </a:solidFill>
          <a:ln>
            <a:solidFill>
              <a:srgbClr val="6A54A5"/>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i="1" dirty="0"/>
              <a:t>CPU</a:t>
            </a:r>
          </a:p>
        </p:txBody>
      </p:sp>
      <p:sp>
        <p:nvSpPr>
          <p:cNvPr id="12" name="Oval 11"/>
          <p:cNvSpPr/>
          <p:nvPr/>
        </p:nvSpPr>
        <p:spPr>
          <a:xfrm>
            <a:off x="2253629" y="3797167"/>
            <a:ext cx="992849" cy="877483"/>
          </a:xfrm>
          <a:prstGeom prst="ellipse">
            <a:avLst/>
          </a:prstGeom>
          <a:solidFill>
            <a:srgbClr val="BBA6D8"/>
          </a:solidFill>
          <a:ln>
            <a:solidFill>
              <a:srgbClr val="6A54A5"/>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1200" i="1" dirty="0"/>
              <a:t>Central Processing Unit</a:t>
            </a:r>
          </a:p>
        </p:txBody>
      </p:sp>
      <p:sp>
        <p:nvSpPr>
          <p:cNvPr id="13" name="Oval 12"/>
          <p:cNvSpPr/>
          <p:nvPr/>
        </p:nvSpPr>
        <p:spPr>
          <a:xfrm>
            <a:off x="3742367" y="3972683"/>
            <a:ext cx="707573" cy="635295"/>
          </a:xfrm>
          <a:prstGeom prst="ellipse">
            <a:avLst/>
          </a:prstGeom>
          <a:solidFill>
            <a:srgbClr val="FFF900">
              <a:alpha val="21569"/>
            </a:srgb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1400" i="1" dirty="0"/>
              <a:t>Potato Chips</a:t>
            </a:r>
          </a:p>
        </p:txBody>
      </p:sp>
      <p:sp>
        <p:nvSpPr>
          <p:cNvPr id="14" name="Rounded Rectangle 13"/>
          <p:cNvSpPr/>
          <p:nvPr/>
        </p:nvSpPr>
        <p:spPr>
          <a:xfrm rot="1578045">
            <a:off x="3833307" y="2955675"/>
            <a:ext cx="928238" cy="1817938"/>
          </a:xfrm>
          <a:prstGeom prst="roundRect">
            <a:avLst>
              <a:gd name="adj" fmla="val 50000"/>
            </a:avLst>
          </a:prstGeom>
          <a:noFill/>
          <a:ln>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ounded Rectangle 14"/>
          <p:cNvSpPr/>
          <p:nvPr/>
        </p:nvSpPr>
        <p:spPr>
          <a:xfrm rot="19270799">
            <a:off x="1896643" y="2846545"/>
            <a:ext cx="1127047" cy="2018272"/>
          </a:xfrm>
          <a:prstGeom prst="roundRect">
            <a:avLst>
              <a:gd name="adj" fmla="val 50000"/>
            </a:avLst>
          </a:prstGeom>
          <a:noFill/>
          <a:ln>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Left Arrow 15"/>
          <p:cNvSpPr/>
          <p:nvPr/>
        </p:nvSpPr>
        <p:spPr>
          <a:xfrm>
            <a:off x="5475525" y="2951098"/>
            <a:ext cx="1600200" cy="945156"/>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i="1"/>
              <a:t>Utterance  </a:t>
            </a:r>
            <a:endParaRPr lang="en-US" i="1" dirty="0"/>
          </a:p>
        </p:txBody>
      </p:sp>
      <p:grpSp>
        <p:nvGrpSpPr>
          <p:cNvPr id="72" name="Group 71"/>
          <p:cNvGrpSpPr/>
          <p:nvPr/>
        </p:nvGrpSpPr>
        <p:grpSpPr>
          <a:xfrm>
            <a:off x="7660139" y="3605315"/>
            <a:ext cx="1153886" cy="1148655"/>
            <a:chOff x="7660139" y="3605315"/>
            <a:chExt cx="1153886" cy="1148655"/>
          </a:xfrm>
        </p:grpSpPr>
        <p:sp>
          <p:nvSpPr>
            <p:cNvPr id="22" name="Oval 21"/>
            <p:cNvSpPr/>
            <p:nvPr/>
          </p:nvSpPr>
          <p:spPr>
            <a:xfrm>
              <a:off x="7660139" y="3605315"/>
              <a:ext cx="1153886" cy="1148655"/>
            </a:xfrm>
            <a:prstGeom prst="ellipse">
              <a:avLst/>
            </a:prstGeom>
            <a:solidFill>
              <a:srgbClr val="C3AFDD"/>
            </a:solidFill>
            <a:ln>
              <a:solidFill>
                <a:srgbClr val="6A54A5"/>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23" name="Picture 6"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3379" y="3676177"/>
              <a:ext cx="1050470" cy="1050470"/>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Oval 23"/>
          <p:cNvSpPr/>
          <p:nvPr/>
        </p:nvSpPr>
        <p:spPr>
          <a:xfrm>
            <a:off x="8852610" y="2127947"/>
            <a:ext cx="1153886" cy="114865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25" name="Picture 8" descr="mage result for chip process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5444" y="2362201"/>
            <a:ext cx="993844" cy="691032"/>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p:cNvCxnSpPr>
            <a:stCxn id="24" idx="3"/>
          </p:cNvCxnSpPr>
          <p:nvPr/>
        </p:nvCxnSpPr>
        <p:spPr>
          <a:xfrm flipH="1">
            <a:off x="8529052" y="3108385"/>
            <a:ext cx="492541" cy="591595"/>
          </a:xfrm>
          <a:prstGeom prst="line">
            <a:avLst/>
          </a:prstGeom>
          <a:ln w="28575">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8" idx="3"/>
            <a:endCxn id="11" idx="7"/>
          </p:cNvCxnSpPr>
          <p:nvPr/>
        </p:nvCxnSpPr>
        <p:spPr>
          <a:xfrm flipH="1">
            <a:off x="2368222" y="2705248"/>
            <a:ext cx="629553" cy="434418"/>
          </a:xfrm>
          <a:prstGeom prst="line">
            <a:avLst/>
          </a:prstGeom>
          <a:ln w="28575">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3" idx="2"/>
            <a:endCxn id="12" idx="6"/>
          </p:cNvCxnSpPr>
          <p:nvPr/>
        </p:nvCxnSpPr>
        <p:spPr>
          <a:xfrm flipH="1" flipV="1">
            <a:off x="3246478" y="4235909"/>
            <a:ext cx="495889" cy="54422"/>
          </a:xfrm>
          <a:prstGeom prst="line">
            <a:avLst/>
          </a:prstGeom>
          <a:ln w="28575">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8" idx="4"/>
            <a:endCxn id="12" idx="0"/>
          </p:cNvCxnSpPr>
          <p:nvPr/>
        </p:nvCxnSpPr>
        <p:spPr>
          <a:xfrm flipH="1">
            <a:off x="2750054" y="2798285"/>
            <a:ext cx="483380" cy="998882"/>
          </a:xfrm>
          <a:prstGeom prst="line">
            <a:avLst/>
          </a:prstGeom>
          <a:ln w="28575">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rot="18106135">
            <a:off x="3353659" y="1725085"/>
            <a:ext cx="1016544" cy="2459893"/>
          </a:xfrm>
          <a:prstGeom prst="roundRect">
            <a:avLst>
              <a:gd name="adj" fmla="val 50000"/>
            </a:avLst>
          </a:prstGeom>
          <a:noFill/>
          <a:ln>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086356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6B4B35C-345F-9846-8E6A-29269C850829}" type="slidenum">
              <a:rPr lang="en-US" sz="1000" smtClean="0"/>
              <a:pPr/>
              <a:t>97</a:t>
            </a:fld>
            <a:endParaRPr lang="en-US" sz="1000" dirty="0"/>
          </a:p>
        </p:txBody>
      </p:sp>
      <p:sp>
        <p:nvSpPr>
          <p:cNvPr id="4" name="Title 3"/>
          <p:cNvSpPr>
            <a:spLocks noGrp="1"/>
          </p:cNvSpPr>
          <p:nvPr>
            <p:ph type="title"/>
          </p:nvPr>
        </p:nvSpPr>
        <p:spPr/>
        <p:txBody>
          <a:bodyPr/>
          <a:lstStyle/>
          <a:p>
            <a:r>
              <a:rPr lang="en-US" dirty="0"/>
              <a:t>Parameters of the problem </a:t>
            </a:r>
          </a:p>
        </p:txBody>
      </p:sp>
      <p:pic>
        <p:nvPicPr>
          <p:cNvPr id="284" name="Picture 2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9832" y="2320645"/>
            <a:ext cx="10113893" cy="3111967"/>
          </a:xfrm>
          <a:prstGeom prst="rect">
            <a:avLst/>
          </a:prstGeom>
        </p:spPr>
      </p:pic>
      <p:sp>
        <p:nvSpPr>
          <p:cNvPr id="287" name="Rectangular Callout 286"/>
          <p:cNvSpPr/>
          <p:nvPr/>
        </p:nvSpPr>
        <p:spPr>
          <a:xfrm>
            <a:off x="421194" y="5110512"/>
            <a:ext cx="1347019" cy="427822"/>
          </a:xfrm>
          <a:prstGeom prst="wedgeRectCallout">
            <a:avLst>
              <a:gd name="adj1" fmla="val 44294"/>
              <a:gd name="adj2" fmla="val -10152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latin typeface="Merriweather Sans" charset="0"/>
                <a:ea typeface="Merriweather Sans" charset="0"/>
                <a:cs typeface="Merriweather Sans" charset="0"/>
              </a:rPr>
              <a:t>Variability</a:t>
            </a:r>
          </a:p>
        </p:txBody>
      </p:sp>
      <p:sp>
        <p:nvSpPr>
          <p:cNvPr id="288" name="Rectangular Callout 287"/>
          <p:cNvSpPr/>
          <p:nvPr/>
        </p:nvSpPr>
        <p:spPr>
          <a:xfrm>
            <a:off x="4775990" y="4846419"/>
            <a:ext cx="1347019" cy="434696"/>
          </a:xfrm>
          <a:prstGeom prst="wedgeRectCallout">
            <a:avLst>
              <a:gd name="adj1" fmla="val -41036"/>
              <a:gd name="adj2" fmla="val -12315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latin typeface="Merriweather Sans" charset="0"/>
                <a:ea typeface="Merriweather Sans" charset="0"/>
                <a:cs typeface="Merriweather Sans" charset="0"/>
              </a:rPr>
              <a:t>Ambiguity</a:t>
            </a:r>
          </a:p>
        </p:txBody>
      </p:sp>
      <p:sp>
        <p:nvSpPr>
          <p:cNvPr id="289" name="Rectangular Callout 288"/>
          <p:cNvSpPr/>
          <p:nvPr/>
        </p:nvSpPr>
        <p:spPr>
          <a:xfrm>
            <a:off x="2869287" y="5401237"/>
            <a:ext cx="1426125" cy="586187"/>
          </a:xfrm>
          <a:prstGeom prst="wedgeRectCallout">
            <a:avLst>
              <a:gd name="adj1" fmla="val -24870"/>
              <a:gd name="adj2" fmla="val -11386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latin typeface="Merriweather Sans" charset="0"/>
                <a:ea typeface="Merriweather Sans" charset="0"/>
                <a:cs typeface="Merriweather Sans" charset="0"/>
              </a:rPr>
              <a:t>Spurious relations</a:t>
            </a:r>
          </a:p>
        </p:txBody>
      </p:sp>
      <p:sp>
        <p:nvSpPr>
          <p:cNvPr id="290" name="Rectangular Callout 289"/>
          <p:cNvSpPr/>
          <p:nvPr/>
        </p:nvSpPr>
        <p:spPr>
          <a:xfrm>
            <a:off x="286873" y="2320645"/>
            <a:ext cx="1890389" cy="461812"/>
          </a:xfrm>
          <a:prstGeom prst="wedgeRectCallout">
            <a:avLst>
              <a:gd name="adj1" fmla="val 47957"/>
              <a:gd name="adj2" fmla="val 13387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latin typeface="Merriweather Sans" charset="0"/>
                <a:ea typeface="Merriweather Sans" charset="0"/>
                <a:cs typeface="Merriweather Sans" charset="0"/>
              </a:rPr>
              <a:t>Missing relations</a:t>
            </a:r>
          </a:p>
        </p:txBody>
      </p:sp>
      <p:sp>
        <p:nvSpPr>
          <p:cNvPr id="292" name="Rectangle 291"/>
          <p:cNvSpPr/>
          <p:nvPr/>
        </p:nvSpPr>
        <p:spPr>
          <a:xfrm>
            <a:off x="4851443" y="5302143"/>
            <a:ext cx="2069310" cy="830997"/>
          </a:xfrm>
          <a:prstGeom prst="rect">
            <a:avLst/>
          </a:prstGeom>
        </p:spPr>
        <p:txBody>
          <a:bodyPr wrap="square">
            <a:spAutoFit/>
          </a:bodyPr>
          <a:lstStyle/>
          <a:p>
            <a:r>
              <a:rPr lang="en-US" sz="1600" b="1" i="1" dirty="0">
                <a:solidFill>
                  <a:srgbClr val="0000FF"/>
                </a:solidFill>
              </a:rPr>
              <a:t>p</a:t>
            </a:r>
            <a:r>
              <a:rPr lang="en-US" sz="1600" b="1" i="1" baseline="-25000" dirty="0">
                <a:solidFill>
                  <a:srgbClr val="0000FF"/>
                </a:solidFill>
              </a:rPr>
              <a:t>-  </a:t>
            </a:r>
            <a:r>
              <a:rPr lang="en-US" sz="1600" dirty="0"/>
              <a:t>: Probability of adding spurious relations</a:t>
            </a:r>
            <a:endParaRPr lang="en-US" sz="1600" dirty="0">
              <a:solidFill>
                <a:srgbClr val="3E51FF"/>
              </a:solidFill>
            </a:endParaRPr>
          </a:p>
        </p:txBody>
      </p:sp>
      <p:sp>
        <p:nvSpPr>
          <p:cNvPr id="293" name="Rectangle 292"/>
          <p:cNvSpPr/>
          <p:nvPr/>
        </p:nvSpPr>
        <p:spPr>
          <a:xfrm>
            <a:off x="6536034" y="1200762"/>
            <a:ext cx="3583353" cy="369332"/>
          </a:xfrm>
          <a:prstGeom prst="rect">
            <a:avLst/>
          </a:prstGeom>
        </p:spPr>
        <p:txBody>
          <a:bodyPr wrap="none">
            <a:spAutoFit/>
          </a:bodyPr>
          <a:lstStyle/>
          <a:p>
            <a:r>
              <a:rPr lang="en-US" b="1" i="1">
                <a:solidFill>
                  <a:srgbClr val="0000FF"/>
                </a:solidFill>
              </a:rPr>
              <a:t>p</a:t>
            </a:r>
            <a:r>
              <a:rPr lang="en-US" b="1" i="1" baseline="-25000">
                <a:solidFill>
                  <a:srgbClr val="0000FF"/>
                </a:solidFill>
              </a:rPr>
              <a:t>+  </a:t>
            </a:r>
            <a:r>
              <a:rPr lang="en-US"/>
              <a:t>: Probability of retaining relations</a:t>
            </a:r>
            <a:endParaRPr lang="en-US" dirty="0"/>
          </a:p>
        </p:txBody>
      </p:sp>
      <p:sp>
        <p:nvSpPr>
          <p:cNvPr id="294" name="Rectangle 293"/>
          <p:cNvSpPr/>
          <p:nvPr/>
        </p:nvSpPr>
        <p:spPr>
          <a:xfrm>
            <a:off x="527630" y="1312611"/>
            <a:ext cx="4377352" cy="369332"/>
          </a:xfrm>
          <a:prstGeom prst="rect">
            <a:avLst/>
          </a:prstGeom>
        </p:spPr>
        <p:txBody>
          <a:bodyPr wrap="none">
            <a:spAutoFit/>
          </a:bodyPr>
          <a:lstStyle/>
          <a:p>
            <a:r>
              <a:rPr lang="en-US" b="1" i="1" dirty="0" err="1">
                <a:solidFill>
                  <a:srgbClr val="3E51FF"/>
                </a:solidFill>
                <a:highlight>
                  <a:schemeClr val="lt1"/>
                </a:highlight>
                <a:latin typeface="Roboto"/>
                <a:ea typeface="Roboto"/>
                <a:cs typeface="Roboto"/>
                <a:sym typeface="Roboto"/>
              </a:rPr>
              <a:t>ε</a:t>
            </a:r>
            <a:r>
              <a:rPr lang="en-US" b="1" i="1" baseline="-25000" dirty="0">
                <a:solidFill>
                  <a:srgbClr val="3E51FF"/>
                </a:solidFill>
              </a:rPr>
              <a:t>+</a:t>
            </a:r>
            <a:r>
              <a:rPr lang="en-US" b="1" i="1" baseline="-25000" dirty="0">
                <a:solidFill>
                  <a:schemeClr val="hlink"/>
                </a:solidFill>
              </a:rPr>
              <a:t> </a:t>
            </a:r>
            <a:r>
              <a:rPr lang="en-US" dirty="0"/>
              <a:t>: Probability of inferring true equivalence  </a:t>
            </a:r>
          </a:p>
        </p:txBody>
      </p:sp>
    </p:spTree>
    <p:extLst>
      <p:ext uri="{BB962C8B-B14F-4D97-AF65-F5344CB8AC3E}">
        <p14:creationId xmlns:p14="http://schemas.microsoft.com/office/powerpoint/2010/main" val="2721993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9100" y="1584325"/>
            <a:ext cx="11394948" cy="3830463"/>
          </a:xfrm>
        </p:spPr>
        <p:txBody>
          <a:bodyPr>
            <a:normAutofit fontScale="70000" lnSpcReduction="20000"/>
          </a:bodyPr>
          <a:lstStyle/>
          <a:p>
            <a:r>
              <a:rPr lang="en-US" sz="2800" dirty="0"/>
              <a:t>A meaning-graph </a:t>
            </a:r>
            <a:r>
              <a:rPr lang="en-US" sz="2800" b="1" i="1" dirty="0">
                <a:solidFill>
                  <a:srgbClr val="FF0000"/>
                </a:solidFill>
              </a:rPr>
              <a:t>G</a:t>
            </a:r>
            <a:r>
              <a:rPr lang="en-US" sz="2800" b="1" i="1" baseline="-25000" dirty="0">
                <a:solidFill>
                  <a:srgbClr val="FF0000"/>
                </a:solidFill>
              </a:rPr>
              <a:t>M</a:t>
            </a:r>
            <a:r>
              <a:rPr lang="en-US" sz="2800" dirty="0"/>
              <a:t> with size </a:t>
            </a:r>
            <a:r>
              <a:rPr lang="en-US" sz="2800" i="1" dirty="0">
                <a:solidFill>
                  <a:srgbClr val="0000FF"/>
                </a:solidFill>
              </a:rPr>
              <a:t>n</a:t>
            </a:r>
            <a:r>
              <a:rPr lang="en-US" sz="2800" dirty="0"/>
              <a:t> is given </a:t>
            </a:r>
          </a:p>
          <a:p>
            <a:r>
              <a:rPr lang="en-US" sz="2800" dirty="0">
                <a:solidFill>
                  <a:schemeClr val="dk1"/>
                </a:solidFill>
              </a:rPr>
              <a:t>Construct the symbol-graph </a:t>
            </a:r>
            <a:r>
              <a:rPr lang="en-US" sz="2800" b="1" i="1" dirty="0">
                <a:solidFill>
                  <a:srgbClr val="38761D"/>
                </a:solidFill>
              </a:rPr>
              <a:t>G</a:t>
            </a:r>
            <a:r>
              <a:rPr lang="en-US" sz="2800" b="1" i="1" baseline="-25000" dirty="0">
                <a:solidFill>
                  <a:srgbClr val="38761D"/>
                </a:solidFill>
              </a:rPr>
              <a:t>S</a:t>
            </a:r>
            <a:r>
              <a:rPr lang="en-US" sz="2800" dirty="0">
                <a:solidFill>
                  <a:schemeClr val="dk1"/>
                </a:solidFill>
              </a:rPr>
              <a:t> as a random process: </a:t>
            </a:r>
            <a:endParaRPr lang="en-US" dirty="0"/>
          </a:p>
          <a:p>
            <a:pPr marL="971550" lvl="1" indent="-514350">
              <a:buFont typeface="+mj-lt"/>
              <a:buAutoNum type="arabicPeriod"/>
            </a:pPr>
            <a:r>
              <a:rPr lang="en-US" dirty="0">
                <a:solidFill>
                  <a:schemeClr val="dk1"/>
                </a:solidFill>
              </a:rPr>
              <a:t>For each each </a:t>
            </a:r>
            <a:r>
              <a:rPr lang="en-US" i="1" dirty="0" err="1">
                <a:solidFill>
                  <a:srgbClr val="FF0000"/>
                </a:solidFill>
              </a:rPr>
              <a:t>m∈</a:t>
            </a:r>
            <a:r>
              <a:rPr lang="en-US" b="1" i="1" dirty="0" err="1">
                <a:solidFill>
                  <a:srgbClr val="FF0000"/>
                </a:solidFill>
              </a:rPr>
              <a:t>G</a:t>
            </a:r>
            <a:r>
              <a:rPr lang="en-US" b="1" i="1" baseline="-25000" dirty="0" err="1">
                <a:solidFill>
                  <a:srgbClr val="FF0000"/>
                </a:solidFill>
              </a:rPr>
              <a:t>M</a:t>
            </a:r>
            <a:r>
              <a:rPr lang="en-US" dirty="0">
                <a:solidFill>
                  <a:schemeClr val="dk1"/>
                </a:solidFill>
              </a:rPr>
              <a:t>, sample a collection of nodes (of size </a:t>
            </a:r>
            <a:r>
              <a:rPr lang="en-US" sz="1400" b="1" i="1" dirty="0" err="1">
                <a:solidFill>
                  <a:schemeClr val="hlink"/>
                </a:solidFill>
                <a:highlight>
                  <a:schemeClr val="lt1"/>
                </a:highlight>
                <a:latin typeface="Roboto"/>
                <a:ea typeface="Roboto"/>
                <a:cs typeface="Roboto"/>
                <a:sym typeface="Roboto"/>
              </a:rPr>
              <a:t>λ</a:t>
            </a:r>
            <a:r>
              <a:rPr lang="en-US" dirty="0">
                <a:solidFill>
                  <a:schemeClr val="dk1"/>
                </a:solidFill>
              </a:rPr>
              <a:t>) and add them to </a:t>
            </a:r>
            <a:r>
              <a:rPr lang="en-US" b="1" i="1" dirty="0">
                <a:solidFill>
                  <a:srgbClr val="38761D"/>
                </a:solidFill>
              </a:rPr>
              <a:t>G</a:t>
            </a:r>
            <a:r>
              <a:rPr lang="en-US" b="1" i="1" baseline="-25000" dirty="0">
                <a:solidFill>
                  <a:srgbClr val="38761D"/>
                </a:solidFill>
              </a:rPr>
              <a:t>S</a:t>
            </a:r>
            <a:endParaRPr lang="en-US" dirty="0">
              <a:solidFill>
                <a:schemeClr val="dk1"/>
              </a:solidFill>
            </a:endParaRPr>
          </a:p>
          <a:p>
            <a:pPr marL="971550" lvl="1" indent="-514350">
              <a:buFont typeface="+mj-lt"/>
              <a:buAutoNum type="arabicPeriod"/>
            </a:pPr>
            <a:r>
              <a:rPr lang="en-US" dirty="0">
                <a:solidFill>
                  <a:schemeClr val="dk1"/>
                </a:solidFill>
              </a:rPr>
              <a:t>Add edges between the newly added nodes </a:t>
            </a:r>
          </a:p>
          <a:p>
            <a:pPr lvl="2"/>
            <a:r>
              <a:rPr lang="en-US" dirty="0">
                <a:solidFill>
                  <a:schemeClr val="dk1"/>
                </a:solidFill>
              </a:rPr>
              <a:t>Correct edges with probability </a:t>
            </a:r>
            <a:r>
              <a:rPr lang="en-US" b="1" i="1" dirty="0">
                <a:solidFill>
                  <a:srgbClr val="0000FF"/>
                </a:solidFill>
              </a:rPr>
              <a:t>p</a:t>
            </a:r>
            <a:r>
              <a:rPr lang="en-US" b="1" i="1" baseline="-25000" dirty="0">
                <a:solidFill>
                  <a:srgbClr val="0000FF"/>
                </a:solidFill>
              </a:rPr>
              <a:t>+</a:t>
            </a:r>
            <a:endParaRPr lang="en-US" dirty="0">
              <a:solidFill>
                <a:srgbClr val="0000FF"/>
              </a:solidFill>
            </a:endParaRPr>
          </a:p>
          <a:p>
            <a:pPr lvl="2"/>
            <a:r>
              <a:rPr lang="en-US" dirty="0">
                <a:solidFill>
                  <a:schemeClr val="dk1"/>
                </a:solidFill>
              </a:rPr>
              <a:t>Noisy edges with probability </a:t>
            </a:r>
            <a:r>
              <a:rPr lang="en-US" b="1" i="1" dirty="0">
                <a:solidFill>
                  <a:srgbClr val="0000FF"/>
                </a:solidFill>
              </a:rPr>
              <a:t>p</a:t>
            </a:r>
            <a:r>
              <a:rPr lang="en-US" b="1" i="1" baseline="-25000" dirty="0">
                <a:solidFill>
                  <a:srgbClr val="0000FF"/>
                </a:solidFill>
              </a:rPr>
              <a:t>-</a:t>
            </a:r>
          </a:p>
          <a:p>
            <a:r>
              <a:rPr lang="en-US" sz="2800" dirty="0"/>
              <a:t>Similarity metric:</a:t>
            </a:r>
          </a:p>
          <a:p>
            <a:pPr marL="914400" lvl="1" indent="-317500">
              <a:spcBef>
                <a:spcPts val="480"/>
              </a:spcBef>
              <a:buClr>
                <a:schemeClr val="dk1"/>
              </a:buClr>
              <a:buSzPts val="1400"/>
              <a:buFont typeface="Noto Sans Symbols"/>
              <a:buChar char="▪"/>
            </a:pPr>
            <a:r>
              <a:rPr lang="en-US" sz="1600" dirty="0">
                <a:solidFill>
                  <a:schemeClr val="dk1"/>
                </a:solidFill>
              </a:rPr>
              <a:t>If </a:t>
            </a:r>
            <a:r>
              <a:rPr lang="en-US" sz="1600" i="1" dirty="0">
                <a:solidFill>
                  <a:schemeClr val="dk1"/>
                </a:solidFill>
              </a:rPr>
              <a:t>(</a:t>
            </a:r>
            <a:r>
              <a:rPr lang="en-US" sz="1600" i="1" dirty="0">
                <a:solidFill>
                  <a:srgbClr val="38761D"/>
                </a:solidFill>
              </a:rPr>
              <a:t>s, s’</a:t>
            </a:r>
            <a:r>
              <a:rPr lang="en-US" sz="1600" i="1" dirty="0">
                <a:solidFill>
                  <a:schemeClr val="dk1"/>
                </a:solidFill>
              </a:rPr>
              <a:t>)</a:t>
            </a:r>
            <a:r>
              <a:rPr lang="en-US" sz="1600" dirty="0">
                <a:solidFill>
                  <a:schemeClr val="dk1"/>
                </a:solidFill>
              </a:rPr>
              <a:t> have the same </a:t>
            </a:r>
            <a:r>
              <a:rPr lang="en-US" sz="1600" dirty="0">
                <a:solidFill>
                  <a:srgbClr val="FF0000"/>
                </a:solidFill>
              </a:rPr>
              <a:t>meaning</a:t>
            </a:r>
            <a:r>
              <a:rPr lang="en-US" sz="1600" dirty="0">
                <a:solidFill>
                  <a:schemeClr val="dk1"/>
                </a:solidFill>
              </a:rPr>
              <a:t>, </a:t>
            </a:r>
            <a:r>
              <a:rPr lang="en-US" sz="1600" i="1" dirty="0">
                <a:solidFill>
                  <a:schemeClr val="dk1"/>
                </a:solidFill>
              </a:rPr>
              <a:t>f(</a:t>
            </a:r>
            <a:r>
              <a:rPr lang="en-US" sz="1600" i="1" dirty="0">
                <a:solidFill>
                  <a:srgbClr val="38761D"/>
                </a:solidFill>
              </a:rPr>
              <a:t>s, s’</a:t>
            </a:r>
            <a:r>
              <a:rPr lang="en-US" sz="1600" i="1" dirty="0">
                <a:solidFill>
                  <a:schemeClr val="dk1"/>
                </a:solidFill>
              </a:rPr>
              <a:t>)=0</a:t>
            </a:r>
            <a:r>
              <a:rPr lang="en-US" sz="1600" dirty="0">
                <a:solidFill>
                  <a:schemeClr val="dk1"/>
                </a:solidFill>
              </a:rPr>
              <a:t> with probability </a:t>
            </a:r>
            <a:r>
              <a:rPr lang="en-US" sz="1600" b="1" i="1" dirty="0" err="1">
                <a:solidFill>
                  <a:schemeClr val="hlink"/>
                </a:solidFill>
                <a:highlight>
                  <a:schemeClr val="lt1"/>
                </a:highlight>
                <a:latin typeface="Roboto"/>
                <a:ea typeface="Roboto"/>
                <a:cs typeface="Roboto"/>
                <a:sym typeface="Roboto"/>
              </a:rPr>
              <a:t>ε</a:t>
            </a:r>
            <a:r>
              <a:rPr lang="en-US" sz="1600" b="1" i="1" baseline="-25000" dirty="0">
                <a:solidFill>
                  <a:schemeClr val="hlink"/>
                </a:solidFill>
              </a:rPr>
              <a:t>+</a:t>
            </a:r>
            <a:endParaRPr lang="en-US" sz="1600" i="1" dirty="0">
              <a:solidFill>
                <a:schemeClr val="hlink"/>
              </a:solidFill>
            </a:endParaRPr>
          </a:p>
          <a:p>
            <a:pPr marL="914400" lvl="1" indent="-317500">
              <a:buClr>
                <a:schemeClr val="dk1"/>
              </a:buClr>
              <a:buSzPts val="1400"/>
              <a:buFont typeface="Noto Sans Symbols"/>
              <a:buChar char="▪"/>
            </a:pPr>
            <a:r>
              <a:rPr lang="en-US" sz="1600" dirty="0">
                <a:solidFill>
                  <a:schemeClr val="dk1"/>
                </a:solidFill>
              </a:rPr>
              <a:t>If </a:t>
            </a:r>
            <a:r>
              <a:rPr lang="en-US" sz="1600" i="1" dirty="0">
                <a:solidFill>
                  <a:schemeClr val="dk1"/>
                </a:solidFill>
              </a:rPr>
              <a:t>(</a:t>
            </a:r>
            <a:r>
              <a:rPr lang="en-US" sz="1600" i="1" dirty="0">
                <a:solidFill>
                  <a:srgbClr val="38761D"/>
                </a:solidFill>
              </a:rPr>
              <a:t>s, s’</a:t>
            </a:r>
            <a:r>
              <a:rPr lang="en-US" sz="1600" i="1" dirty="0">
                <a:solidFill>
                  <a:schemeClr val="dk1"/>
                </a:solidFill>
              </a:rPr>
              <a:t>)</a:t>
            </a:r>
            <a:r>
              <a:rPr lang="en-US" sz="1600" dirty="0">
                <a:solidFill>
                  <a:schemeClr val="dk1"/>
                </a:solidFill>
              </a:rPr>
              <a:t> don’t have the same </a:t>
            </a:r>
            <a:r>
              <a:rPr lang="en-US" sz="1600" dirty="0">
                <a:solidFill>
                  <a:srgbClr val="FF0000"/>
                </a:solidFill>
              </a:rPr>
              <a:t>meaning</a:t>
            </a:r>
            <a:r>
              <a:rPr lang="en-US" sz="1600" dirty="0">
                <a:solidFill>
                  <a:schemeClr val="dk1"/>
                </a:solidFill>
              </a:rPr>
              <a:t>, </a:t>
            </a:r>
            <a:r>
              <a:rPr lang="en-US" sz="1600" i="1" dirty="0">
                <a:solidFill>
                  <a:schemeClr val="dk1"/>
                </a:solidFill>
              </a:rPr>
              <a:t>f(</a:t>
            </a:r>
            <a:r>
              <a:rPr lang="en-US" sz="1600" i="1" dirty="0">
                <a:solidFill>
                  <a:srgbClr val="38761D"/>
                </a:solidFill>
              </a:rPr>
              <a:t>s, s’</a:t>
            </a:r>
            <a:r>
              <a:rPr lang="en-US" sz="1600" i="1" dirty="0">
                <a:solidFill>
                  <a:schemeClr val="dk1"/>
                </a:solidFill>
              </a:rPr>
              <a:t>)=1</a:t>
            </a:r>
            <a:r>
              <a:rPr lang="en-US" sz="1600" dirty="0">
                <a:solidFill>
                  <a:schemeClr val="dk1"/>
                </a:solidFill>
              </a:rPr>
              <a:t> with probability </a:t>
            </a:r>
            <a:r>
              <a:rPr lang="en-US" sz="1600" b="1" i="1" dirty="0" err="1">
                <a:solidFill>
                  <a:schemeClr val="hlink"/>
                </a:solidFill>
                <a:highlight>
                  <a:schemeClr val="lt1"/>
                </a:highlight>
                <a:latin typeface="Roboto"/>
                <a:ea typeface="Roboto"/>
                <a:cs typeface="Roboto"/>
                <a:sym typeface="Roboto"/>
              </a:rPr>
              <a:t>ε</a:t>
            </a:r>
            <a:r>
              <a:rPr lang="en-US" sz="1600" b="1" i="1" baseline="-25000" dirty="0">
                <a:solidFill>
                  <a:schemeClr val="hlink"/>
                </a:solidFill>
              </a:rPr>
              <a:t>-</a:t>
            </a:r>
            <a:r>
              <a:rPr lang="en-US" sz="2400" dirty="0"/>
              <a:t> </a:t>
            </a:r>
            <a:endParaRPr lang="en-US" sz="1400" i="1" dirty="0"/>
          </a:p>
          <a:p>
            <a:endParaRPr lang="en-US" b="1" i="1" baseline="-25000" dirty="0"/>
          </a:p>
          <a:p>
            <a:endParaRPr lang="en-US" b="1" i="1" baseline="-25000" dirty="0"/>
          </a:p>
          <a:p>
            <a:pPr lvl="2"/>
            <a:endParaRPr lang="en-US" b="1" i="1" baseline="-25000" dirty="0">
              <a:solidFill>
                <a:srgbClr val="0000FF"/>
              </a:solidFill>
            </a:endParaRPr>
          </a:p>
          <a:p>
            <a:pPr lvl="1"/>
            <a:endParaRPr lang="en-US" dirty="0">
              <a:solidFill>
                <a:srgbClr val="0000FF"/>
              </a:solidFill>
            </a:endParaRPr>
          </a:p>
          <a:p>
            <a:pPr marL="971550" lvl="1" indent="-514350">
              <a:buFont typeface="+mj-lt"/>
              <a:buAutoNum type="arabicPeriod"/>
            </a:pPr>
            <a:endParaRPr lang="en-US" dirty="0"/>
          </a:p>
          <a:p>
            <a:endParaRPr lang="en-US" dirty="0"/>
          </a:p>
        </p:txBody>
      </p:sp>
      <p:sp>
        <p:nvSpPr>
          <p:cNvPr id="3" name="Slide Number Placeholder 2"/>
          <p:cNvSpPr>
            <a:spLocks noGrp="1"/>
          </p:cNvSpPr>
          <p:nvPr>
            <p:ph type="sldNum" sz="quarter" idx="12"/>
          </p:nvPr>
        </p:nvSpPr>
        <p:spPr/>
        <p:txBody>
          <a:bodyPr/>
          <a:lstStyle/>
          <a:p>
            <a:fld id="{86B4B35C-345F-9846-8E6A-29269C850829}" type="slidenum">
              <a:rPr lang="en-US" smtClean="0"/>
              <a:pPr/>
              <a:t>98</a:t>
            </a:fld>
            <a:endParaRPr lang="en-US" dirty="0"/>
          </a:p>
        </p:txBody>
      </p:sp>
      <p:sp>
        <p:nvSpPr>
          <p:cNvPr id="4" name="Title 3"/>
          <p:cNvSpPr>
            <a:spLocks noGrp="1"/>
          </p:cNvSpPr>
          <p:nvPr>
            <p:ph type="title"/>
          </p:nvPr>
        </p:nvSpPr>
        <p:spPr/>
        <p:txBody>
          <a:bodyPr/>
          <a:lstStyle/>
          <a:p>
            <a:r>
              <a:rPr lang="en-US" dirty="0"/>
              <a:t>Generative construction</a:t>
            </a:r>
          </a:p>
        </p:txBody>
      </p:sp>
      <p:sp>
        <p:nvSpPr>
          <p:cNvPr id="5" name="Google Shape;974;p128"/>
          <p:cNvSpPr/>
          <p:nvPr/>
        </p:nvSpPr>
        <p:spPr>
          <a:xfrm>
            <a:off x="6821508" y="4460774"/>
            <a:ext cx="1139700" cy="355500"/>
          </a:xfrm>
          <a:prstGeom prst="wedgeRectCallout">
            <a:avLst>
              <a:gd name="adj1" fmla="val -63141"/>
              <a:gd name="adj2" fmla="val 10675"/>
            </a:avLst>
          </a:prstGeom>
          <a:solidFill>
            <a:srgbClr val="FCE5CD"/>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algn="ctr"/>
            <a:r>
              <a:rPr lang="en-US" sz="1200" i="1">
                <a:latin typeface="Trebuchet MS"/>
                <a:ea typeface="Trebuchet MS"/>
                <a:cs typeface="Trebuchet MS"/>
                <a:sym typeface="Trebuchet MS"/>
              </a:rPr>
              <a:t>prob. of false negatives</a:t>
            </a:r>
            <a:endParaRPr sz="1200" i="1">
              <a:latin typeface="Trebuchet MS"/>
              <a:ea typeface="Trebuchet MS"/>
              <a:cs typeface="Trebuchet MS"/>
              <a:sym typeface="Trebuchet MS"/>
            </a:endParaRPr>
          </a:p>
        </p:txBody>
      </p:sp>
      <p:sp>
        <p:nvSpPr>
          <p:cNvPr id="6" name="Google Shape;975;p128"/>
          <p:cNvSpPr/>
          <p:nvPr/>
        </p:nvSpPr>
        <p:spPr>
          <a:xfrm>
            <a:off x="6837193" y="4870899"/>
            <a:ext cx="1139700" cy="355500"/>
          </a:xfrm>
          <a:prstGeom prst="wedgeRectCallout">
            <a:avLst>
              <a:gd name="adj1" fmla="val -63704"/>
              <a:gd name="adj2" fmla="val 10086"/>
            </a:avLst>
          </a:prstGeom>
          <a:solidFill>
            <a:srgbClr val="FCE5CD"/>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algn="ctr"/>
            <a:r>
              <a:rPr lang="en-US" sz="1200" i="1">
                <a:latin typeface="Trebuchet MS"/>
                <a:ea typeface="Trebuchet MS"/>
                <a:cs typeface="Trebuchet MS"/>
                <a:sym typeface="Trebuchet MS"/>
              </a:rPr>
              <a:t>prob. </a:t>
            </a:r>
            <a:r>
              <a:rPr lang="en-US" sz="1200" i="1" dirty="0">
                <a:latin typeface="Trebuchet MS"/>
                <a:ea typeface="Trebuchet MS"/>
                <a:cs typeface="Trebuchet MS"/>
                <a:sym typeface="Trebuchet MS"/>
              </a:rPr>
              <a:t>of false positives</a:t>
            </a:r>
            <a:endParaRPr sz="1200" i="1" dirty="0">
              <a:latin typeface="Trebuchet MS"/>
              <a:ea typeface="Trebuchet MS"/>
              <a:cs typeface="Trebuchet MS"/>
              <a:sym typeface="Trebuchet MS"/>
            </a:endParaRPr>
          </a:p>
        </p:txBody>
      </p:sp>
      <p:sp>
        <p:nvSpPr>
          <p:cNvPr id="7" name="Google Shape;976;p128"/>
          <p:cNvSpPr/>
          <p:nvPr/>
        </p:nvSpPr>
        <p:spPr>
          <a:xfrm>
            <a:off x="8075730" y="4609336"/>
            <a:ext cx="917100" cy="408000"/>
          </a:xfrm>
          <a:prstGeom prst="roundRect">
            <a:avLst>
              <a:gd name="adj" fmla="val 16667"/>
            </a:avLst>
          </a:prstGeom>
          <a:solidFill>
            <a:srgbClr val="FCE5CD"/>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US" sz="1100" i="1">
                <a:solidFill>
                  <a:schemeClr val="dk1"/>
                </a:solidFill>
                <a:latin typeface="Trebuchet MS"/>
                <a:ea typeface="Trebuchet MS"/>
                <a:cs typeface="Trebuchet MS"/>
                <a:sym typeface="Trebuchet MS"/>
              </a:rPr>
              <a:t>Ambiguity</a:t>
            </a:r>
            <a:endParaRPr sz="1100"/>
          </a:p>
        </p:txBody>
      </p:sp>
      <p:sp>
        <p:nvSpPr>
          <p:cNvPr id="8" name="Google Shape;970;p128"/>
          <p:cNvSpPr/>
          <p:nvPr/>
        </p:nvSpPr>
        <p:spPr>
          <a:xfrm>
            <a:off x="5270502" y="3258469"/>
            <a:ext cx="1242600" cy="355500"/>
          </a:xfrm>
          <a:prstGeom prst="wedgeRectCallout">
            <a:avLst>
              <a:gd name="adj1" fmla="val -104745"/>
              <a:gd name="adj2" fmla="val 22837"/>
            </a:avLst>
          </a:prstGeom>
          <a:solidFill>
            <a:srgbClr val="FCE5CD"/>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algn="ctr"/>
            <a:r>
              <a:rPr lang="en-US" sz="1200" i="1">
                <a:latin typeface="Trebuchet MS"/>
                <a:ea typeface="Trebuchet MS"/>
                <a:cs typeface="Trebuchet MS"/>
                <a:sym typeface="Trebuchet MS"/>
              </a:rPr>
              <a:t>Completeness</a:t>
            </a:r>
            <a:endParaRPr sz="1200" i="1">
              <a:latin typeface="Trebuchet MS"/>
              <a:ea typeface="Trebuchet MS"/>
              <a:cs typeface="Trebuchet MS"/>
              <a:sym typeface="Trebuchet MS"/>
            </a:endParaRPr>
          </a:p>
        </p:txBody>
      </p:sp>
      <p:sp>
        <p:nvSpPr>
          <p:cNvPr id="9" name="Google Shape;971;p128"/>
          <p:cNvSpPr/>
          <p:nvPr/>
        </p:nvSpPr>
        <p:spPr>
          <a:xfrm>
            <a:off x="5270502" y="3647316"/>
            <a:ext cx="1242600" cy="355500"/>
          </a:xfrm>
          <a:prstGeom prst="wedgeRectCallout">
            <a:avLst>
              <a:gd name="adj1" fmla="val -114217"/>
              <a:gd name="adj2" fmla="val 6165"/>
            </a:avLst>
          </a:prstGeom>
          <a:solidFill>
            <a:srgbClr val="FCE5CD"/>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algn="ctr"/>
            <a:r>
              <a:rPr lang="en-US" sz="1200" i="1">
                <a:latin typeface="Trebuchet MS"/>
                <a:ea typeface="Trebuchet MS"/>
                <a:cs typeface="Trebuchet MS"/>
                <a:sym typeface="Trebuchet MS"/>
              </a:rPr>
              <a:t>Noise</a:t>
            </a:r>
            <a:endParaRPr sz="1200" i="1">
              <a:latin typeface="Trebuchet MS"/>
              <a:ea typeface="Trebuchet MS"/>
              <a:cs typeface="Trebuchet MS"/>
              <a:sym typeface="Trebuchet MS"/>
            </a:endParaRPr>
          </a:p>
        </p:txBody>
      </p:sp>
      <p:sp>
        <p:nvSpPr>
          <p:cNvPr id="10" name="Google Shape;969;p128"/>
          <p:cNvSpPr/>
          <p:nvPr/>
        </p:nvSpPr>
        <p:spPr>
          <a:xfrm>
            <a:off x="8075730" y="1879608"/>
            <a:ext cx="1608600" cy="580200"/>
          </a:xfrm>
          <a:prstGeom prst="wedgeRectCallout">
            <a:avLst>
              <a:gd name="adj1" fmla="val -109640"/>
              <a:gd name="adj2" fmla="val 74509"/>
            </a:avLst>
          </a:prstGeom>
          <a:solidFill>
            <a:srgbClr val="FCE5CD"/>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algn="ctr"/>
            <a:r>
              <a:rPr lang="en-US" sz="1200" i="1">
                <a:latin typeface="Trebuchet MS"/>
                <a:ea typeface="Trebuchet MS"/>
                <a:cs typeface="Trebuchet MS"/>
                <a:sym typeface="Trebuchet MS"/>
              </a:rPr>
              <a:t>Replication factor (size of variability) </a:t>
            </a:r>
            <a:endParaRPr sz="1200" i="1">
              <a:latin typeface="Trebuchet MS"/>
              <a:ea typeface="Trebuchet MS"/>
              <a:cs typeface="Trebuchet MS"/>
              <a:sym typeface="Trebuchet MS"/>
            </a:endParaRPr>
          </a:p>
        </p:txBody>
      </p:sp>
      <p:grpSp>
        <p:nvGrpSpPr>
          <p:cNvPr id="41" name="Group 40"/>
          <p:cNvGrpSpPr/>
          <p:nvPr/>
        </p:nvGrpSpPr>
        <p:grpSpPr>
          <a:xfrm>
            <a:off x="3198424" y="5289959"/>
            <a:ext cx="5366841" cy="1543008"/>
            <a:chOff x="3210000" y="5011600"/>
            <a:chExt cx="5735975" cy="1737600"/>
          </a:xfrm>
        </p:grpSpPr>
        <p:sp>
          <p:nvSpPr>
            <p:cNvPr id="11" name="Google Shape;938;p128"/>
            <p:cNvSpPr/>
            <p:nvPr/>
          </p:nvSpPr>
          <p:spPr>
            <a:xfrm>
              <a:off x="3210000" y="5011600"/>
              <a:ext cx="2260500" cy="1693800"/>
            </a:xfrm>
            <a:prstGeom prst="roundRect">
              <a:avLst>
                <a:gd name="adj" fmla="val 16667"/>
              </a:avLst>
            </a:prstGeom>
            <a:solidFill>
              <a:srgbClr val="F4CCCC"/>
            </a:solid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algn="ctr"/>
              <a:r>
                <a:rPr lang="en-US" b="1" i="1"/>
                <a:t>Meaning space</a:t>
              </a:r>
              <a:endParaRPr b="1" i="1"/>
            </a:p>
            <a:p>
              <a:pPr algn="ctr"/>
              <a:endParaRPr b="1" i="1"/>
            </a:p>
          </p:txBody>
        </p:sp>
        <p:sp>
          <p:nvSpPr>
            <p:cNvPr id="12" name="Google Shape;939;p128"/>
            <p:cNvSpPr/>
            <p:nvPr/>
          </p:nvSpPr>
          <p:spPr>
            <a:xfrm>
              <a:off x="6586175" y="5011600"/>
              <a:ext cx="2359800" cy="1737600"/>
            </a:xfrm>
            <a:prstGeom prst="roundRect">
              <a:avLst>
                <a:gd name="adj" fmla="val 16667"/>
              </a:avLst>
            </a:prstGeom>
            <a:solidFill>
              <a:srgbClr val="D9EAD3"/>
            </a:solidFill>
            <a:ln w="9525" cap="flat" cmpd="sng">
              <a:solidFill>
                <a:srgbClr val="38761D"/>
              </a:solidFill>
              <a:prstDash val="solid"/>
              <a:round/>
              <a:headEnd type="none" w="sm" len="sm"/>
              <a:tailEnd type="none" w="sm" len="sm"/>
            </a:ln>
          </p:spPr>
          <p:txBody>
            <a:bodyPr spcFirstLastPara="1" wrap="square" lIns="91425" tIns="91425" rIns="91425" bIns="91425" anchor="t" anchorCtr="0">
              <a:noAutofit/>
            </a:bodyPr>
            <a:lstStyle/>
            <a:p>
              <a:pPr algn="ctr"/>
              <a:r>
                <a:rPr lang="en-US" b="1" i="1"/>
                <a:t>Symbol space</a:t>
              </a:r>
              <a:endParaRPr b="1" i="1"/>
            </a:p>
            <a:p>
              <a:pPr algn="ctr"/>
              <a:endParaRPr b="1" i="1"/>
            </a:p>
            <a:p>
              <a:pPr algn="ctr"/>
              <a:endParaRPr b="1" i="1"/>
            </a:p>
            <a:p>
              <a:pPr algn="ctr"/>
              <a:endParaRPr b="1" i="1"/>
            </a:p>
          </p:txBody>
        </p:sp>
        <p:grpSp>
          <p:nvGrpSpPr>
            <p:cNvPr id="13" name="Google Shape;941;p128"/>
            <p:cNvGrpSpPr/>
            <p:nvPr/>
          </p:nvGrpSpPr>
          <p:grpSpPr>
            <a:xfrm>
              <a:off x="4641075" y="5490418"/>
              <a:ext cx="2887292" cy="476100"/>
              <a:chOff x="3117075" y="5490418"/>
              <a:chExt cx="2887292" cy="476100"/>
            </a:xfrm>
          </p:grpSpPr>
          <p:sp>
            <p:nvSpPr>
              <p:cNvPr id="14" name="Google Shape;942;p128"/>
              <p:cNvSpPr/>
              <p:nvPr/>
            </p:nvSpPr>
            <p:spPr>
              <a:xfrm>
                <a:off x="5352767" y="5490418"/>
                <a:ext cx="651600" cy="476100"/>
              </a:xfrm>
              <a:prstGeom prst="roundRect">
                <a:avLst>
                  <a:gd name="adj" fmla="val 50000"/>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endParaRPr/>
              </a:p>
            </p:txBody>
          </p:sp>
          <p:cxnSp>
            <p:nvCxnSpPr>
              <p:cNvPr id="15" name="Google Shape;943;p128"/>
              <p:cNvCxnSpPr/>
              <p:nvPr/>
            </p:nvCxnSpPr>
            <p:spPr>
              <a:xfrm rot="10800000" flipH="1">
                <a:off x="3117075" y="5728375"/>
                <a:ext cx="2235600" cy="11700"/>
              </a:xfrm>
              <a:prstGeom prst="straightConnector1">
                <a:avLst/>
              </a:prstGeom>
              <a:noFill/>
              <a:ln w="9525" cap="flat" cmpd="sng">
                <a:solidFill>
                  <a:srgbClr val="666666"/>
                </a:solidFill>
                <a:prstDash val="dash"/>
                <a:round/>
                <a:headEnd type="stealth" w="med" len="med"/>
                <a:tailEnd type="stealth" w="med" len="med"/>
              </a:ln>
            </p:spPr>
          </p:cxnSp>
          <p:sp>
            <p:nvSpPr>
              <p:cNvPr id="16" name="Google Shape;945;p128"/>
              <p:cNvSpPr/>
              <p:nvPr/>
            </p:nvSpPr>
            <p:spPr>
              <a:xfrm>
                <a:off x="5477900" y="5570425"/>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 name="Google Shape;946;p128"/>
              <p:cNvSpPr/>
              <p:nvPr/>
            </p:nvSpPr>
            <p:spPr>
              <a:xfrm>
                <a:off x="5754800" y="5649325"/>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 name="Google Shape;947;p128"/>
              <p:cNvSpPr/>
              <p:nvPr/>
            </p:nvSpPr>
            <p:spPr>
              <a:xfrm>
                <a:off x="5576760" y="5768932"/>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19" name="Google Shape;948;p128"/>
            <p:cNvGrpSpPr/>
            <p:nvPr/>
          </p:nvGrpSpPr>
          <p:grpSpPr>
            <a:xfrm>
              <a:off x="3956611" y="5683526"/>
              <a:ext cx="684464" cy="784633"/>
              <a:chOff x="2432611" y="5683525"/>
              <a:chExt cx="684464" cy="784633"/>
            </a:xfrm>
          </p:grpSpPr>
          <p:sp>
            <p:nvSpPr>
              <p:cNvPr id="20" name="Google Shape;949;p128"/>
              <p:cNvSpPr/>
              <p:nvPr/>
            </p:nvSpPr>
            <p:spPr>
              <a:xfrm>
                <a:off x="2868370" y="6355058"/>
                <a:ext cx="122400" cy="1131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 name="Google Shape;944;p128"/>
              <p:cNvSpPr/>
              <p:nvPr/>
            </p:nvSpPr>
            <p:spPr>
              <a:xfrm>
                <a:off x="2994675" y="5683525"/>
                <a:ext cx="122400" cy="1131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 name="Google Shape;950;p128"/>
              <p:cNvSpPr/>
              <p:nvPr/>
            </p:nvSpPr>
            <p:spPr>
              <a:xfrm>
                <a:off x="2432611" y="5978390"/>
                <a:ext cx="122400" cy="1131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grpSp>
        <p:cxnSp>
          <p:nvCxnSpPr>
            <p:cNvPr id="23" name="Google Shape;951;p128"/>
            <p:cNvCxnSpPr/>
            <p:nvPr/>
          </p:nvCxnSpPr>
          <p:spPr>
            <a:xfrm>
              <a:off x="4061086" y="6074927"/>
              <a:ext cx="349200" cy="296700"/>
            </a:xfrm>
            <a:prstGeom prst="straightConnector1">
              <a:avLst/>
            </a:prstGeom>
            <a:noFill/>
            <a:ln w="19050" cap="flat" cmpd="sng">
              <a:solidFill>
                <a:srgbClr val="FF0000"/>
              </a:solidFill>
              <a:prstDash val="solid"/>
              <a:round/>
              <a:headEnd type="none" w="med" len="med"/>
              <a:tailEnd type="none" w="med" len="med"/>
            </a:ln>
          </p:spPr>
        </p:cxnSp>
        <p:cxnSp>
          <p:nvCxnSpPr>
            <p:cNvPr id="24" name="Google Shape;952;p128"/>
            <p:cNvCxnSpPr/>
            <p:nvPr/>
          </p:nvCxnSpPr>
          <p:spPr>
            <a:xfrm rot="10800000">
              <a:off x="7383232" y="5745995"/>
              <a:ext cx="883500" cy="145200"/>
            </a:xfrm>
            <a:prstGeom prst="straightConnector1">
              <a:avLst/>
            </a:prstGeom>
            <a:noFill/>
            <a:ln w="19050" cap="flat" cmpd="sng">
              <a:solidFill>
                <a:srgbClr val="38761D"/>
              </a:solidFill>
              <a:prstDash val="dash"/>
              <a:round/>
              <a:headEnd type="none" w="med" len="med"/>
              <a:tailEnd type="none" w="med" len="med"/>
            </a:ln>
          </p:spPr>
        </p:cxnSp>
        <p:cxnSp>
          <p:nvCxnSpPr>
            <p:cNvPr id="25" name="Google Shape;954;p128"/>
            <p:cNvCxnSpPr/>
            <p:nvPr/>
          </p:nvCxnSpPr>
          <p:spPr>
            <a:xfrm rot="10800000">
              <a:off x="7278700" y="5705975"/>
              <a:ext cx="1062000" cy="469500"/>
            </a:xfrm>
            <a:prstGeom prst="straightConnector1">
              <a:avLst/>
            </a:prstGeom>
            <a:noFill/>
            <a:ln w="19050" cap="flat" cmpd="sng">
              <a:solidFill>
                <a:srgbClr val="38761D"/>
              </a:solidFill>
              <a:prstDash val="dash"/>
              <a:round/>
              <a:headEnd type="none" w="med" len="med"/>
              <a:tailEnd type="none" w="med" len="med"/>
            </a:ln>
          </p:spPr>
        </p:cxnSp>
        <p:grpSp>
          <p:nvGrpSpPr>
            <p:cNvPr id="26" name="Google Shape;956;p128"/>
            <p:cNvGrpSpPr/>
            <p:nvPr/>
          </p:nvGrpSpPr>
          <p:grpSpPr>
            <a:xfrm>
              <a:off x="7627175" y="5971289"/>
              <a:ext cx="753900" cy="479487"/>
              <a:chOff x="6103175" y="5971288"/>
              <a:chExt cx="753900" cy="479487"/>
            </a:xfrm>
          </p:grpSpPr>
          <p:cxnSp>
            <p:nvCxnSpPr>
              <p:cNvPr id="27" name="Google Shape;957;p128"/>
              <p:cNvCxnSpPr/>
              <p:nvPr/>
            </p:nvCxnSpPr>
            <p:spPr>
              <a:xfrm rot="10800000" flipH="1">
                <a:off x="6390050" y="5971288"/>
                <a:ext cx="352800" cy="439500"/>
              </a:xfrm>
              <a:prstGeom prst="straightConnector1">
                <a:avLst/>
              </a:prstGeom>
              <a:noFill/>
              <a:ln w="19050" cap="flat" cmpd="sng">
                <a:solidFill>
                  <a:srgbClr val="38761D"/>
                </a:solidFill>
                <a:prstDash val="solid"/>
                <a:round/>
                <a:headEnd type="none" w="med" len="med"/>
                <a:tailEnd type="none" w="med" len="med"/>
              </a:ln>
            </p:spPr>
          </p:cxnSp>
          <p:cxnSp>
            <p:nvCxnSpPr>
              <p:cNvPr id="28" name="Google Shape;959;p128"/>
              <p:cNvCxnSpPr/>
              <p:nvPr/>
            </p:nvCxnSpPr>
            <p:spPr>
              <a:xfrm rot="10800000" flipH="1">
                <a:off x="6407975" y="6211975"/>
                <a:ext cx="449100" cy="238800"/>
              </a:xfrm>
              <a:prstGeom prst="straightConnector1">
                <a:avLst/>
              </a:prstGeom>
              <a:noFill/>
              <a:ln w="19050" cap="flat" cmpd="sng">
                <a:solidFill>
                  <a:srgbClr val="38761D"/>
                </a:solidFill>
                <a:prstDash val="solid"/>
                <a:round/>
                <a:headEnd type="none" w="med" len="med"/>
                <a:tailEnd type="none" w="med" len="med"/>
              </a:ln>
            </p:spPr>
          </p:cxnSp>
          <p:cxnSp>
            <p:nvCxnSpPr>
              <p:cNvPr id="29" name="Google Shape;960;p128"/>
              <p:cNvCxnSpPr/>
              <p:nvPr/>
            </p:nvCxnSpPr>
            <p:spPr>
              <a:xfrm rot="10800000" flipH="1">
                <a:off x="6103175" y="6175375"/>
                <a:ext cx="713400" cy="123000"/>
              </a:xfrm>
              <a:prstGeom prst="straightConnector1">
                <a:avLst/>
              </a:prstGeom>
              <a:noFill/>
              <a:ln w="19050" cap="flat" cmpd="sng">
                <a:solidFill>
                  <a:srgbClr val="38761D"/>
                </a:solidFill>
                <a:prstDash val="solid"/>
                <a:round/>
                <a:headEnd type="none" w="med" len="med"/>
                <a:tailEnd type="none" w="med" len="med"/>
              </a:ln>
            </p:spPr>
          </p:cxnSp>
        </p:grpSp>
        <p:grpSp>
          <p:nvGrpSpPr>
            <p:cNvPr id="30" name="Google Shape;962;p128"/>
            <p:cNvGrpSpPr/>
            <p:nvPr/>
          </p:nvGrpSpPr>
          <p:grpSpPr>
            <a:xfrm>
              <a:off x="4079012" y="5786526"/>
              <a:ext cx="4663663" cy="851099"/>
              <a:chOff x="2555011" y="5786525"/>
              <a:chExt cx="4663663" cy="851099"/>
            </a:xfrm>
          </p:grpSpPr>
          <p:sp>
            <p:nvSpPr>
              <p:cNvPr id="31" name="Google Shape;963;p128"/>
              <p:cNvSpPr/>
              <p:nvPr/>
            </p:nvSpPr>
            <p:spPr>
              <a:xfrm>
                <a:off x="5843168" y="6161524"/>
                <a:ext cx="689700" cy="476100"/>
              </a:xfrm>
              <a:prstGeom prst="roundRect">
                <a:avLst>
                  <a:gd name="adj" fmla="val 50000"/>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964;p128"/>
              <p:cNvCxnSpPr/>
              <p:nvPr/>
            </p:nvCxnSpPr>
            <p:spPr>
              <a:xfrm rot="10800000" flipH="1">
                <a:off x="2990770" y="6399608"/>
                <a:ext cx="2852400" cy="12000"/>
              </a:xfrm>
              <a:prstGeom prst="straightConnector1">
                <a:avLst/>
              </a:prstGeom>
              <a:noFill/>
              <a:ln w="9525" cap="flat" cmpd="sng">
                <a:solidFill>
                  <a:srgbClr val="666666"/>
                </a:solidFill>
                <a:prstDash val="dash"/>
                <a:round/>
                <a:headEnd type="stealth" w="med" len="med"/>
                <a:tailEnd type="stealth" w="med" len="med"/>
              </a:ln>
            </p:spPr>
          </p:cxnSp>
          <p:sp>
            <p:nvSpPr>
              <p:cNvPr id="33" name="Google Shape;961;p128"/>
              <p:cNvSpPr/>
              <p:nvPr/>
            </p:nvSpPr>
            <p:spPr>
              <a:xfrm>
                <a:off x="5980775" y="6241825"/>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958;p128"/>
              <p:cNvSpPr/>
              <p:nvPr/>
            </p:nvSpPr>
            <p:spPr>
              <a:xfrm>
                <a:off x="6285575" y="6394225"/>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 name="Google Shape;965;p128"/>
              <p:cNvSpPr/>
              <p:nvPr/>
            </p:nvSpPr>
            <p:spPr>
              <a:xfrm>
                <a:off x="6528975" y="5786525"/>
                <a:ext cx="689700" cy="527400"/>
              </a:xfrm>
              <a:prstGeom prst="roundRect">
                <a:avLst>
                  <a:gd name="adj" fmla="val 50000"/>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36" name="Google Shape;955;p128"/>
              <p:cNvSpPr/>
              <p:nvPr/>
            </p:nvSpPr>
            <p:spPr>
              <a:xfrm>
                <a:off x="6816700" y="6118925"/>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 name="Google Shape;953;p128"/>
              <p:cNvSpPr/>
              <p:nvPr/>
            </p:nvSpPr>
            <p:spPr>
              <a:xfrm>
                <a:off x="6724807" y="5874632"/>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8" name="Google Shape;966;p128"/>
              <p:cNvCxnSpPr/>
              <p:nvPr/>
            </p:nvCxnSpPr>
            <p:spPr>
              <a:xfrm>
                <a:off x="2555011" y="6034940"/>
                <a:ext cx="3974100" cy="15300"/>
              </a:xfrm>
              <a:prstGeom prst="straightConnector1">
                <a:avLst/>
              </a:prstGeom>
              <a:noFill/>
              <a:ln w="9525" cap="flat" cmpd="sng">
                <a:solidFill>
                  <a:srgbClr val="666666"/>
                </a:solidFill>
                <a:prstDash val="dash"/>
                <a:round/>
                <a:headEnd type="stealth" w="med" len="med"/>
                <a:tailEnd type="stealth" w="med" len="med"/>
              </a:ln>
            </p:spPr>
          </p:cxnSp>
          <p:sp>
            <p:nvSpPr>
              <p:cNvPr id="39" name="Google Shape;967;p128"/>
              <p:cNvSpPr/>
              <p:nvPr/>
            </p:nvSpPr>
            <p:spPr>
              <a:xfrm>
                <a:off x="6948360" y="5997532"/>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 name="Google Shape;968;p128"/>
              <p:cNvSpPr/>
              <p:nvPr/>
            </p:nvSpPr>
            <p:spPr>
              <a:xfrm>
                <a:off x="6057500" y="6439038"/>
                <a:ext cx="122400" cy="113100"/>
              </a:xfrm>
              <a:prstGeom prst="ellipse">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sp>
        <p:nvSpPr>
          <p:cNvPr id="42" name="Google Shape;973;p128"/>
          <p:cNvSpPr txBox="1"/>
          <p:nvPr/>
        </p:nvSpPr>
        <p:spPr>
          <a:xfrm>
            <a:off x="3307113" y="4063576"/>
            <a:ext cx="3161293" cy="439500"/>
          </a:xfrm>
          <a:prstGeom prst="rect">
            <a:avLst/>
          </a:prstGeom>
          <a:noFill/>
          <a:ln>
            <a:noFill/>
          </a:ln>
        </p:spPr>
        <p:txBody>
          <a:bodyPr spcFirstLastPara="1" wrap="square" lIns="91425" tIns="91425" rIns="91425" bIns="91425" anchor="t" anchorCtr="0">
            <a:noAutofit/>
          </a:bodyPr>
          <a:lstStyle/>
          <a:p>
            <a:r>
              <a:rPr lang="en-US" i="1" dirty="0"/>
              <a:t>f(</a:t>
            </a:r>
            <a:r>
              <a:rPr lang="en-US" i="1" dirty="0">
                <a:solidFill>
                  <a:srgbClr val="38761D"/>
                </a:solidFill>
              </a:rPr>
              <a:t>s, s’</a:t>
            </a:r>
            <a:r>
              <a:rPr lang="en-US" i="1" dirty="0"/>
              <a:t>) → {0,1}    </a:t>
            </a:r>
            <a:r>
              <a:rPr lang="en-US" i="1" dirty="0">
                <a:solidFill>
                  <a:srgbClr val="38761D"/>
                </a:solidFill>
              </a:rPr>
              <a:t>s, </a:t>
            </a:r>
            <a:r>
              <a:rPr lang="en-US" i="1" dirty="0" err="1">
                <a:solidFill>
                  <a:srgbClr val="38761D"/>
                </a:solidFill>
              </a:rPr>
              <a:t>s’∈</a:t>
            </a:r>
            <a:r>
              <a:rPr lang="en-US" b="1" i="1" dirty="0" err="1">
                <a:solidFill>
                  <a:srgbClr val="38761D"/>
                </a:solidFill>
              </a:rPr>
              <a:t>G</a:t>
            </a:r>
            <a:r>
              <a:rPr lang="en-US" b="1" i="1" baseline="-25000" dirty="0" err="1">
                <a:solidFill>
                  <a:srgbClr val="38761D"/>
                </a:solidFill>
              </a:rPr>
              <a:t>S</a:t>
            </a:r>
            <a:r>
              <a:rPr lang="en-US" i="1" dirty="0">
                <a:solidFill>
                  <a:srgbClr val="38761D"/>
                </a:solidFill>
              </a:rPr>
              <a:t> </a:t>
            </a:r>
            <a:endParaRPr i="1" dirty="0">
              <a:solidFill>
                <a:srgbClr val="38761D"/>
              </a:solidFill>
            </a:endParaRPr>
          </a:p>
        </p:txBody>
      </p:sp>
    </p:spTree>
    <p:extLst>
      <p:ext uri="{BB962C8B-B14F-4D97-AF65-F5344CB8AC3E}">
        <p14:creationId xmlns:p14="http://schemas.microsoft.com/office/powerpoint/2010/main" val="77875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6720" y="1340397"/>
            <a:ext cx="11394948" cy="981844"/>
          </a:xfrm>
        </p:spPr>
        <p:txBody>
          <a:bodyPr>
            <a:normAutofit/>
          </a:bodyPr>
          <a:lstStyle/>
          <a:p>
            <a:pPr>
              <a:lnSpc>
                <a:spcPts val="2500"/>
              </a:lnSpc>
            </a:pPr>
            <a:r>
              <a:rPr lang="en-US" sz="2000" dirty="0"/>
              <a:t>Reasoning itself is hard to be defined. </a:t>
            </a:r>
          </a:p>
          <a:p>
            <a:pPr>
              <a:lnSpc>
                <a:spcPts val="2500"/>
              </a:lnSpc>
            </a:pPr>
            <a:r>
              <a:rPr lang="en-US" sz="2000" dirty="0"/>
              <a:t>Class of reasoning which functions by combining local information. </a:t>
            </a:r>
          </a:p>
        </p:txBody>
      </p:sp>
      <p:sp>
        <p:nvSpPr>
          <p:cNvPr id="3" name="Slide Number Placeholder 2"/>
          <p:cNvSpPr>
            <a:spLocks noGrp="1"/>
          </p:cNvSpPr>
          <p:nvPr>
            <p:ph type="sldNum" sz="quarter" idx="12"/>
          </p:nvPr>
        </p:nvSpPr>
        <p:spPr>
          <a:xfrm>
            <a:off x="9105454" y="6300432"/>
            <a:ext cx="2743200" cy="365125"/>
          </a:xfrm>
        </p:spPr>
        <p:txBody>
          <a:bodyPr/>
          <a:lstStyle/>
          <a:p>
            <a:fld id="{86B4B35C-345F-9846-8E6A-29269C850829}" type="slidenum">
              <a:rPr lang="en-US" smtClean="0"/>
              <a:pPr/>
              <a:t>99</a:t>
            </a:fld>
            <a:endParaRPr lang="en-US" dirty="0"/>
          </a:p>
        </p:txBody>
      </p:sp>
      <p:sp>
        <p:nvSpPr>
          <p:cNvPr id="4" name="Title 3"/>
          <p:cNvSpPr>
            <a:spLocks noGrp="1"/>
          </p:cNvSpPr>
          <p:nvPr>
            <p:ph type="title"/>
          </p:nvPr>
        </p:nvSpPr>
        <p:spPr/>
        <p:txBody>
          <a:bodyPr/>
          <a:lstStyle/>
          <a:p>
            <a:r>
              <a:rPr lang="en-US" dirty="0"/>
              <a:t>Reasoning by combining </a:t>
            </a:r>
            <a:r>
              <a:rPr lang="en-US"/>
              <a:t>local information</a:t>
            </a:r>
            <a:endParaRPr lang="en-US" dirty="0"/>
          </a:p>
        </p:txBody>
      </p:sp>
      <p:sp>
        <p:nvSpPr>
          <p:cNvPr id="95" name="Rounded Rectangle 94"/>
          <p:cNvSpPr/>
          <p:nvPr/>
        </p:nvSpPr>
        <p:spPr>
          <a:xfrm>
            <a:off x="9031005" y="2502683"/>
            <a:ext cx="1395260" cy="678147"/>
          </a:xfrm>
          <a:prstGeom prst="roundRect">
            <a:avLst/>
          </a:prstGeom>
          <a:solidFill>
            <a:srgbClr val="FF0C00">
              <a:alpha val="29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Merriweather Sans" charset="0"/>
                <a:ea typeface="Merriweather Sans" charset="0"/>
                <a:cs typeface="Merriweather Sans" charset="0"/>
              </a:rPr>
              <a:t>Meaning Graph</a:t>
            </a:r>
          </a:p>
        </p:txBody>
      </p:sp>
      <p:grpSp>
        <p:nvGrpSpPr>
          <p:cNvPr id="11" name="Group 10">
            <a:extLst>
              <a:ext uri="{FF2B5EF4-FFF2-40B4-BE49-F238E27FC236}">
                <a16:creationId xmlns:a16="http://schemas.microsoft.com/office/drawing/2014/main" id="{155C02DD-317A-4E4D-9E58-212031956009}"/>
              </a:ext>
            </a:extLst>
          </p:cNvPr>
          <p:cNvGrpSpPr/>
          <p:nvPr/>
        </p:nvGrpSpPr>
        <p:grpSpPr>
          <a:xfrm>
            <a:off x="8171950" y="3422312"/>
            <a:ext cx="3241711" cy="2563276"/>
            <a:chOff x="8171950" y="3422312"/>
            <a:chExt cx="3241711" cy="2563276"/>
          </a:xfrm>
        </p:grpSpPr>
        <p:sp>
          <p:nvSpPr>
            <p:cNvPr id="87" name="Oval 86"/>
            <p:cNvSpPr/>
            <p:nvPr/>
          </p:nvSpPr>
          <p:spPr>
            <a:xfrm>
              <a:off x="10210460" y="3422312"/>
              <a:ext cx="1153886" cy="1148655"/>
            </a:xfrm>
            <a:prstGeom prst="ellipse">
              <a:avLst/>
            </a:prstGeom>
            <a:solidFill>
              <a:srgbClr val="7030A0">
                <a:alpha val="18039"/>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0" name="Oval 89"/>
            <p:cNvSpPr/>
            <p:nvPr/>
          </p:nvSpPr>
          <p:spPr>
            <a:xfrm>
              <a:off x="8198466" y="3432362"/>
              <a:ext cx="1153886" cy="1148655"/>
            </a:xfrm>
            <a:prstGeom prst="ellipse">
              <a:avLst/>
            </a:prstGeom>
            <a:solidFill>
              <a:schemeClr val="accent4">
                <a:lumMod val="20000"/>
                <a:lumOff val="80000"/>
              </a:schemeClr>
            </a:solidFill>
            <a:ln>
              <a:solidFill>
                <a:schemeClr val="bg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2" name="Oval 91"/>
            <p:cNvSpPr/>
            <p:nvPr/>
          </p:nvSpPr>
          <p:spPr>
            <a:xfrm>
              <a:off x="9172411" y="4836933"/>
              <a:ext cx="1153886" cy="1148655"/>
            </a:xfrm>
            <a:prstGeom prst="ellipse">
              <a:avLst/>
            </a:prstGeom>
            <a:solidFill>
              <a:schemeClr val="accent2">
                <a:lumMod val="20000"/>
                <a:lumOff val="80000"/>
              </a:schemeClr>
            </a:solidFill>
            <a:ln>
              <a:solidFill>
                <a:schemeClr val="tx1">
                  <a:lumMod val="50000"/>
                  <a:lumOff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94" name="Straight Connector 93"/>
            <p:cNvCxnSpPr/>
            <p:nvPr/>
          </p:nvCxnSpPr>
          <p:spPr>
            <a:xfrm flipH="1" flipV="1">
              <a:off x="9134139" y="4438660"/>
              <a:ext cx="320743" cy="498062"/>
            </a:xfrm>
            <a:prstGeom prst="line">
              <a:avLst/>
            </a:prstGeom>
            <a:ln w="28575">
              <a:solidFill>
                <a:schemeClr val="tx1"/>
              </a:solidFill>
              <a:headEnd type="stealth"/>
            </a:ln>
          </p:spPr>
          <p:style>
            <a:lnRef idx="1">
              <a:schemeClr val="accent1"/>
            </a:lnRef>
            <a:fillRef idx="0">
              <a:schemeClr val="accent1"/>
            </a:fillRef>
            <a:effectRef idx="0">
              <a:schemeClr val="accent1"/>
            </a:effectRef>
            <a:fontRef idx="minor">
              <a:schemeClr val="tx1"/>
            </a:fontRef>
          </p:style>
        </p:cxnSp>
        <p:pic>
          <p:nvPicPr>
            <p:cNvPr id="1026" name="Picture 2" descr="mage result for metal spoon"/>
            <p:cNvPicPr>
              <a:picLocks noChangeAspect="1" noChangeArrowheads="1"/>
            </p:cNvPicPr>
            <p:nvPr/>
          </p:nvPicPr>
          <p:blipFill rotWithShape="1">
            <a:blip r:embed="rId3">
              <a:extLst>
                <a:ext uri="{28A0092B-C50C-407E-A947-70E740481C1C}">
                  <a14:useLocalDpi xmlns:a14="http://schemas.microsoft.com/office/drawing/2010/main" val="0"/>
                </a:ext>
              </a:extLst>
            </a:blip>
            <a:srcRect l="22594" t="3957" r="25024"/>
            <a:stretch/>
          </p:blipFill>
          <p:spPr bwMode="auto">
            <a:xfrm>
              <a:off x="8454130" y="3452982"/>
              <a:ext cx="616042" cy="112952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4" descr="https://vignette.wikia.nocookie.net/fallout/images/c/c9/Icon_ingot.png/revision/latest?cb=201105040355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0517" y="5086608"/>
              <a:ext cx="1169479" cy="8091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hermtest.com/wp-content/uploads/thermal-conductivity-thermal-resources-conduction-calculator-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0268" y="3780526"/>
              <a:ext cx="1243393" cy="621697"/>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Straight Connector 102"/>
            <p:cNvCxnSpPr>
              <a:stCxn id="87" idx="3"/>
            </p:cNvCxnSpPr>
            <p:nvPr/>
          </p:nvCxnSpPr>
          <p:spPr>
            <a:xfrm flipH="1">
              <a:off x="10070697" y="4402750"/>
              <a:ext cx="308746" cy="533707"/>
            </a:xfrm>
            <a:prstGeom prst="line">
              <a:avLst/>
            </a:prstGeom>
            <a:ln w="28575">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1041" name="TextBox 1040"/>
            <p:cNvSpPr txBox="1"/>
            <p:nvPr/>
          </p:nvSpPr>
          <p:spPr>
            <a:xfrm rot="3452069">
              <a:off x="8775523" y="4571991"/>
              <a:ext cx="595035" cy="461665"/>
            </a:xfrm>
            <a:prstGeom prst="rect">
              <a:avLst/>
            </a:prstGeom>
            <a:noFill/>
          </p:spPr>
          <p:txBody>
            <a:bodyPr wrap="none" rtlCol="0">
              <a:spAutoFit/>
            </a:bodyPr>
            <a:lstStyle/>
            <a:p>
              <a:pPr algn="ctr"/>
              <a:r>
                <a:rPr lang="en-US" sz="1200" dirty="0">
                  <a:latin typeface="Merriweather Sans" charset="0"/>
                  <a:ea typeface="Merriweather Sans" charset="0"/>
                  <a:cs typeface="Merriweather Sans" charset="0"/>
                </a:rPr>
                <a:t>made</a:t>
              </a:r>
            </a:p>
            <a:p>
              <a:pPr algn="ctr"/>
              <a:r>
                <a:rPr lang="en-US" sz="1200" dirty="0">
                  <a:latin typeface="Merriweather Sans" charset="0"/>
                  <a:ea typeface="Merriweather Sans" charset="0"/>
                  <a:cs typeface="Merriweather Sans" charset="0"/>
                </a:rPr>
                <a:t>of</a:t>
              </a:r>
            </a:p>
          </p:txBody>
        </p:sp>
        <p:sp>
          <p:nvSpPr>
            <p:cNvPr id="115" name="TextBox 114"/>
            <p:cNvSpPr txBox="1"/>
            <p:nvPr/>
          </p:nvSpPr>
          <p:spPr>
            <a:xfrm rot="17989603">
              <a:off x="9961271" y="4574131"/>
              <a:ext cx="816249" cy="461665"/>
            </a:xfrm>
            <a:prstGeom prst="rect">
              <a:avLst/>
            </a:prstGeom>
            <a:noFill/>
          </p:spPr>
          <p:txBody>
            <a:bodyPr wrap="none" rtlCol="0">
              <a:spAutoFit/>
            </a:bodyPr>
            <a:lstStyle/>
            <a:p>
              <a:pPr algn="ctr"/>
              <a:r>
                <a:rPr lang="en-US" sz="1200" dirty="0">
                  <a:latin typeface="Merriweather Sans" charset="0"/>
                  <a:ea typeface="Merriweather Sans" charset="0"/>
                  <a:cs typeface="Merriweather Sans" charset="0"/>
                </a:rPr>
                <a:t>has</a:t>
              </a:r>
            </a:p>
            <a:p>
              <a:pPr algn="ctr"/>
              <a:r>
                <a:rPr lang="en-US" sz="1200" dirty="0">
                  <a:latin typeface="Merriweather Sans" charset="0"/>
                  <a:ea typeface="Merriweather Sans" charset="0"/>
                  <a:cs typeface="Merriweather Sans" charset="0"/>
                </a:rPr>
                <a:t>property</a:t>
              </a:r>
            </a:p>
          </p:txBody>
        </p:sp>
        <p:sp>
          <p:nvSpPr>
            <p:cNvPr id="116" name="TextBox 115"/>
            <p:cNvSpPr txBox="1"/>
            <p:nvPr/>
          </p:nvSpPr>
          <p:spPr>
            <a:xfrm>
              <a:off x="10359461" y="3451930"/>
              <a:ext cx="926856" cy="461665"/>
            </a:xfrm>
            <a:prstGeom prst="rect">
              <a:avLst/>
            </a:prstGeom>
            <a:noFill/>
          </p:spPr>
          <p:txBody>
            <a:bodyPr wrap="none" rtlCol="0">
              <a:spAutoFit/>
            </a:bodyPr>
            <a:lstStyle/>
            <a:p>
              <a:pPr algn="ctr"/>
              <a:r>
                <a:rPr lang="en-US" sz="1200" dirty="0">
                  <a:latin typeface="Merriweather Sans" charset="0"/>
                  <a:ea typeface="Merriweather Sans" charset="0"/>
                  <a:cs typeface="Merriweather Sans" charset="0"/>
                </a:rPr>
                <a:t>thermal </a:t>
              </a:r>
            </a:p>
            <a:p>
              <a:pPr algn="ctr"/>
              <a:r>
                <a:rPr lang="en-US" sz="1200" dirty="0">
                  <a:latin typeface="Merriweather Sans" charset="0"/>
                  <a:ea typeface="Merriweather Sans" charset="0"/>
                  <a:cs typeface="Merriweather Sans" charset="0"/>
                </a:rPr>
                <a:t>conductor</a:t>
              </a:r>
            </a:p>
          </p:txBody>
        </p:sp>
        <p:sp>
          <p:nvSpPr>
            <p:cNvPr id="117" name="TextBox 116"/>
            <p:cNvSpPr txBox="1"/>
            <p:nvPr/>
          </p:nvSpPr>
          <p:spPr>
            <a:xfrm>
              <a:off x="8171950" y="3824017"/>
              <a:ext cx="662361" cy="461665"/>
            </a:xfrm>
            <a:prstGeom prst="rect">
              <a:avLst/>
            </a:prstGeom>
            <a:noFill/>
          </p:spPr>
          <p:txBody>
            <a:bodyPr wrap="none" rtlCol="0">
              <a:spAutoFit/>
            </a:bodyPr>
            <a:lstStyle/>
            <a:p>
              <a:pPr algn="ctr"/>
              <a:r>
                <a:rPr lang="en-US" sz="1200" dirty="0">
                  <a:latin typeface="Merriweather Sans" charset="0"/>
                  <a:ea typeface="Merriweather Sans" charset="0"/>
                  <a:cs typeface="Merriweather Sans" charset="0"/>
                </a:rPr>
                <a:t>metal </a:t>
              </a:r>
              <a:br>
                <a:rPr lang="en-US" sz="1200" dirty="0">
                  <a:latin typeface="Merriweather Sans" charset="0"/>
                  <a:ea typeface="Merriweather Sans" charset="0"/>
                  <a:cs typeface="Merriweather Sans" charset="0"/>
                </a:rPr>
              </a:br>
              <a:r>
                <a:rPr lang="en-US" sz="1200" dirty="0">
                  <a:latin typeface="Merriweather Sans" charset="0"/>
                  <a:ea typeface="Merriweather Sans" charset="0"/>
                  <a:cs typeface="Merriweather Sans" charset="0"/>
                </a:rPr>
                <a:t>spoon</a:t>
              </a:r>
            </a:p>
          </p:txBody>
        </p:sp>
        <p:sp>
          <p:nvSpPr>
            <p:cNvPr id="118" name="TextBox 117"/>
            <p:cNvSpPr txBox="1"/>
            <p:nvPr/>
          </p:nvSpPr>
          <p:spPr>
            <a:xfrm>
              <a:off x="9426414" y="4921588"/>
              <a:ext cx="662361" cy="276999"/>
            </a:xfrm>
            <a:prstGeom prst="rect">
              <a:avLst/>
            </a:prstGeom>
            <a:noFill/>
          </p:spPr>
          <p:txBody>
            <a:bodyPr wrap="none" rtlCol="0">
              <a:spAutoFit/>
            </a:bodyPr>
            <a:lstStyle/>
            <a:p>
              <a:pPr algn="ctr"/>
              <a:r>
                <a:rPr lang="en-US" sz="1200">
                  <a:latin typeface="Merriweather Sans" charset="0"/>
                  <a:ea typeface="Merriweather Sans" charset="0"/>
                  <a:cs typeface="Merriweather Sans" charset="0"/>
                </a:rPr>
                <a:t>metal </a:t>
              </a:r>
              <a:endParaRPr lang="en-US" sz="1200" dirty="0">
                <a:latin typeface="Merriweather Sans" charset="0"/>
                <a:ea typeface="Merriweather Sans" charset="0"/>
                <a:cs typeface="Merriweather Sans" charset="0"/>
              </a:endParaRPr>
            </a:p>
          </p:txBody>
        </p:sp>
      </p:grpSp>
      <p:sp>
        <p:nvSpPr>
          <p:cNvPr id="119" name="Rounded Rectangle 118"/>
          <p:cNvSpPr/>
          <p:nvPr/>
        </p:nvSpPr>
        <p:spPr>
          <a:xfrm>
            <a:off x="2489767" y="2427680"/>
            <a:ext cx="1392717" cy="687757"/>
          </a:xfrm>
          <a:prstGeom prst="roundRect">
            <a:avLst/>
          </a:prstGeom>
          <a:solidFill>
            <a:srgbClr val="92D050">
              <a:alpha val="29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Merriweather Sans" charset="0"/>
                <a:ea typeface="Merriweather Sans" charset="0"/>
                <a:cs typeface="Merriweather Sans" charset="0"/>
              </a:rPr>
              <a:t>Symbol Graph</a:t>
            </a:r>
          </a:p>
        </p:txBody>
      </p:sp>
      <p:grpSp>
        <p:nvGrpSpPr>
          <p:cNvPr id="12" name="Group 11">
            <a:extLst>
              <a:ext uri="{FF2B5EF4-FFF2-40B4-BE49-F238E27FC236}">
                <a16:creationId xmlns:a16="http://schemas.microsoft.com/office/drawing/2014/main" id="{DABE73FA-D24D-A942-9543-0BBA047F4ED2}"/>
              </a:ext>
            </a:extLst>
          </p:cNvPr>
          <p:cNvGrpSpPr/>
          <p:nvPr/>
        </p:nvGrpSpPr>
        <p:grpSpPr>
          <a:xfrm>
            <a:off x="301826" y="3033991"/>
            <a:ext cx="5808902" cy="3190242"/>
            <a:chOff x="301826" y="3033991"/>
            <a:chExt cx="5808902" cy="3190242"/>
          </a:xfrm>
        </p:grpSpPr>
        <p:sp>
          <p:nvSpPr>
            <p:cNvPr id="120" name="Oval 119"/>
            <p:cNvSpPr/>
            <p:nvPr/>
          </p:nvSpPr>
          <p:spPr>
            <a:xfrm>
              <a:off x="1226576" y="3033991"/>
              <a:ext cx="914400" cy="914400"/>
            </a:xfrm>
            <a:prstGeom prst="ellipse">
              <a:avLst/>
            </a:prstGeom>
            <a:solidFill>
              <a:schemeClr val="accent4">
                <a:lumMod val="20000"/>
                <a:lumOff val="80000"/>
              </a:schemeClr>
            </a:solidFill>
            <a:ln>
              <a:solidFill>
                <a:schemeClr val="bg1">
                  <a:lumMod val="50000"/>
                </a:schemeClr>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sz="1200" i="1" dirty="0"/>
                <a:t>“present day spoons”</a:t>
              </a:r>
              <a:endParaRPr lang="en-US" sz="1200" dirty="0"/>
            </a:p>
          </p:txBody>
        </p:sp>
        <p:sp>
          <p:nvSpPr>
            <p:cNvPr id="121" name="Oval 120"/>
            <p:cNvSpPr/>
            <p:nvPr/>
          </p:nvSpPr>
          <p:spPr>
            <a:xfrm>
              <a:off x="301826" y="4154758"/>
              <a:ext cx="914400" cy="914400"/>
            </a:xfrm>
            <a:prstGeom prst="ellipse">
              <a:avLst/>
            </a:prstGeom>
            <a:solidFill>
              <a:schemeClr val="accent4">
                <a:lumMod val="20000"/>
                <a:lumOff val="80000"/>
              </a:schemeClr>
            </a:solidFill>
            <a:ln>
              <a:solidFill>
                <a:schemeClr val="bg1">
                  <a:lumMod val="50000"/>
                </a:schemeClr>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1200" i="1" dirty="0"/>
                <a:t>“the metal spoon”</a:t>
              </a:r>
              <a:endParaRPr lang="en-US" sz="1200" dirty="0"/>
            </a:p>
          </p:txBody>
        </p:sp>
        <p:sp>
          <p:nvSpPr>
            <p:cNvPr id="122" name="Oval 121"/>
            <p:cNvSpPr/>
            <p:nvPr/>
          </p:nvSpPr>
          <p:spPr>
            <a:xfrm>
              <a:off x="1926847" y="5137945"/>
              <a:ext cx="914400" cy="914400"/>
            </a:xfrm>
            <a:prstGeom prst="ellipse">
              <a:avLst/>
            </a:prstGeom>
            <a:solidFill>
              <a:schemeClr val="accent2">
                <a:lumMod val="20000"/>
                <a:lumOff val="80000"/>
              </a:schemeClr>
            </a:solidFill>
            <a:ln>
              <a:solidFill>
                <a:schemeClr val="tx1">
                  <a:lumMod val="50000"/>
                  <a:lumOff val="50000"/>
                </a:schemeClr>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sz="1200" i="1" dirty="0"/>
                <a:t>“stainless-metals”</a:t>
              </a:r>
              <a:endParaRPr lang="en-US" sz="1200" dirty="0"/>
            </a:p>
          </p:txBody>
        </p:sp>
        <p:sp>
          <p:nvSpPr>
            <p:cNvPr id="123" name="Oval 122"/>
            <p:cNvSpPr/>
            <p:nvPr/>
          </p:nvSpPr>
          <p:spPr>
            <a:xfrm>
              <a:off x="3016350" y="5108752"/>
              <a:ext cx="914400" cy="914400"/>
            </a:xfrm>
            <a:prstGeom prst="ellipse">
              <a:avLst/>
            </a:prstGeom>
            <a:solidFill>
              <a:schemeClr val="accent2">
                <a:lumMod val="20000"/>
                <a:lumOff val="80000"/>
              </a:schemeClr>
            </a:solidFill>
            <a:ln>
              <a:solidFill>
                <a:schemeClr val="tx1">
                  <a:lumMod val="50000"/>
                  <a:lumOff val="50000"/>
                </a:schemeClr>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sz="1200" dirty="0"/>
                <a:t>“metals”</a:t>
              </a:r>
            </a:p>
          </p:txBody>
        </p:sp>
        <p:sp>
          <p:nvSpPr>
            <p:cNvPr id="124" name="Oval 123"/>
            <p:cNvSpPr/>
            <p:nvPr/>
          </p:nvSpPr>
          <p:spPr>
            <a:xfrm>
              <a:off x="5196328" y="4022869"/>
              <a:ext cx="914400" cy="914400"/>
            </a:xfrm>
            <a:prstGeom prst="ellipse">
              <a:avLst/>
            </a:prstGeom>
            <a:solidFill>
              <a:srgbClr val="7030A0">
                <a:alpha val="18039"/>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sz="1100" i="1" dirty="0"/>
                <a:t>“good conductors of heat”</a:t>
              </a:r>
              <a:endParaRPr lang="en-US" sz="1100" dirty="0"/>
            </a:p>
          </p:txBody>
        </p:sp>
        <p:sp>
          <p:nvSpPr>
            <p:cNvPr id="125" name="Oval 124"/>
            <p:cNvSpPr/>
            <p:nvPr/>
          </p:nvSpPr>
          <p:spPr>
            <a:xfrm>
              <a:off x="4569902" y="3085563"/>
              <a:ext cx="914400" cy="914400"/>
            </a:xfrm>
            <a:prstGeom prst="ellipse">
              <a:avLst/>
            </a:prstGeom>
            <a:solidFill>
              <a:srgbClr val="7030A0">
                <a:alpha val="18039"/>
              </a:srgbClr>
            </a:solidFill>
            <a:ln>
              <a:solidFill>
                <a:srgbClr val="7030A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sz="950" i="1" dirty="0"/>
                <a:t>“high thermal conductivity”</a:t>
              </a:r>
              <a:endParaRPr lang="en-US" sz="950" dirty="0"/>
            </a:p>
          </p:txBody>
        </p:sp>
        <p:cxnSp>
          <p:nvCxnSpPr>
            <p:cNvPr id="1044" name="Curved Connector 1043"/>
            <p:cNvCxnSpPr>
              <a:stCxn id="121" idx="6"/>
              <a:endCxn id="122" idx="0"/>
            </p:cNvCxnSpPr>
            <p:nvPr/>
          </p:nvCxnSpPr>
          <p:spPr>
            <a:xfrm>
              <a:off x="1216226" y="4611958"/>
              <a:ext cx="1167821" cy="525987"/>
            </a:xfrm>
            <a:prstGeom prst="curvedConnector2">
              <a:avLst/>
            </a:prstGeom>
            <a:ln w="12700">
              <a:solidFill>
                <a:schemeClr val="tx1"/>
              </a:solidFill>
              <a:headEnd type="none"/>
              <a:tailEnd type="stealth" w="lg" len="lg"/>
            </a:ln>
          </p:spPr>
          <p:style>
            <a:lnRef idx="1">
              <a:schemeClr val="dk1"/>
            </a:lnRef>
            <a:fillRef idx="0">
              <a:schemeClr val="dk1"/>
            </a:fillRef>
            <a:effectRef idx="0">
              <a:schemeClr val="dk1"/>
            </a:effectRef>
            <a:fontRef idx="minor">
              <a:schemeClr val="tx1"/>
            </a:fontRef>
          </p:style>
        </p:cxnSp>
        <p:cxnSp>
          <p:nvCxnSpPr>
            <p:cNvPr id="130" name="Curved Connector 129"/>
            <p:cNvCxnSpPr>
              <a:stCxn id="120" idx="5"/>
              <a:endCxn id="123" idx="0"/>
            </p:cNvCxnSpPr>
            <p:nvPr/>
          </p:nvCxnSpPr>
          <p:spPr>
            <a:xfrm rot="16200000" flipH="1">
              <a:off x="2093171" y="3728373"/>
              <a:ext cx="1294272" cy="1466485"/>
            </a:xfrm>
            <a:prstGeom prst="curvedConnector3">
              <a:avLst>
                <a:gd name="adj1" fmla="val 34473"/>
              </a:avLst>
            </a:prstGeom>
            <a:ln w="12700">
              <a:solidFill>
                <a:schemeClr val="tx1"/>
              </a:solidFill>
              <a:headEnd type="none"/>
              <a:tailEnd type="stealth" w="lg" len="lg"/>
            </a:ln>
          </p:spPr>
          <p:style>
            <a:lnRef idx="1">
              <a:schemeClr val="dk1"/>
            </a:lnRef>
            <a:fillRef idx="0">
              <a:schemeClr val="dk1"/>
            </a:fillRef>
            <a:effectRef idx="0">
              <a:schemeClr val="dk1"/>
            </a:effectRef>
            <a:fontRef idx="minor">
              <a:schemeClr val="tx1"/>
            </a:fontRef>
          </p:style>
        </p:cxnSp>
        <p:cxnSp>
          <p:nvCxnSpPr>
            <p:cNvPr id="133" name="Curved Connector 132"/>
            <p:cNvCxnSpPr>
              <a:stCxn id="125" idx="2"/>
              <a:endCxn id="123" idx="0"/>
            </p:cNvCxnSpPr>
            <p:nvPr/>
          </p:nvCxnSpPr>
          <p:spPr>
            <a:xfrm rot="10800000" flipV="1">
              <a:off x="3473550" y="3542762"/>
              <a:ext cx="1096352" cy="1565989"/>
            </a:xfrm>
            <a:prstGeom prst="curvedConnector2">
              <a:avLst/>
            </a:prstGeom>
            <a:ln w="12700">
              <a:solidFill>
                <a:schemeClr val="tx1"/>
              </a:solidFill>
              <a:headEnd type="stealth"/>
              <a:tailEnd w="lg" len="lg"/>
            </a:ln>
          </p:spPr>
          <p:style>
            <a:lnRef idx="1">
              <a:schemeClr val="dk1"/>
            </a:lnRef>
            <a:fillRef idx="0">
              <a:schemeClr val="dk1"/>
            </a:fillRef>
            <a:effectRef idx="0">
              <a:schemeClr val="dk1"/>
            </a:effectRef>
            <a:fontRef idx="minor">
              <a:schemeClr val="tx1"/>
            </a:fontRef>
          </p:style>
        </p:cxnSp>
        <p:cxnSp>
          <p:nvCxnSpPr>
            <p:cNvPr id="136" name="Curved Connector 135"/>
            <p:cNvCxnSpPr>
              <a:stCxn id="124" idx="2"/>
              <a:endCxn id="123" idx="0"/>
            </p:cNvCxnSpPr>
            <p:nvPr/>
          </p:nvCxnSpPr>
          <p:spPr>
            <a:xfrm rot="10800000" flipV="1">
              <a:off x="3473550" y="4480068"/>
              <a:ext cx="1722778" cy="628683"/>
            </a:xfrm>
            <a:prstGeom prst="curvedConnector2">
              <a:avLst/>
            </a:prstGeom>
            <a:ln w="12700">
              <a:solidFill>
                <a:schemeClr val="tx1"/>
              </a:solidFill>
              <a:headEnd type="stealth"/>
              <a:tailEnd w="lg" len="lg"/>
            </a:ln>
          </p:spPr>
          <p:style>
            <a:lnRef idx="1">
              <a:schemeClr val="dk1"/>
            </a:lnRef>
            <a:fillRef idx="0">
              <a:schemeClr val="dk1"/>
            </a:fillRef>
            <a:effectRef idx="0">
              <a:schemeClr val="dk1"/>
            </a:effectRef>
            <a:fontRef idx="minor">
              <a:schemeClr val="tx1"/>
            </a:fontRef>
          </p:style>
        </p:cxnSp>
        <p:sp>
          <p:nvSpPr>
            <p:cNvPr id="144" name="Rounded Rectangle 143"/>
            <p:cNvSpPr/>
            <p:nvPr/>
          </p:nvSpPr>
          <p:spPr>
            <a:xfrm rot="16200000">
              <a:off x="2291708" y="4467423"/>
              <a:ext cx="1274580" cy="2239040"/>
            </a:xfrm>
            <a:prstGeom prst="roundRect">
              <a:avLst>
                <a:gd name="adj" fmla="val 50000"/>
              </a:avLst>
            </a:prstGeom>
            <a:noFill/>
            <a:ln>
              <a:solidFill>
                <a:schemeClr val="bg1">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TextBox 144"/>
            <p:cNvSpPr txBox="1"/>
            <p:nvPr/>
          </p:nvSpPr>
          <p:spPr>
            <a:xfrm>
              <a:off x="1315734" y="4457750"/>
              <a:ext cx="1321177" cy="510778"/>
            </a:xfrm>
            <a:prstGeom prst="roundRect">
              <a:avLst/>
            </a:prstGeom>
            <a:solidFill>
              <a:schemeClr val="bg1">
                <a:lumMod val="95000"/>
                <a:alpha val="76000"/>
              </a:schemeClr>
            </a:solidFill>
          </p:spPr>
          <p:txBody>
            <a:bodyPr wrap="square" lIns="0" tIns="0" rIns="0" bIns="0" rtlCol="0">
              <a:spAutoFit/>
            </a:bodyPr>
            <a:lstStyle/>
            <a:p>
              <a:pPr algn="ctr"/>
              <a:r>
                <a:rPr lang="en-US" sz="1000" i="1" dirty="0"/>
                <a:t>… Enter the metal spoon—stainless steel </a:t>
              </a:r>
            </a:p>
            <a:p>
              <a:pPr algn="ctr"/>
              <a:r>
                <a:rPr lang="en-US" sz="1000" i="1" dirty="0"/>
                <a:t>preferably—because … </a:t>
              </a:r>
              <a:endParaRPr lang="en-US" sz="1000" dirty="0">
                <a:latin typeface="Merriweather Sans" charset="0"/>
                <a:ea typeface="Merriweather Sans" charset="0"/>
                <a:cs typeface="Merriweather Sans" charset="0"/>
              </a:endParaRPr>
            </a:p>
          </p:txBody>
        </p:sp>
        <p:sp>
          <p:nvSpPr>
            <p:cNvPr id="147" name="TextBox 146"/>
            <p:cNvSpPr txBox="1"/>
            <p:nvPr/>
          </p:nvSpPr>
          <p:spPr>
            <a:xfrm>
              <a:off x="2067533" y="3854009"/>
              <a:ext cx="1063615" cy="510778"/>
            </a:xfrm>
            <a:prstGeom prst="roundRect">
              <a:avLst/>
            </a:prstGeom>
            <a:solidFill>
              <a:schemeClr val="bg1">
                <a:lumMod val="95000"/>
                <a:alpha val="76000"/>
              </a:schemeClr>
            </a:solidFill>
          </p:spPr>
          <p:txBody>
            <a:bodyPr wrap="square" lIns="0" tIns="0" rIns="0" bIns="0" rtlCol="0">
              <a:spAutoFit/>
            </a:bodyPr>
            <a:lstStyle/>
            <a:p>
              <a:pPr algn="ctr"/>
              <a:r>
                <a:rPr lang="en-US" sz="1000" i="1" dirty="0"/>
                <a:t>present day spoons are made from metal such as steel </a:t>
              </a:r>
              <a:endParaRPr lang="en-US" sz="1000" dirty="0">
                <a:latin typeface="Merriweather Sans" charset="0"/>
                <a:ea typeface="Merriweather Sans" charset="0"/>
                <a:cs typeface="Merriweather Sans" charset="0"/>
              </a:endParaRPr>
            </a:p>
          </p:txBody>
        </p:sp>
        <p:sp>
          <p:nvSpPr>
            <p:cNvPr id="151" name="TextBox 150"/>
            <p:cNvSpPr txBox="1"/>
            <p:nvPr/>
          </p:nvSpPr>
          <p:spPr>
            <a:xfrm>
              <a:off x="3948649" y="4452259"/>
              <a:ext cx="1063615" cy="681038"/>
            </a:xfrm>
            <a:prstGeom prst="roundRect">
              <a:avLst/>
            </a:prstGeom>
            <a:solidFill>
              <a:schemeClr val="bg1">
                <a:lumMod val="95000"/>
                <a:alpha val="76000"/>
              </a:schemeClr>
            </a:solidFill>
          </p:spPr>
          <p:txBody>
            <a:bodyPr wrap="square" lIns="0" tIns="0" rIns="0" bIns="0" rtlCol="0">
              <a:spAutoFit/>
            </a:bodyPr>
            <a:lstStyle/>
            <a:p>
              <a:pPr algn="ctr"/>
              <a:r>
                <a:rPr lang="en-US" sz="1000" i="1"/>
                <a:t>dense materials such as metals and  stone are good conductors of heat</a:t>
              </a:r>
              <a:endParaRPr lang="en-US" sz="1000" dirty="0">
                <a:latin typeface="Merriweather Sans" charset="0"/>
                <a:ea typeface="Merriweather Sans" charset="0"/>
                <a:cs typeface="Merriweather Sans" charset="0"/>
              </a:endParaRPr>
            </a:p>
          </p:txBody>
        </p:sp>
        <p:sp>
          <p:nvSpPr>
            <p:cNvPr id="155" name="TextBox 154"/>
            <p:cNvSpPr txBox="1"/>
            <p:nvPr/>
          </p:nvSpPr>
          <p:spPr>
            <a:xfrm>
              <a:off x="3208468" y="3860817"/>
              <a:ext cx="1489335" cy="510778"/>
            </a:xfrm>
            <a:prstGeom prst="roundRect">
              <a:avLst/>
            </a:prstGeom>
            <a:solidFill>
              <a:schemeClr val="bg1">
                <a:lumMod val="95000"/>
                <a:alpha val="76000"/>
              </a:schemeClr>
            </a:solidFill>
          </p:spPr>
          <p:txBody>
            <a:bodyPr wrap="square" lIns="0" tIns="0" rIns="0" bIns="0" rtlCol="0">
              <a:spAutoFit/>
            </a:bodyPr>
            <a:lstStyle/>
            <a:p>
              <a:pPr algn="ctr"/>
              <a:r>
                <a:rPr lang="en-US" sz="1000" i="1"/>
                <a:t>Metals in general have high electrical conductivity, and high thermal conductivity.</a:t>
              </a:r>
              <a:endParaRPr lang="en-US" sz="1000" dirty="0">
                <a:latin typeface="Merriweather Sans" charset="0"/>
                <a:ea typeface="Merriweather Sans" charset="0"/>
                <a:cs typeface="Merriweather Sans" charset="0"/>
              </a:endParaRPr>
            </a:p>
          </p:txBody>
        </p:sp>
      </p:grpSp>
      <p:sp>
        <p:nvSpPr>
          <p:cNvPr id="107" name="Rectangle 106"/>
          <p:cNvSpPr/>
          <p:nvPr/>
        </p:nvSpPr>
        <p:spPr>
          <a:xfrm>
            <a:off x="7354453" y="6412644"/>
            <a:ext cx="4649030" cy="307777"/>
          </a:xfrm>
          <a:prstGeom prst="rect">
            <a:avLst/>
          </a:prstGeom>
          <a:solidFill>
            <a:schemeClr val="bg1"/>
          </a:solidFill>
        </p:spPr>
        <p:txBody>
          <a:bodyPr wrap="none">
            <a:spAutoFit/>
          </a:bodyPr>
          <a:lstStyle/>
          <a:p>
            <a:r>
              <a:rPr lang="en-US" sz="1400" b="1" dirty="0">
                <a:solidFill>
                  <a:prstClr val="black"/>
                </a:solidFill>
                <a:latin typeface="Merriweather Sans" charset="0"/>
                <a:ea typeface="Merriweather Sans" charset="0"/>
                <a:cs typeface="Merriweather Sans" charset="0"/>
              </a:rPr>
              <a:t>Q:</a:t>
            </a:r>
            <a:r>
              <a:rPr lang="en-US" sz="1400" dirty="0">
                <a:solidFill>
                  <a:prstClr val="black"/>
                </a:solidFill>
                <a:latin typeface="Merriweather Sans" charset="0"/>
                <a:ea typeface="Merriweather Sans" charset="0"/>
                <a:cs typeface="Merriweather Sans" charset="0"/>
              </a:rPr>
              <a:t> has-property(metal-spoon, thermal-conductor)</a:t>
            </a:r>
            <a:endParaRPr lang="en-US" sz="1400" dirty="0">
              <a:latin typeface="Merriweather Sans" charset="0"/>
              <a:ea typeface="Merriweather Sans" charset="0"/>
              <a:cs typeface="Merriweather Sans" charset="0"/>
            </a:endParaRPr>
          </a:p>
        </p:txBody>
      </p:sp>
      <p:sp>
        <p:nvSpPr>
          <p:cNvPr id="159" name="Rectangle 158"/>
          <p:cNvSpPr/>
          <p:nvPr/>
        </p:nvSpPr>
        <p:spPr>
          <a:xfrm>
            <a:off x="1628928" y="6391045"/>
            <a:ext cx="4076757" cy="307777"/>
          </a:xfrm>
          <a:prstGeom prst="rect">
            <a:avLst/>
          </a:prstGeom>
        </p:spPr>
        <p:txBody>
          <a:bodyPr wrap="none">
            <a:spAutoFit/>
          </a:bodyPr>
          <a:lstStyle/>
          <a:p>
            <a:r>
              <a:rPr lang="en-US" sz="1400" b="1" dirty="0">
                <a:solidFill>
                  <a:prstClr val="black"/>
                </a:solidFill>
                <a:latin typeface="Merriweather Sans" charset="0"/>
                <a:ea typeface="Merriweather Sans" charset="0"/>
                <a:cs typeface="Merriweather Sans" charset="0"/>
              </a:rPr>
              <a:t>Q:</a:t>
            </a:r>
            <a:r>
              <a:rPr lang="en-US" sz="1400" dirty="0">
                <a:solidFill>
                  <a:prstClr val="black"/>
                </a:solidFill>
                <a:latin typeface="Merriweather Sans" charset="0"/>
                <a:ea typeface="Merriweather Sans" charset="0"/>
                <a:cs typeface="Merriweather Sans" charset="0"/>
              </a:rPr>
              <a:t> </a:t>
            </a:r>
            <a:r>
              <a:rPr lang="en-US" sz="1400" i="1" dirty="0">
                <a:solidFill>
                  <a:prstClr val="black"/>
                </a:solidFill>
                <a:latin typeface="Merriweather Sans" charset="0"/>
                <a:ea typeface="Merriweather Sans" charset="0"/>
                <a:cs typeface="Merriweather Sans" charset="0"/>
              </a:rPr>
              <a:t>“</a:t>
            </a:r>
            <a:r>
              <a:rPr lang="en-US" sz="1400" i="1" dirty="0">
                <a:latin typeface="Merriweather Sans" charset="0"/>
                <a:ea typeface="Merriweather Sans" charset="0"/>
                <a:cs typeface="Merriweather Sans" charset="0"/>
              </a:rPr>
              <a:t>is a metal spoon a good conductor of heat?”</a:t>
            </a:r>
          </a:p>
        </p:txBody>
      </p:sp>
      <p:sp>
        <p:nvSpPr>
          <p:cNvPr id="162" name="Left Arrow 161"/>
          <p:cNvSpPr/>
          <p:nvPr/>
        </p:nvSpPr>
        <p:spPr>
          <a:xfrm>
            <a:off x="6468797" y="3603017"/>
            <a:ext cx="1363696" cy="849242"/>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i="1" dirty="0"/>
              <a:t>Utterance</a:t>
            </a:r>
          </a:p>
        </p:txBody>
      </p:sp>
      <p:sp>
        <p:nvSpPr>
          <p:cNvPr id="9" name="Freeform 8">
            <a:extLst>
              <a:ext uri="{FF2B5EF4-FFF2-40B4-BE49-F238E27FC236}">
                <a16:creationId xmlns:a16="http://schemas.microsoft.com/office/drawing/2014/main" id="{FF0E19E4-F471-AA46-A4CE-85DEC1E7B341}"/>
              </a:ext>
            </a:extLst>
          </p:cNvPr>
          <p:cNvSpPr/>
          <p:nvPr/>
        </p:nvSpPr>
        <p:spPr>
          <a:xfrm rot="21421847">
            <a:off x="9275772" y="4396646"/>
            <a:ext cx="991402" cy="494445"/>
          </a:xfrm>
          <a:custGeom>
            <a:avLst/>
            <a:gdLst>
              <a:gd name="connsiteX0" fmla="*/ 0 w 2014151"/>
              <a:gd name="connsiteY0" fmla="*/ 12357 h 1099756"/>
              <a:gd name="connsiteX1" fmla="*/ 939114 w 2014151"/>
              <a:gd name="connsiteY1" fmla="*/ 1099751 h 1099756"/>
              <a:gd name="connsiteX2" fmla="*/ 2014151 w 2014151"/>
              <a:gd name="connsiteY2" fmla="*/ 0 h 1099756"/>
            </a:gdLst>
            <a:ahLst/>
            <a:cxnLst>
              <a:cxn ang="0">
                <a:pos x="connsiteX0" y="connsiteY0"/>
              </a:cxn>
              <a:cxn ang="0">
                <a:pos x="connsiteX1" y="connsiteY1"/>
              </a:cxn>
              <a:cxn ang="0">
                <a:pos x="connsiteX2" y="connsiteY2"/>
              </a:cxn>
            </a:cxnLst>
            <a:rect l="l" t="t" r="r" b="b"/>
            <a:pathLst>
              <a:path w="2014151" h="1099756">
                <a:moveTo>
                  <a:pt x="0" y="12357"/>
                </a:moveTo>
                <a:cubicBezTo>
                  <a:pt x="301711" y="557083"/>
                  <a:pt x="603422" y="1101810"/>
                  <a:pt x="939114" y="1099751"/>
                </a:cubicBezTo>
                <a:cubicBezTo>
                  <a:pt x="1274806" y="1097692"/>
                  <a:pt x="1644478" y="548846"/>
                  <a:pt x="2014151" y="0"/>
                </a:cubicBezTo>
              </a:path>
            </a:pathLst>
          </a:custGeom>
          <a:noFill/>
          <a:ln w="38100">
            <a:solidFill>
              <a:srgbClr val="0B24FB"/>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DB91893-D6BE-E142-B296-EBC01157737C}"/>
              </a:ext>
            </a:extLst>
          </p:cNvPr>
          <p:cNvSpPr/>
          <p:nvPr/>
        </p:nvSpPr>
        <p:spPr>
          <a:xfrm>
            <a:off x="1279337" y="4275436"/>
            <a:ext cx="3880021" cy="817852"/>
          </a:xfrm>
          <a:custGeom>
            <a:avLst/>
            <a:gdLst>
              <a:gd name="connsiteX0" fmla="*/ 0 w 3880021"/>
              <a:gd name="connsiteY0" fmla="*/ 259492 h 817852"/>
              <a:gd name="connsiteX1" fmla="*/ 827902 w 3880021"/>
              <a:gd name="connsiteY1" fmla="*/ 420130 h 817852"/>
              <a:gd name="connsiteX2" fmla="*/ 1112108 w 3880021"/>
              <a:gd name="connsiteY2" fmla="*/ 741405 h 817852"/>
              <a:gd name="connsiteX3" fmla="*/ 1890583 w 3880021"/>
              <a:gd name="connsiteY3" fmla="*/ 766119 h 817852"/>
              <a:gd name="connsiteX4" fmla="*/ 2842054 w 3880021"/>
              <a:gd name="connsiteY4" fmla="*/ 135924 h 817852"/>
              <a:gd name="connsiteX5" fmla="*/ 3880021 w 3880021"/>
              <a:gd name="connsiteY5" fmla="*/ 0 h 817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0021" h="817852">
                <a:moveTo>
                  <a:pt x="0" y="259492"/>
                </a:moveTo>
                <a:cubicBezTo>
                  <a:pt x="321275" y="299651"/>
                  <a:pt x="642551" y="339811"/>
                  <a:pt x="827902" y="420130"/>
                </a:cubicBezTo>
                <a:cubicBezTo>
                  <a:pt x="1013253" y="500449"/>
                  <a:pt x="934994" y="683740"/>
                  <a:pt x="1112108" y="741405"/>
                </a:cubicBezTo>
                <a:cubicBezTo>
                  <a:pt x="1289222" y="799070"/>
                  <a:pt x="1602259" y="867032"/>
                  <a:pt x="1890583" y="766119"/>
                </a:cubicBezTo>
                <a:cubicBezTo>
                  <a:pt x="2178907" y="665206"/>
                  <a:pt x="2510481" y="263611"/>
                  <a:pt x="2842054" y="135924"/>
                </a:cubicBezTo>
                <a:cubicBezTo>
                  <a:pt x="3173627" y="8237"/>
                  <a:pt x="3526824" y="4118"/>
                  <a:pt x="3880021" y="0"/>
                </a:cubicBezTo>
              </a:path>
            </a:pathLst>
          </a:custGeom>
          <a:noFill/>
          <a:ln w="38100">
            <a:solidFill>
              <a:srgbClr val="0B24FB"/>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56AC779F-19FF-DA46-9467-BD26926EB256}"/>
              </a:ext>
            </a:extLst>
          </p:cNvPr>
          <p:cNvSpPr/>
          <p:nvPr/>
        </p:nvSpPr>
        <p:spPr>
          <a:xfrm rot="19436968">
            <a:off x="4712764" y="2865940"/>
            <a:ext cx="1231351" cy="2239040"/>
          </a:xfrm>
          <a:prstGeom prst="roundRect">
            <a:avLst>
              <a:gd name="adj" fmla="val 50000"/>
            </a:avLst>
          </a:prstGeom>
          <a:noFill/>
          <a:ln>
            <a:solidFill>
              <a:schemeClr val="bg1">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ACBF2586-7485-9C42-9EB9-BFA02A6347AF}"/>
              </a:ext>
            </a:extLst>
          </p:cNvPr>
          <p:cNvSpPr/>
          <p:nvPr/>
        </p:nvSpPr>
        <p:spPr>
          <a:xfrm rot="13063319">
            <a:off x="582614" y="2798518"/>
            <a:ext cx="1254949" cy="2518305"/>
          </a:xfrm>
          <a:prstGeom prst="roundRect">
            <a:avLst>
              <a:gd name="adj" fmla="val 50000"/>
            </a:avLst>
          </a:prstGeom>
          <a:noFill/>
          <a:ln>
            <a:solidFill>
              <a:schemeClr val="bg1">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9322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59" grpId="0"/>
      <p:bldP spid="162" grpId="0" animBg="1"/>
      <p:bldP spid="9" grpId="0" animBg="1"/>
      <p:bldP spid="10" grpId="0" animBg="1"/>
      <p:bldP spid="42" grpId="0" animBg="1"/>
      <p:bldP spid="4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5"/>
</p:tagLst>
</file>

<file path=ppt/tags/tag2.xml><?xml version="1.0" encoding="utf-8"?>
<p:tagLst xmlns:a="http://schemas.openxmlformats.org/drawingml/2006/main" xmlns:r="http://schemas.openxmlformats.org/officeDocument/2006/relationships" xmlns:p="http://schemas.openxmlformats.org/presentationml/2006/main">
  <p:tag name="TIMING" val="|12.8|27|5.3|3.5"/>
</p:tagLst>
</file>

<file path=ppt/tags/tag3.xml><?xml version="1.0" encoding="utf-8"?>
<p:tagLst xmlns:a="http://schemas.openxmlformats.org/drawingml/2006/main" xmlns:r="http://schemas.openxmlformats.org/officeDocument/2006/relationships" xmlns:p="http://schemas.openxmlformats.org/presentationml/2006/main">
  <p:tag name="TIMING" val="|41.3|8.8|10.8|25.3|7.6|4.6|2.8"/>
</p:tagLst>
</file>

<file path=ppt/tags/tag4.xml><?xml version="1.0" encoding="utf-8"?>
<p:tagLst xmlns:a="http://schemas.openxmlformats.org/drawingml/2006/main" xmlns:r="http://schemas.openxmlformats.org/officeDocument/2006/relationships" xmlns:p="http://schemas.openxmlformats.org/presentationml/2006/main">
  <p:tag name="TIMING" val="|1.2|16.5|1.5|20.8"/>
</p:tagLst>
</file>

<file path=ppt/tags/tag5.xml><?xml version="1.0" encoding="utf-8"?>
<p:tagLst xmlns:a="http://schemas.openxmlformats.org/drawingml/2006/main" xmlns:r="http://schemas.openxmlformats.org/officeDocument/2006/relationships" xmlns:p="http://schemas.openxmlformats.org/presentationml/2006/main">
  <p:tag name="TIMING" val="|20.2"/>
</p:tagLst>
</file>

<file path=ppt/tags/tag6.xml><?xml version="1.0" encoding="utf-8"?>
<p:tagLst xmlns:a="http://schemas.openxmlformats.org/drawingml/2006/main" xmlns:r="http://schemas.openxmlformats.org/officeDocument/2006/relationships" xmlns:p="http://schemas.openxmlformats.org/presentationml/2006/main">
  <p:tag name="TIMING" val="|20.2"/>
</p:tagLst>
</file>

<file path=ppt/tags/tag7.xml><?xml version="1.0" encoding="utf-8"?>
<p:tagLst xmlns:a="http://schemas.openxmlformats.org/drawingml/2006/main" xmlns:r="http://schemas.openxmlformats.org/officeDocument/2006/relationships" xmlns:p="http://schemas.openxmlformats.org/presentationml/2006/main">
  <p:tag name="TIMING" val="|20.2"/>
</p:tagLst>
</file>

<file path=ppt/tags/tag8.xml><?xml version="1.0" encoding="utf-8"?>
<p:tagLst xmlns:a="http://schemas.openxmlformats.org/drawingml/2006/main" xmlns:r="http://schemas.openxmlformats.org/officeDocument/2006/relationships" xmlns:p="http://schemas.openxmlformats.org/presentationml/2006/main">
  <p:tag name="TIMING" val="|23.3"/>
</p:tagLst>
</file>

<file path=ppt/tags/tag9.xml><?xml version="1.0" encoding="utf-8"?>
<p:tagLst xmlns:a="http://schemas.openxmlformats.org/drawingml/2006/main" xmlns:r="http://schemas.openxmlformats.org/officeDocument/2006/relationships" xmlns:p="http://schemas.openxmlformats.org/presentationml/2006/main">
  <p:tag name="TIMING" val="|23.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35024</TotalTime>
  <Words>19989</Words>
  <Application>Microsoft Macintosh PowerPoint</Application>
  <PresentationFormat>Widescreen</PresentationFormat>
  <Paragraphs>2913</Paragraphs>
  <Slides>138</Slides>
  <Notes>107</Notes>
  <HiddenSlides>57</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138</vt:i4>
      </vt:variant>
    </vt:vector>
  </HeadingPairs>
  <TitlesOfParts>
    <vt:vector size="160" baseType="lpstr">
      <vt:lpstr>Average</vt:lpstr>
      <vt:lpstr>Comfortaa</vt:lpstr>
      <vt:lpstr>Libian TC</vt:lpstr>
      <vt:lpstr>Noto Sans Symbols</vt:lpstr>
      <vt:lpstr>Radley</vt:lpstr>
      <vt:lpstr>Arial</vt:lpstr>
      <vt:lpstr>Bradley Hand Bold</vt:lpstr>
      <vt:lpstr>Calibri</vt:lpstr>
      <vt:lpstr>Calibri Light</vt:lpstr>
      <vt:lpstr>Chalkduster</vt:lpstr>
      <vt:lpstr>Consolas</vt:lpstr>
      <vt:lpstr>Courier New</vt:lpstr>
      <vt:lpstr>Futura Medium</vt:lpstr>
      <vt:lpstr>Georgia</vt:lpstr>
      <vt:lpstr>Merriweather Sans</vt:lpstr>
      <vt:lpstr>Merriweather Sans Light</vt:lpstr>
      <vt:lpstr>Palatino Linotype</vt:lpstr>
      <vt:lpstr>Roboto</vt:lpstr>
      <vt:lpstr>Times New Roman</vt:lpstr>
      <vt:lpstr>Trebuchet MS</vt:lpstr>
      <vt:lpstr>Wingdings</vt:lpstr>
      <vt:lpstr>Office Theme</vt:lpstr>
      <vt:lpstr>Reasoning-Driven Questions Answering for Natural Language Understanding</vt:lpstr>
      <vt:lpstr>Natural Language Understanding</vt:lpstr>
      <vt:lpstr>How to measure the progress towards NLU?</vt:lpstr>
      <vt:lpstr>Answering Questions, as the measure</vt:lpstr>
      <vt:lpstr>Challenges: Ambiguity and Variability</vt:lpstr>
      <vt:lpstr>Challenges: Reading between the lines</vt:lpstr>
      <vt:lpstr>Challenges: small bits, but big conclusions</vt:lpstr>
      <vt:lpstr>Natural Language Understanding</vt:lpstr>
      <vt:lpstr>Easy for humans, Hard for machines</vt:lpstr>
      <vt:lpstr>Challenges towards NLU: ambiguity </vt:lpstr>
      <vt:lpstr>Challenges towards NLU: ambiguity </vt:lpstr>
      <vt:lpstr>Challenges towards NLU: ambiguity (2) </vt:lpstr>
      <vt:lpstr>NLU challenges: variability</vt:lpstr>
      <vt:lpstr>NLU challenges: reading between the lines</vt:lpstr>
      <vt:lpstr>NLU challenges: small bits, big conclusions</vt:lpstr>
      <vt:lpstr>Challenges towards NLU: small bits, big conclusions</vt:lpstr>
      <vt:lpstr>Challenges towards NLU: small bits, big conclusions (2)</vt:lpstr>
      <vt:lpstr>Tackling Language Understanding</vt:lpstr>
      <vt:lpstr>Challenges towards NLU: small bits, big conclusions</vt:lpstr>
      <vt:lpstr>How to measure the progress towards NLU?</vt:lpstr>
      <vt:lpstr>Answering Questions</vt:lpstr>
      <vt:lpstr>Thesis statement</vt:lpstr>
      <vt:lpstr>The big picture </vt:lpstr>
      <vt:lpstr>Thesis structure and challenges</vt:lpstr>
      <vt:lpstr>Road map</vt:lpstr>
      <vt:lpstr>The field: early days</vt:lpstr>
      <vt:lpstr>The recent state of the field: good news</vt:lpstr>
      <vt:lpstr>The recent state of the field: bad news</vt:lpstr>
      <vt:lpstr>The recent state of the field</vt:lpstr>
      <vt:lpstr>Programs with Commonsense</vt:lpstr>
      <vt:lpstr>STUDENT</vt:lpstr>
      <vt:lpstr>SHRDLU</vt:lpstr>
      <vt:lpstr>ConceptNet</vt:lpstr>
      <vt:lpstr>Semantic Frames</vt:lpstr>
      <vt:lpstr>Semantic Frames</vt:lpstr>
      <vt:lpstr>Road map</vt:lpstr>
      <vt:lpstr>QA as Subgraph Optimization on Tabular Internal Knowledge: Overview</vt:lpstr>
      <vt:lpstr>PowerPoint Presentation</vt:lpstr>
      <vt:lpstr>System design: two different perspectives</vt:lpstr>
      <vt:lpstr> Semi-Structured Inference</vt:lpstr>
      <vt:lpstr>High-level view </vt:lpstr>
      <vt:lpstr>Frames of elementary school concepts</vt:lpstr>
      <vt:lpstr>PowerPoint Presentation</vt:lpstr>
      <vt:lpstr> Knowledge as Relational Tables</vt:lpstr>
      <vt:lpstr>Knowledge as Relational Tables</vt:lpstr>
      <vt:lpstr>Knowledge as Relational Tables</vt:lpstr>
      <vt:lpstr>Road map</vt:lpstr>
      <vt:lpstr>TableILP solver: an overview</vt:lpstr>
      <vt:lpstr> TableILP: Main Idea</vt:lpstr>
      <vt:lpstr> TableILP: Main Idea</vt:lpstr>
      <vt:lpstr> TableILP: Main Idea</vt:lpstr>
      <vt:lpstr> TableILP: Main Idea</vt:lpstr>
      <vt:lpstr>Approach: ILP model</vt:lpstr>
      <vt:lpstr>ILP model</vt:lpstr>
      <vt:lpstr>ILP Model: Constraints</vt:lpstr>
      <vt:lpstr> Approach: Integer Linear Program (ILP) Model</vt:lpstr>
      <vt:lpstr>Evaluation</vt:lpstr>
      <vt:lpstr> Experimental results [KKSR’16]</vt:lpstr>
      <vt:lpstr> Experimental results [KKSR’16]</vt:lpstr>
      <vt:lpstr> ILP Complexity, Scalability</vt:lpstr>
      <vt:lpstr>Assessing Brittleness: Question Perturbation</vt:lpstr>
      <vt:lpstr> Motivating Example: Circling Back!</vt:lpstr>
      <vt:lpstr> Motivating Example: Circling Back!</vt:lpstr>
      <vt:lpstr>How does it compare to SQL query? </vt:lpstr>
      <vt:lpstr>Summary so far</vt:lpstr>
      <vt:lpstr>Road map</vt:lpstr>
      <vt:lpstr>Reasoning with semantic abstractions [KKSR’18]</vt:lpstr>
      <vt:lpstr>Road map</vt:lpstr>
      <vt:lpstr>Learning Essential Terms in Questions [KKSR’17] </vt:lpstr>
      <vt:lpstr>Part 2: Evaluating the progress in NLU</vt:lpstr>
      <vt:lpstr>Why do we need yet another RC dataset?</vt:lpstr>
      <vt:lpstr>Pushing the Peaks higher</vt:lpstr>
      <vt:lpstr>Road map</vt:lpstr>
      <vt:lpstr>A Benchmark for Reasoning over Multiple Sentences [KCRUR’18]</vt:lpstr>
      <vt:lpstr>Road map</vt:lpstr>
      <vt:lpstr>PowerPoint Presentation</vt:lpstr>
      <vt:lpstr>Common-sense</vt:lpstr>
      <vt:lpstr>Common-sense; a short history</vt:lpstr>
      <vt:lpstr>Temporal Common-sense </vt:lpstr>
      <vt:lpstr>Measuring “temporal common-sense” as QA</vt:lpstr>
      <vt:lpstr>Measuring “temporal common-sense” as QA</vt:lpstr>
      <vt:lpstr>Measuring “temporal common-sense” as QA</vt:lpstr>
      <vt:lpstr>Measuring “temporal common-sense” as QA</vt:lpstr>
      <vt:lpstr>TacoQA: construction overview</vt:lpstr>
      <vt:lpstr> Experimental results [ZKNR, under review]</vt:lpstr>
      <vt:lpstr> Experimental results [ZKNR, under review]</vt:lpstr>
      <vt:lpstr> Experimental results [ZKNR, under review]</vt:lpstr>
      <vt:lpstr>The state of current systems</vt:lpstr>
      <vt:lpstr>Summary of this section</vt:lpstr>
      <vt:lpstr>Road map</vt:lpstr>
      <vt:lpstr>PowerPoint Presentation</vt:lpstr>
      <vt:lpstr>A Formal Study of NL Reasoning: Overview</vt:lpstr>
      <vt:lpstr>What we do not say</vt:lpstr>
      <vt:lpstr>Tale of two spaces </vt:lpstr>
      <vt:lpstr>Formalizing Symbol and Meaning Space</vt:lpstr>
      <vt:lpstr>PowerPoint Presentation</vt:lpstr>
      <vt:lpstr>Parameters of the problem </vt:lpstr>
      <vt:lpstr>Generative construction</vt:lpstr>
      <vt:lpstr>Reasoning by combining local information</vt:lpstr>
      <vt:lpstr>Connectivity hypothesis</vt:lpstr>
      <vt:lpstr>The inference problem</vt:lpstr>
      <vt:lpstr>The inference problem</vt:lpstr>
      <vt:lpstr>Non-trivial problems</vt:lpstr>
      <vt:lpstr>Reasoning about meaning, on symbols </vt:lpstr>
      <vt:lpstr>Quantifying quality of an algorithm </vt:lpstr>
      <vt:lpstr>Quantifying quality of connectivity algorithm </vt:lpstr>
      <vt:lpstr>High-quality “multi-hop” reasoning</vt:lpstr>
      <vt:lpstr>Multihop reasoning: logarithmic barrier </vt:lpstr>
      <vt:lpstr>Logarithmic barrier for general algorithms </vt:lpstr>
      <vt:lpstr>The impossibility of long-range reasoning [KSKSR,sibmitted]</vt:lpstr>
      <vt:lpstr>Results: Big picture [KSKSR, in-submission] </vt:lpstr>
      <vt:lpstr>PowerPoint Presentation</vt:lpstr>
      <vt:lpstr>There must be some limits </vt:lpstr>
      <vt:lpstr>Lessons from “theoretical limitations”</vt:lpstr>
      <vt:lpstr>Practical lessons</vt:lpstr>
      <vt:lpstr>Summary of this section</vt:lpstr>
      <vt:lpstr>Summary of the thesis</vt:lpstr>
      <vt:lpstr>Summary of the talk</vt:lpstr>
      <vt:lpstr>Thesis Publication</vt:lpstr>
      <vt:lpstr>Other Publication</vt:lpstr>
      <vt:lpstr>PowerPoint Presentation</vt:lpstr>
      <vt:lpstr>PowerPoint Presentation</vt:lpstr>
      <vt:lpstr> TableILP: Ablation Study</vt:lpstr>
      <vt:lpstr>Neural Networks?</vt:lpstr>
      <vt:lpstr>PowerPoint Presentation</vt:lpstr>
      <vt:lpstr>PAC learning and generalization </vt:lpstr>
      <vt:lpstr>PowerPoint Presentation</vt:lpstr>
      <vt:lpstr>Referential Ambiguity </vt:lpstr>
      <vt:lpstr>“Every boy likes a girl”</vt:lpstr>
      <vt:lpstr>“Can we talk?”</vt:lpstr>
      <vt:lpstr>“She’s a French teacher”</vt:lpstr>
      <vt:lpstr>PowerPoint Presentation</vt:lpstr>
      <vt:lpstr>An Essential-Term Classifier </vt:lpstr>
      <vt:lpstr>Rapid progress on SQuAD</vt:lpstr>
      <vt:lpstr>Not everything is (easily) inductively learnable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Khashabi, Daniel</dc:creator>
  <cp:lastModifiedBy>Khashabi, Daniel</cp:lastModifiedBy>
  <cp:revision>1038</cp:revision>
  <cp:lastPrinted>2019-01-16T16:26:12Z</cp:lastPrinted>
  <dcterms:created xsi:type="dcterms:W3CDTF">2018-12-29T21:20:38Z</dcterms:created>
  <dcterms:modified xsi:type="dcterms:W3CDTF">2019-02-04T02:43:36Z</dcterms:modified>
</cp:coreProperties>
</file>